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107"/>
  </p:notesMasterIdLst>
  <p:handoutMasterIdLst>
    <p:handoutMasterId r:id="rId108"/>
  </p:handoutMasterIdLst>
  <p:sldIdLst>
    <p:sldId id="257" r:id="rId2"/>
    <p:sldId id="449" r:id="rId3"/>
    <p:sldId id="492" r:id="rId4"/>
    <p:sldId id="450" r:id="rId5"/>
    <p:sldId id="506" r:id="rId6"/>
    <p:sldId id="507" r:id="rId7"/>
    <p:sldId id="508" r:id="rId8"/>
    <p:sldId id="509" r:id="rId9"/>
    <p:sldId id="452" r:id="rId10"/>
    <p:sldId id="493" r:id="rId11"/>
    <p:sldId id="458" r:id="rId12"/>
    <p:sldId id="459" r:id="rId13"/>
    <p:sldId id="460" r:id="rId14"/>
    <p:sldId id="461" r:id="rId15"/>
    <p:sldId id="462" r:id="rId16"/>
    <p:sldId id="463" r:id="rId17"/>
    <p:sldId id="464" r:id="rId18"/>
    <p:sldId id="519" r:id="rId19"/>
    <p:sldId id="520" r:id="rId20"/>
    <p:sldId id="521" r:id="rId21"/>
    <p:sldId id="522" r:id="rId22"/>
    <p:sldId id="523" r:id="rId23"/>
    <p:sldId id="524" r:id="rId24"/>
    <p:sldId id="525" r:id="rId25"/>
    <p:sldId id="528" r:id="rId26"/>
    <p:sldId id="529" r:id="rId27"/>
    <p:sldId id="530" r:id="rId28"/>
    <p:sldId id="494" r:id="rId29"/>
    <p:sldId id="465" r:id="rId30"/>
    <p:sldId id="518" r:id="rId31"/>
    <p:sldId id="527" r:id="rId32"/>
    <p:sldId id="468" r:id="rId33"/>
    <p:sldId id="469" r:id="rId34"/>
    <p:sldId id="470" r:id="rId35"/>
    <p:sldId id="471" r:id="rId36"/>
    <p:sldId id="472" r:id="rId37"/>
    <p:sldId id="473" r:id="rId38"/>
    <p:sldId id="474" r:id="rId39"/>
    <p:sldId id="475" r:id="rId40"/>
    <p:sldId id="476" r:id="rId41"/>
    <p:sldId id="477" r:id="rId42"/>
    <p:sldId id="478" r:id="rId43"/>
    <p:sldId id="479" r:id="rId44"/>
    <p:sldId id="495" r:id="rId45"/>
    <p:sldId id="510" r:id="rId46"/>
    <p:sldId id="455" r:id="rId47"/>
    <p:sldId id="512" r:id="rId48"/>
    <p:sldId id="513" r:id="rId49"/>
    <p:sldId id="514" r:id="rId50"/>
    <p:sldId id="515" r:id="rId51"/>
    <p:sldId id="516" r:id="rId52"/>
    <p:sldId id="264" r:id="rId53"/>
    <p:sldId id="531" r:id="rId54"/>
    <p:sldId id="532" r:id="rId55"/>
    <p:sldId id="533" r:id="rId56"/>
    <p:sldId id="535" r:id="rId57"/>
    <p:sldId id="536" r:id="rId58"/>
    <p:sldId id="537" r:id="rId59"/>
    <p:sldId id="538" r:id="rId60"/>
    <p:sldId id="539" r:id="rId61"/>
    <p:sldId id="540" r:id="rId62"/>
    <p:sldId id="496" r:id="rId63"/>
    <p:sldId id="487" r:id="rId64"/>
    <p:sldId id="488" r:id="rId65"/>
    <p:sldId id="500" r:id="rId66"/>
    <p:sldId id="501" r:id="rId67"/>
    <p:sldId id="489" r:id="rId68"/>
    <p:sldId id="490" r:id="rId69"/>
    <p:sldId id="502" r:id="rId70"/>
    <p:sldId id="526" r:id="rId71"/>
    <p:sldId id="503" r:id="rId72"/>
    <p:sldId id="504" r:id="rId73"/>
    <p:sldId id="505" r:id="rId74"/>
    <p:sldId id="491" r:id="rId75"/>
    <p:sldId id="497" r:id="rId76"/>
    <p:sldId id="517" r:id="rId77"/>
    <p:sldId id="498" r:id="rId78"/>
    <p:sldId id="541" r:id="rId79"/>
    <p:sldId id="499" r:id="rId80"/>
    <p:sldId id="448" r:id="rId81"/>
    <p:sldId id="323" r:id="rId82"/>
    <p:sldId id="265" r:id="rId83"/>
    <p:sldId id="278" r:id="rId84"/>
    <p:sldId id="279" r:id="rId85"/>
    <p:sldId id="364" r:id="rId86"/>
    <p:sldId id="447" r:id="rId87"/>
    <p:sldId id="280" r:id="rId88"/>
    <p:sldId id="285" r:id="rId89"/>
    <p:sldId id="378" r:id="rId90"/>
    <p:sldId id="298" r:id="rId91"/>
    <p:sldId id="304" r:id="rId92"/>
    <p:sldId id="306" r:id="rId93"/>
    <p:sldId id="351" r:id="rId94"/>
    <p:sldId id="439" r:id="rId95"/>
    <p:sldId id="308" r:id="rId96"/>
    <p:sldId id="309" r:id="rId97"/>
    <p:sldId id="353" r:id="rId98"/>
    <p:sldId id="441" r:id="rId99"/>
    <p:sldId id="446" r:id="rId100"/>
    <p:sldId id="354" r:id="rId101"/>
    <p:sldId id="431" r:id="rId102"/>
    <p:sldId id="432" r:id="rId103"/>
    <p:sldId id="433" r:id="rId104"/>
    <p:sldId id="299" r:id="rId105"/>
    <p:sldId id="427" r:id="rId106"/>
  </p:sldIdLst>
  <p:sldSz cx="12192000" cy="6858000"/>
  <p:notesSz cx="6769100" cy="9906000"/>
  <p:defaultTextStyle>
    <a:defPPr>
      <a:defRPr lang="de-DE"/>
    </a:defPPr>
    <a:lvl1pPr algn="l" rtl="0" fontAlgn="base">
      <a:spcBef>
        <a:spcPct val="0"/>
      </a:spcBef>
      <a:spcAft>
        <a:spcPct val="0"/>
      </a:spcAft>
      <a:defRPr sz="1200" kern="1200">
        <a:solidFill>
          <a:schemeClr val="tx1"/>
        </a:solidFill>
        <a:latin typeface="DLRG Univers 55 Roman" panose="02000503040000020003" pitchFamily="2" charset="0"/>
        <a:ea typeface="+mn-ea"/>
        <a:cs typeface="+mn-cs"/>
      </a:defRPr>
    </a:lvl1pPr>
    <a:lvl2pPr marL="457200" algn="l" rtl="0" fontAlgn="base">
      <a:spcBef>
        <a:spcPct val="0"/>
      </a:spcBef>
      <a:spcAft>
        <a:spcPct val="0"/>
      </a:spcAft>
      <a:defRPr sz="1200" kern="1200">
        <a:solidFill>
          <a:schemeClr val="tx1"/>
        </a:solidFill>
        <a:latin typeface="DLRG Univers 55 Roman" panose="02000503040000020003" pitchFamily="2" charset="0"/>
        <a:ea typeface="+mn-ea"/>
        <a:cs typeface="+mn-cs"/>
      </a:defRPr>
    </a:lvl2pPr>
    <a:lvl3pPr marL="914400" algn="l" rtl="0" fontAlgn="base">
      <a:spcBef>
        <a:spcPct val="0"/>
      </a:spcBef>
      <a:spcAft>
        <a:spcPct val="0"/>
      </a:spcAft>
      <a:defRPr sz="1200" kern="1200">
        <a:solidFill>
          <a:schemeClr val="tx1"/>
        </a:solidFill>
        <a:latin typeface="DLRG Univers 55 Roman" panose="02000503040000020003" pitchFamily="2" charset="0"/>
        <a:ea typeface="+mn-ea"/>
        <a:cs typeface="+mn-cs"/>
      </a:defRPr>
    </a:lvl3pPr>
    <a:lvl4pPr marL="1371600" algn="l" rtl="0" fontAlgn="base">
      <a:spcBef>
        <a:spcPct val="0"/>
      </a:spcBef>
      <a:spcAft>
        <a:spcPct val="0"/>
      </a:spcAft>
      <a:defRPr sz="1200" kern="1200">
        <a:solidFill>
          <a:schemeClr val="tx1"/>
        </a:solidFill>
        <a:latin typeface="DLRG Univers 55 Roman" panose="02000503040000020003" pitchFamily="2" charset="0"/>
        <a:ea typeface="+mn-ea"/>
        <a:cs typeface="+mn-cs"/>
      </a:defRPr>
    </a:lvl4pPr>
    <a:lvl5pPr marL="1828800" algn="l" rtl="0" fontAlgn="base">
      <a:spcBef>
        <a:spcPct val="0"/>
      </a:spcBef>
      <a:spcAft>
        <a:spcPct val="0"/>
      </a:spcAft>
      <a:defRPr sz="1200" kern="1200">
        <a:solidFill>
          <a:schemeClr val="tx1"/>
        </a:solidFill>
        <a:latin typeface="DLRG Univers 55 Roman" panose="02000503040000020003" pitchFamily="2" charset="0"/>
        <a:ea typeface="+mn-ea"/>
        <a:cs typeface="+mn-cs"/>
      </a:defRPr>
    </a:lvl5pPr>
    <a:lvl6pPr marL="2286000" algn="l" defTabSz="914400" rtl="0" eaLnBrk="1" latinLnBrk="0" hangingPunct="1">
      <a:defRPr sz="1200" kern="1200">
        <a:solidFill>
          <a:schemeClr val="tx1"/>
        </a:solidFill>
        <a:latin typeface="DLRG Univers 55 Roman" panose="02000503040000020003" pitchFamily="2" charset="0"/>
        <a:ea typeface="+mn-ea"/>
        <a:cs typeface="+mn-cs"/>
      </a:defRPr>
    </a:lvl6pPr>
    <a:lvl7pPr marL="2743200" algn="l" defTabSz="914400" rtl="0" eaLnBrk="1" latinLnBrk="0" hangingPunct="1">
      <a:defRPr sz="1200" kern="1200">
        <a:solidFill>
          <a:schemeClr val="tx1"/>
        </a:solidFill>
        <a:latin typeface="DLRG Univers 55 Roman" panose="02000503040000020003" pitchFamily="2" charset="0"/>
        <a:ea typeface="+mn-ea"/>
        <a:cs typeface="+mn-cs"/>
      </a:defRPr>
    </a:lvl7pPr>
    <a:lvl8pPr marL="3200400" algn="l" defTabSz="914400" rtl="0" eaLnBrk="1" latinLnBrk="0" hangingPunct="1">
      <a:defRPr sz="1200" kern="1200">
        <a:solidFill>
          <a:schemeClr val="tx1"/>
        </a:solidFill>
        <a:latin typeface="DLRG Univers 55 Roman" panose="02000503040000020003" pitchFamily="2" charset="0"/>
        <a:ea typeface="+mn-ea"/>
        <a:cs typeface="+mn-cs"/>
      </a:defRPr>
    </a:lvl8pPr>
    <a:lvl9pPr marL="3657600" algn="l" defTabSz="914400" rtl="0" eaLnBrk="1" latinLnBrk="0" hangingPunct="1">
      <a:defRPr sz="1200" kern="1200">
        <a:solidFill>
          <a:schemeClr val="tx1"/>
        </a:solidFill>
        <a:latin typeface="DLRG Univers 55 Roman" panose="02000503040000020003" pitchFamily="2"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492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FF7C80"/>
    <a:srgbClr val="0099CC"/>
    <a:srgbClr val="CC6600"/>
    <a:srgbClr val="336600"/>
    <a:srgbClr val="FFCC00"/>
    <a:srgbClr val="00CC00"/>
    <a:srgbClr val="FF0000"/>
    <a:srgbClr val="FF9900"/>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66" autoAdjust="0"/>
    <p:restoredTop sz="90775" autoAdjust="0"/>
  </p:normalViewPr>
  <p:slideViewPr>
    <p:cSldViewPr>
      <p:cViewPr varScale="1">
        <p:scale>
          <a:sx n="77" d="100"/>
          <a:sy n="77" d="100"/>
        </p:scale>
        <p:origin x="96" y="492"/>
      </p:cViewPr>
      <p:guideLst>
        <p:guide orient="horz" pos="2160"/>
        <p:guide pos="4928"/>
      </p:guideLst>
    </p:cSldViewPr>
  </p:slideViewPr>
  <p:outlineViewPr>
    <p:cViewPr>
      <p:scale>
        <a:sx n="33" d="100"/>
        <a:sy n="33" d="100"/>
      </p:scale>
      <p:origin x="0" y="1038"/>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Lst>
  </p:outlineViewPr>
  <p:notesTextViewPr>
    <p:cViewPr>
      <p:scale>
        <a:sx n="3" d="2"/>
        <a:sy n="3" d="2"/>
      </p:scale>
      <p:origin x="0" y="0"/>
    </p:cViewPr>
  </p:notesTextViewPr>
  <p:sorterViewPr>
    <p:cViewPr>
      <p:scale>
        <a:sx n="170" d="100"/>
        <a:sy n="170" d="100"/>
      </p:scale>
      <p:origin x="0" y="678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_rels/viewProps.xml.rels><?xml version="1.0" encoding="UTF-8" standalone="yes"?>
<Relationships xmlns="http://schemas.openxmlformats.org/package/2006/relationships"><Relationship Id="rId8" Type="http://schemas.openxmlformats.org/officeDocument/2006/relationships/slide" Target="slides/slide33.xml"/><Relationship Id="rId13" Type="http://schemas.openxmlformats.org/officeDocument/2006/relationships/slide" Target="slides/slide38.xml"/><Relationship Id="rId18" Type="http://schemas.openxmlformats.org/officeDocument/2006/relationships/slide" Target="slides/slide43.xml"/><Relationship Id="rId3" Type="http://schemas.openxmlformats.org/officeDocument/2006/relationships/slide" Target="slides/slide14.xml"/><Relationship Id="rId7" Type="http://schemas.openxmlformats.org/officeDocument/2006/relationships/slide" Target="slides/slide32.xml"/><Relationship Id="rId12" Type="http://schemas.openxmlformats.org/officeDocument/2006/relationships/slide" Target="slides/slide37.xml"/><Relationship Id="rId17" Type="http://schemas.openxmlformats.org/officeDocument/2006/relationships/slide" Target="slides/slide42.xml"/><Relationship Id="rId2" Type="http://schemas.openxmlformats.org/officeDocument/2006/relationships/slide" Target="slides/slide13.xml"/><Relationship Id="rId16" Type="http://schemas.openxmlformats.org/officeDocument/2006/relationships/slide" Target="slides/slide41.xml"/><Relationship Id="rId1" Type="http://schemas.openxmlformats.org/officeDocument/2006/relationships/slide" Target="slides/slide12.xml"/><Relationship Id="rId6" Type="http://schemas.openxmlformats.org/officeDocument/2006/relationships/slide" Target="slides/slide17.xml"/><Relationship Id="rId11" Type="http://schemas.openxmlformats.org/officeDocument/2006/relationships/slide" Target="slides/slide36.xml"/><Relationship Id="rId5" Type="http://schemas.openxmlformats.org/officeDocument/2006/relationships/slide" Target="slides/slide16.xml"/><Relationship Id="rId15" Type="http://schemas.openxmlformats.org/officeDocument/2006/relationships/slide" Target="slides/slide40.xml"/><Relationship Id="rId10" Type="http://schemas.openxmlformats.org/officeDocument/2006/relationships/slide" Target="slides/slide35.xml"/><Relationship Id="rId4" Type="http://schemas.openxmlformats.org/officeDocument/2006/relationships/slide" Target="slides/slide15.xml"/><Relationship Id="rId9" Type="http://schemas.openxmlformats.org/officeDocument/2006/relationships/slide" Target="slides/slide34.xml"/><Relationship Id="rId14" Type="http://schemas.openxmlformats.org/officeDocument/2006/relationships/slide" Target="slides/slide3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image" Target="../media/image37.png"/><Relationship Id="rId4" Type="http://schemas.openxmlformats.org/officeDocument/2006/relationships/image" Target="../media/image40.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3250" name="Rectangle 2"/>
          <p:cNvSpPr>
            <a:spLocks noGrp="1" noChangeArrowheads="1"/>
          </p:cNvSpPr>
          <p:nvPr>
            <p:ph type="hdr" sz="quarter"/>
          </p:nvPr>
        </p:nvSpPr>
        <p:spPr bwMode="auto">
          <a:xfrm>
            <a:off x="0" y="0"/>
            <a:ext cx="2932113" cy="496888"/>
          </a:xfrm>
          <a:prstGeom prst="rect">
            <a:avLst/>
          </a:prstGeom>
          <a:noFill/>
          <a:ln w="9525">
            <a:noFill/>
            <a:miter lim="800000"/>
            <a:headEnd/>
            <a:tailEnd/>
          </a:ln>
          <a:effectLst/>
        </p:spPr>
        <p:txBody>
          <a:bodyPr vert="horz" wrap="square" lIns="91849" tIns="45925" rIns="91849" bIns="45925" numCol="1" anchor="t" anchorCtr="0" compatLnSpc="1">
            <a:prstTxWarp prst="textNoShape">
              <a:avLst/>
            </a:prstTxWarp>
          </a:bodyPr>
          <a:lstStyle>
            <a:lvl1pPr defTabSz="917575">
              <a:defRPr sz="1300"/>
            </a:lvl1pPr>
          </a:lstStyle>
          <a:p>
            <a:pPr>
              <a:defRPr/>
            </a:pPr>
            <a:endParaRPr lang="de-DE"/>
          </a:p>
        </p:txBody>
      </p:sp>
      <p:sp>
        <p:nvSpPr>
          <p:cNvPr id="53251" name="Rectangle 3"/>
          <p:cNvSpPr>
            <a:spLocks noGrp="1" noChangeArrowheads="1"/>
          </p:cNvSpPr>
          <p:nvPr>
            <p:ph type="dt" sz="quarter" idx="1"/>
          </p:nvPr>
        </p:nvSpPr>
        <p:spPr bwMode="auto">
          <a:xfrm>
            <a:off x="3836988" y="0"/>
            <a:ext cx="2932112" cy="496888"/>
          </a:xfrm>
          <a:prstGeom prst="rect">
            <a:avLst/>
          </a:prstGeom>
          <a:noFill/>
          <a:ln w="9525">
            <a:noFill/>
            <a:miter lim="800000"/>
            <a:headEnd/>
            <a:tailEnd/>
          </a:ln>
          <a:effectLst/>
        </p:spPr>
        <p:txBody>
          <a:bodyPr vert="horz" wrap="square" lIns="91849" tIns="45925" rIns="91849" bIns="45925" numCol="1" anchor="t" anchorCtr="0" compatLnSpc="1">
            <a:prstTxWarp prst="textNoShape">
              <a:avLst/>
            </a:prstTxWarp>
          </a:bodyPr>
          <a:lstStyle>
            <a:lvl1pPr algn="r" defTabSz="917575">
              <a:defRPr sz="1300"/>
            </a:lvl1pPr>
          </a:lstStyle>
          <a:p>
            <a:pPr>
              <a:defRPr/>
            </a:pPr>
            <a:endParaRPr lang="de-DE"/>
          </a:p>
        </p:txBody>
      </p:sp>
      <p:sp>
        <p:nvSpPr>
          <p:cNvPr id="53252" name="Rectangle 4"/>
          <p:cNvSpPr>
            <a:spLocks noGrp="1" noChangeArrowheads="1"/>
          </p:cNvSpPr>
          <p:nvPr>
            <p:ph type="ftr" sz="quarter" idx="2"/>
          </p:nvPr>
        </p:nvSpPr>
        <p:spPr bwMode="auto">
          <a:xfrm>
            <a:off x="0" y="9409113"/>
            <a:ext cx="2932113" cy="496887"/>
          </a:xfrm>
          <a:prstGeom prst="rect">
            <a:avLst/>
          </a:prstGeom>
          <a:noFill/>
          <a:ln w="9525">
            <a:noFill/>
            <a:miter lim="800000"/>
            <a:headEnd/>
            <a:tailEnd/>
          </a:ln>
          <a:effectLst/>
        </p:spPr>
        <p:txBody>
          <a:bodyPr vert="horz" wrap="square" lIns="91849" tIns="45925" rIns="91849" bIns="45925" numCol="1" anchor="b" anchorCtr="0" compatLnSpc="1">
            <a:prstTxWarp prst="textNoShape">
              <a:avLst/>
            </a:prstTxWarp>
          </a:bodyPr>
          <a:lstStyle>
            <a:lvl1pPr defTabSz="917575">
              <a:defRPr sz="1300"/>
            </a:lvl1pPr>
          </a:lstStyle>
          <a:p>
            <a:pPr>
              <a:defRPr/>
            </a:pPr>
            <a:endParaRPr lang="de-DE"/>
          </a:p>
        </p:txBody>
      </p:sp>
      <p:sp>
        <p:nvSpPr>
          <p:cNvPr id="53253" name="Rectangle 5"/>
          <p:cNvSpPr>
            <a:spLocks noGrp="1" noChangeArrowheads="1"/>
          </p:cNvSpPr>
          <p:nvPr>
            <p:ph type="sldNum" sz="quarter" idx="3"/>
          </p:nvPr>
        </p:nvSpPr>
        <p:spPr bwMode="auto">
          <a:xfrm>
            <a:off x="3836988" y="9409113"/>
            <a:ext cx="2932112" cy="496887"/>
          </a:xfrm>
          <a:prstGeom prst="rect">
            <a:avLst/>
          </a:prstGeom>
          <a:noFill/>
          <a:ln w="9525">
            <a:noFill/>
            <a:miter lim="800000"/>
            <a:headEnd/>
            <a:tailEnd/>
          </a:ln>
          <a:effectLst/>
        </p:spPr>
        <p:txBody>
          <a:bodyPr vert="horz" wrap="square" lIns="91849" tIns="45925" rIns="91849" bIns="45925" numCol="1" anchor="b" anchorCtr="0" compatLnSpc="1">
            <a:prstTxWarp prst="textNoShape">
              <a:avLst/>
            </a:prstTxWarp>
          </a:bodyPr>
          <a:lstStyle>
            <a:lvl1pPr algn="r" defTabSz="917575">
              <a:defRPr sz="1300"/>
            </a:lvl1pPr>
          </a:lstStyle>
          <a:p>
            <a:fld id="{C7C6FA66-DA54-4F73-AC5C-2EBED5B14E9F}" type="slidenum">
              <a:rPr lang="de-DE" altLang="de-DE"/>
              <a:pPr/>
              <a:t>‹Nr.›</a:t>
            </a:fld>
            <a:endParaRPr lang="de-DE" altLang="de-DE"/>
          </a:p>
        </p:txBody>
      </p:sp>
    </p:spTree>
    <p:extLst>
      <p:ext uri="{BB962C8B-B14F-4D97-AF65-F5344CB8AC3E}">
        <p14:creationId xmlns:p14="http://schemas.microsoft.com/office/powerpoint/2010/main" val="376349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33700" cy="495300"/>
          </a:xfrm>
          <a:prstGeom prst="rect">
            <a:avLst/>
          </a:prstGeom>
        </p:spPr>
        <p:txBody>
          <a:bodyPr vert="horz" lIns="91440" tIns="45720" rIns="91440" bIns="45720" rtlCol="0"/>
          <a:lstStyle>
            <a:lvl1pPr algn="l">
              <a:defRPr sz="1200"/>
            </a:lvl1pPr>
          </a:lstStyle>
          <a:p>
            <a:pPr>
              <a:defRPr/>
            </a:pPr>
            <a:endParaRPr lang="de-DE"/>
          </a:p>
        </p:txBody>
      </p:sp>
      <p:sp>
        <p:nvSpPr>
          <p:cNvPr id="3" name="Datumsplatzhalter 2"/>
          <p:cNvSpPr>
            <a:spLocks noGrp="1"/>
          </p:cNvSpPr>
          <p:nvPr>
            <p:ph type="dt" idx="1"/>
          </p:nvPr>
        </p:nvSpPr>
        <p:spPr>
          <a:xfrm>
            <a:off x="3833813" y="0"/>
            <a:ext cx="2933700" cy="495300"/>
          </a:xfrm>
          <a:prstGeom prst="rect">
            <a:avLst/>
          </a:prstGeom>
        </p:spPr>
        <p:txBody>
          <a:bodyPr vert="horz" lIns="91440" tIns="45720" rIns="91440" bIns="45720" rtlCol="0"/>
          <a:lstStyle>
            <a:lvl1pPr algn="r">
              <a:defRPr sz="1200"/>
            </a:lvl1pPr>
          </a:lstStyle>
          <a:p>
            <a:pPr>
              <a:defRPr/>
            </a:pPr>
            <a:fld id="{04C740C9-EF94-447A-8198-B4FFEC061195}" type="datetimeFigureOut">
              <a:rPr lang="de-DE"/>
              <a:pPr>
                <a:defRPr/>
              </a:pPr>
              <a:t>12.09.2017</a:t>
            </a:fld>
            <a:endParaRPr lang="de-DE"/>
          </a:p>
        </p:txBody>
      </p:sp>
      <p:sp>
        <p:nvSpPr>
          <p:cNvPr id="4" name="Folienbildplatzhalter 3"/>
          <p:cNvSpPr>
            <a:spLocks noGrp="1" noRot="1" noChangeAspect="1"/>
          </p:cNvSpPr>
          <p:nvPr>
            <p:ph type="sldImg" idx="2"/>
          </p:nvPr>
        </p:nvSpPr>
        <p:spPr>
          <a:xfrm>
            <a:off x="82550" y="742950"/>
            <a:ext cx="6604000" cy="371475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p:cNvSpPr>
            <a:spLocks noGrp="1"/>
          </p:cNvSpPr>
          <p:nvPr>
            <p:ph type="body" sz="quarter" idx="3"/>
          </p:nvPr>
        </p:nvSpPr>
        <p:spPr>
          <a:xfrm>
            <a:off x="676275" y="4705350"/>
            <a:ext cx="5416550" cy="4457700"/>
          </a:xfrm>
          <a:prstGeom prst="rect">
            <a:avLst/>
          </a:prstGeom>
        </p:spPr>
        <p:txBody>
          <a:bodyPr vert="horz" lIns="91440" tIns="45720" rIns="91440" bIns="45720" rtlCol="0">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409113"/>
            <a:ext cx="2933700" cy="495300"/>
          </a:xfrm>
          <a:prstGeom prst="rect">
            <a:avLst/>
          </a:prstGeom>
        </p:spPr>
        <p:txBody>
          <a:bodyPr vert="horz" lIns="91440" tIns="45720" rIns="91440" bIns="45720" rtlCol="0" anchor="b"/>
          <a:lstStyle>
            <a:lvl1pPr algn="l">
              <a:defRPr sz="1200"/>
            </a:lvl1pPr>
          </a:lstStyle>
          <a:p>
            <a:pPr>
              <a:defRPr/>
            </a:pPr>
            <a:endParaRPr lang="de-DE"/>
          </a:p>
        </p:txBody>
      </p:sp>
      <p:sp>
        <p:nvSpPr>
          <p:cNvPr id="7" name="Foliennummernplatzhalter 6"/>
          <p:cNvSpPr>
            <a:spLocks noGrp="1"/>
          </p:cNvSpPr>
          <p:nvPr>
            <p:ph type="sldNum" sz="quarter" idx="5"/>
          </p:nvPr>
        </p:nvSpPr>
        <p:spPr>
          <a:xfrm>
            <a:off x="3833813" y="9409113"/>
            <a:ext cx="2933700" cy="495300"/>
          </a:xfrm>
          <a:prstGeom prst="rect">
            <a:avLst/>
          </a:prstGeom>
        </p:spPr>
        <p:txBody>
          <a:bodyPr vert="horz" wrap="square" lIns="91440" tIns="45720" rIns="91440" bIns="45720" numCol="1" anchor="b" anchorCtr="0" compatLnSpc="1">
            <a:prstTxWarp prst="textNoShape">
              <a:avLst/>
            </a:prstTxWarp>
          </a:bodyPr>
          <a:lstStyle>
            <a:lvl1pPr algn="r">
              <a:defRPr/>
            </a:lvl1pPr>
          </a:lstStyle>
          <a:p>
            <a:fld id="{F8A55DED-E779-4E04-8A8A-DDEB81EB46FF}" type="slidenum">
              <a:rPr lang="de-DE" altLang="de-DE"/>
              <a:pPr/>
              <a:t>‹Nr.›</a:t>
            </a:fld>
            <a:endParaRPr lang="de-DE" altLang="de-DE"/>
          </a:p>
        </p:txBody>
      </p:sp>
    </p:spTree>
    <p:extLst>
      <p:ext uri="{BB962C8B-B14F-4D97-AF65-F5344CB8AC3E}">
        <p14:creationId xmlns:p14="http://schemas.microsoft.com/office/powerpoint/2010/main" val="31484324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F8A55DED-E779-4E04-8A8A-DDEB81EB46FF}" type="slidenum">
              <a:rPr lang="de-DE" altLang="de-DE"/>
              <a:pPr/>
              <a:t>1</a:t>
            </a:fld>
            <a:endParaRPr lang="de-DE" altLang="de-DE"/>
          </a:p>
        </p:txBody>
      </p:sp>
    </p:spTree>
    <p:extLst>
      <p:ext uri="{BB962C8B-B14F-4D97-AF65-F5344CB8AC3E}">
        <p14:creationId xmlns:p14="http://schemas.microsoft.com/office/powerpoint/2010/main" val="622630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55DED-E779-4E04-8A8A-DDEB81EB46FF}" type="slidenum">
              <a:rPr lang="de-DE" altLang="de-DE" smtClean="0"/>
              <a:pPr/>
              <a:t>99</a:t>
            </a:fld>
            <a:endParaRPr lang="de-DE" altLang="de-DE"/>
          </a:p>
        </p:txBody>
      </p:sp>
    </p:spTree>
    <p:extLst>
      <p:ext uri="{BB962C8B-B14F-4D97-AF65-F5344CB8AC3E}">
        <p14:creationId xmlns:p14="http://schemas.microsoft.com/office/powerpoint/2010/main" val="33014586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55DED-E779-4E04-8A8A-DDEB81EB46FF}" type="slidenum">
              <a:rPr lang="de-DE" altLang="de-DE" smtClean="0"/>
              <a:pPr/>
              <a:t>104</a:t>
            </a:fld>
            <a:endParaRPr lang="de-DE" altLang="de-DE"/>
          </a:p>
        </p:txBody>
      </p:sp>
    </p:spTree>
    <p:extLst>
      <p:ext uri="{BB962C8B-B14F-4D97-AF65-F5344CB8AC3E}">
        <p14:creationId xmlns:p14="http://schemas.microsoft.com/office/powerpoint/2010/main" val="27117971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Ereignis</a:t>
            </a:r>
          </a:p>
          <a:p>
            <a:r>
              <a:rPr lang="de-DE" dirty="0" smtClean="0"/>
              <a:t>Leben,</a:t>
            </a:r>
            <a:r>
              <a:rPr lang="de-DE" baseline="0" dirty="0" smtClean="0"/>
              <a:t> Gesundheit oder lebensnotwendige Versorgung</a:t>
            </a:r>
          </a:p>
          <a:p>
            <a:r>
              <a:rPr lang="de-DE" baseline="0" dirty="0" smtClean="0"/>
              <a:t>Bevölkerung, Tiere oder Sachwerte</a:t>
            </a:r>
          </a:p>
          <a:p>
            <a:r>
              <a:rPr lang="de-DE" baseline="0" dirty="0" smtClean="0"/>
              <a:t>Einheitliche Lenkung alle </a:t>
            </a:r>
            <a:r>
              <a:rPr lang="de-DE" baseline="0" dirty="0" err="1" smtClean="0"/>
              <a:t>KatS</a:t>
            </a:r>
            <a:r>
              <a:rPr lang="de-DE" baseline="0" dirty="0" smtClean="0"/>
              <a:t>-Maßnahmen und Einheiten</a:t>
            </a:r>
            <a:endParaRPr lang="de-DE" dirty="0" smtClean="0"/>
          </a:p>
          <a:p>
            <a:endParaRPr lang="de-DE" dirty="0"/>
          </a:p>
        </p:txBody>
      </p:sp>
      <p:sp>
        <p:nvSpPr>
          <p:cNvPr id="4" name="Foliennummernplatzhalter 3"/>
          <p:cNvSpPr>
            <a:spLocks noGrp="1"/>
          </p:cNvSpPr>
          <p:nvPr>
            <p:ph type="sldNum" sz="quarter" idx="10"/>
          </p:nvPr>
        </p:nvSpPr>
        <p:spPr/>
        <p:txBody>
          <a:bodyPr/>
          <a:lstStyle/>
          <a:p>
            <a:fld id="{6EFDE40E-EC1D-485A-B501-5A7BC979317B}" type="slidenum">
              <a:rPr lang="de-DE" smtClean="0"/>
              <a:pPr/>
              <a:t>7</a:t>
            </a:fld>
            <a:endParaRPr lang="de-DE"/>
          </a:p>
        </p:txBody>
      </p:sp>
    </p:spTree>
    <p:extLst>
      <p:ext uri="{BB962C8B-B14F-4D97-AF65-F5344CB8AC3E}">
        <p14:creationId xmlns:p14="http://schemas.microsoft.com/office/powerpoint/2010/main" val="17873468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6EFDE40E-EC1D-485A-B501-5A7BC979317B}" type="slidenum">
              <a:rPr lang="de-DE" smtClean="0"/>
              <a:pPr/>
              <a:t>31</a:t>
            </a:fld>
            <a:endParaRPr lang="de-DE"/>
          </a:p>
        </p:txBody>
      </p:sp>
    </p:spTree>
    <p:extLst>
      <p:ext uri="{BB962C8B-B14F-4D97-AF65-F5344CB8AC3E}">
        <p14:creationId xmlns:p14="http://schemas.microsoft.com/office/powerpoint/2010/main" val="2267946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90488" y="744538"/>
            <a:ext cx="6616700" cy="3722687"/>
          </a:xfrm>
        </p:spPr>
      </p:sp>
      <p:sp>
        <p:nvSpPr>
          <p:cNvPr id="3" name="Notizenplatzhalter 2"/>
          <p:cNvSpPr>
            <a:spLocks noGrp="1"/>
          </p:cNvSpPr>
          <p:nvPr>
            <p:ph type="body" idx="1"/>
          </p:nvPr>
        </p:nvSpPr>
        <p:spPr/>
        <p:txBody>
          <a:bodyPr>
            <a:normAutofit/>
          </a:bodyPr>
          <a:lstStyle/>
          <a:p>
            <a:endParaRPr lang="de-DE" dirty="0"/>
          </a:p>
        </p:txBody>
      </p:sp>
      <p:sp>
        <p:nvSpPr>
          <p:cNvPr id="4" name="Foliennummernplatzhalter 3"/>
          <p:cNvSpPr>
            <a:spLocks noGrp="1"/>
          </p:cNvSpPr>
          <p:nvPr>
            <p:ph type="sldNum" sz="quarter" idx="10"/>
          </p:nvPr>
        </p:nvSpPr>
        <p:spPr/>
        <p:txBody>
          <a:bodyPr/>
          <a:lstStyle/>
          <a:p>
            <a:fld id="{EF874A69-E999-457F-AA13-2D9C4C9D3227}" type="slidenum">
              <a:rPr lang="de-DE" smtClean="0"/>
              <a:pPr/>
              <a:t>51</a:t>
            </a:fld>
            <a:endParaRPr lang="de-DE"/>
          </a:p>
        </p:txBody>
      </p:sp>
    </p:spTree>
    <p:extLst>
      <p:ext uri="{BB962C8B-B14F-4D97-AF65-F5344CB8AC3E}">
        <p14:creationId xmlns:p14="http://schemas.microsoft.com/office/powerpoint/2010/main" val="13205656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55DED-E779-4E04-8A8A-DDEB81EB46FF}" type="slidenum">
              <a:rPr lang="de-DE" altLang="de-DE" smtClean="0"/>
              <a:pPr/>
              <a:t>52</a:t>
            </a:fld>
            <a:endParaRPr lang="de-DE" altLang="de-DE"/>
          </a:p>
        </p:txBody>
      </p:sp>
    </p:spTree>
    <p:extLst>
      <p:ext uri="{BB962C8B-B14F-4D97-AF65-F5344CB8AC3E}">
        <p14:creationId xmlns:p14="http://schemas.microsoft.com/office/powerpoint/2010/main" val="30412373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55DED-E779-4E04-8A8A-DDEB81EB46FF}" type="slidenum">
              <a:rPr lang="de-DE" altLang="de-DE" smtClean="0"/>
              <a:pPr/>
              <a:t>80</a:t>
            </a:fld>
            <a:endParaRPr lang="de-DE" altLang="de-DE"/>
          </a:p>
        </p:txBody>
      </p:sp>
    </p:spTree>
    <p:extLst>
      <p:ext uri="{BB962C8B-B14F-4D97-AF65-F5344CB8AC3E}">
        <p14:creationId xmlns:p14="http://schemas.microsoft.com/office/powerpoint/2010/main" val="3208647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55DED-E779-4E04-8A8A-DDEB81EB46FF}" type="slidenum">
              <a:rPr lang="de-DE" altLang="de-DE" smtClean="0"/>
              <a:pPr/>
              <a:t>81</a:t>
            </a:fld>
            <a:endParaRPr lang="de-DE" altLang="de-DE"/>
          </a:p>
        </p:txBody>
      </p:sp>
    </p:spTree>
    <p:extLst>
      <p:ext uri="{BB962C8B-B14F-4D97-AF65-F5344CB8AC3E}">
        <p14:creationId xmlns:p14="http://schemas.microsoft.com/office/powerpoint/2010/main" val="2182811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55DED-E779-4E04-8A8A-DDEB81EB46FF}" type="slidenum">
              <a:rPr lang="de-DE" altLang="de-DE" smtClean="0"/>
              <a:pPr/>
              <a:t>85</a:t>
            </a:fld>
            <a:endParaRPr lang="de-DE" altLang="de-DE"/>
          </a:p>
        </p:txBody>
      </p:sp>
    </p:spTree>
    <p:extLst>
      <p:ext uri="{BB962C8B-B14F-4D97-AF65-F5344CB8AC3E}">
        <p14:creationId xmlns:p14="http://schemas.microsoft.com/office/powerpoint/2010/main" val="7749739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F8A55DED-E779-4E04-8A8A-DDEB81EB46FF}" type="slidenum">
              <a:rPr lang="de-DE" altLang="de-DE" smtClean="0"/>
              <a:pPr/>
              <a:t>86</a:t>
            </a:fld>
            <a:endParaRPr lang="de-DE" altLang="de-DE"/>
          </a:p>
        </p:txBody>
      </p:sp>
    </p:spTree>
    <p:extLst>
      <p:ext uri="{BB962C8B-B14F-4D97-AF65-F5344CB8AC3E}">
        <p14:creationId xmlns:p14="http://schemas.microsoft.com/office/powerpoint/2010/main" val="28923508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pic>
        <p:nvPicPr>
          <p:cNvPr id="4" name="Picture 1" descr="Fotolia_44658342_M.jpg"/>
          <p:cNvPicPr>
            <a:picLocks noChangeAspect="1"/>
          </p:cNvPicPr>
          <p:nvPr/>
        </p:nvPicPr>
        <p:blipFill>
          <a:blip r:embed="rId2">
            <a:extLst>
              <a:ext uri="{28A0092B-C50C-407E-A947-70E740481C1C}">
                <a14:useLocalDpi xmlns:a14="http://schemas.microsoft.com/office/drawing/2010/main" val="0"/>
              </a:ext>
            </a:extLst>
          </a:blip>
          <a:srcRect l="11154"/>
          <a:stretch>
            <a:fillRect/>
          </a:stretch>
        </p:blipFill>
        <p:spPr bwMode="auto">
          <a:xfrm>
            <a:off x="3" y="5"/>
            <a:ext cx="12289367" cy="6911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nvGrpSpPr>
          <p:cNvPr id="5" name="Gruppieren 11"/>
          <p:cNvGrpSpPr>
            <a:grpSpLocks/>
          </p:cNvGrpSpPr>
          <p:nvPr/>
        </p:nvGrpSpPr>
        <p:grpSpPr bwMode="auto">
          <a:xfrm>
            <a:off x="3" y="6024568"/>
            <a:ext cx="12289367" cy="428625"/>
            <a:chOff x="0" y="6096719"/>
            <a:chExt cx="9144001" cy="428625"/>
          </a:xfrm>
        </p:grpSpPr>
        <p:sp>
          <p:nvSpPr>
            <p:cNvPr id="6" name="Rectangle 2"/>
            <p:cNvSpPr>
              <a:spLocks/>
            </p:cNvSpPr>
            <p:nvPr userDrawn="1"/>
          </p:nvSpPr>
          <p:spPr bwMode="auto">
            <a:xfrm>
              <a:off x="0" y="6096719"/>
              <a:ext cx="9144001" cy="428625"/>
            </a:xfrm>
            <a:prstGeom prst="rect">
              <a:avLst/>
            </a:prstGeom>
            <a:solidFill>
              <a:srgbClr val="FF212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endParaRPr lang="de-DE" altLang="de-DE" sz="1200"/>
            </a:p>
          </p:txBody>
        </p:sp>
        <p:pic>
          <p:nvPicPr>
            <p:cNvPr id="7" name="Picture 3" descr="Wortmarke_DLRG_gelb.png"/>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036091" y="6203261"/>
              <a:ext cx="1353537" cy="215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Rectangle 4"/>
            <p:cNvSpPr>
              <a:spLocks/>
            </p:cNvSpPr>
            <p:nvPr userDrawn="1"/>
          </p:nvSpPr>
          <p:spPr bwMode="auto">
            <a:xfrm>
              <a:off x="351953" y="6117267"/>
              <a:ext cx="2683636"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lvl1pPr defTabSz="1300163" eaLnBrk="0" hangingPunct="0">
                <a:defRPr sz="1200">
                  <a:solidFill>
                    <a:schemeClr val="tx1"/>
                  </a:solidFill>
                  <a:latin typeface="DLRG Univers 55 Roman" panose="02000503040000020003" pitchFamily="2" charset="0"/>
                </a:defRPr>
              </a:lvl1pPr>
              <a:lvl2pPr marL="742950" indent="-285750" defTabSz="1300163" eaLnBrk="0" hangingPunct="0">
                <a:defRPr sz="1200">
                  <a:solidFill>
                    <a:schemeClr val="tx1"/>
                  </a:solidFill>
                  <a:latin typeface="DLRG Univers 55 Roman" panose="02000503040000020003" pitchFamily="2" charset="0"/>
                </a:defRPr>
              </a:lvl2pPr>
              <a:lvl3pPr marL="1143000" indent="-228600" defTabSz="1300163" eaLnBrk="0" hangingPunct="0">
                <a:defRPr sz="1200">
                  <a:solidFill>
                    <a:schemeClr val="tx1"/>
                  </a:solidFill>
                  <a:latin typeface="DLRG Univers 55 Roman" panose="02000503040000020003" pitchFamily="2" charset="0"/>
                </a:defRPr>
              </a:lvl3pPr>
              <a:lvl4pPr marL="1600200" indent="-228600" defTabSz="1300163" eaLnBrk="0" hangingPunct="0">
                <a:defRPr sz="1200">
                  <a:solidFill>
                    <a:schemeClr val="tx1"/>
                  </a:solidFill>
                  <a:latin typeface="DLRG Univers 55 Roman" panose="02000503040000020003" pitchFamily="2" charset="0"/>
                </a:defRPr>
              </a:lvl4pPr>
              <a:lvl5pPr marL="2057400" indent="-228600" defTabSz="1300163" eaLnBrk="0" hangingPunct="0">
                <a:defRPr sz="1200">
                  <a:solidFill>
                    <a:schemeClr val="tx1"/>
                  </a:solidFill>
                  <a:latin typeface="DLRG Univers 55 Roman" panose="02000503040000020003" pitchFamily="2" charset="0"/>
                </a:defRPr>
              </a:lvl5pPr>
              <a:lvl6pPr marL="2514600" indent="-228600" defTabSz="1300163"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defTabSz="1300163"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defTabSz="1300163"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defTabSz="1300163"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r>
                <a:rPr lang="de-DE" altLang="de-DE" sz="1700" b="1">
                  <a:solidFill>
                    <a:srgbClr val="FFFF00"/>
                  </a:solidFill>
                  <a:latin typeface="Arial" panose="020B0604020202020204" pitchFamily="34" charset="0"/>
                  <a:cs typeface="Arial" panose="020B0604020202020204" pitchFamily="34" charset="0"/>
                  <a:sym typeface="Arial" panose="020B0604020202020204" pitchFamily="34" charset="0"/>
                </a:rPr>
                <a:t>www.hessen.dlrg.de</a:t>
              </a:r>
              <a:endParaRPr lang="de-DE" altLang="de-DE" sz="1200"/>
            </a:p>
          </p:txBody>
        </p:sp>
      </p:grpSp>
      <p:sp>
        <p:nvSpPr>
          <p:cNvPr id="2" name="Titel 1"/>
          <p:cNvSpPr>
            <a:spLocks noGrp="1"/>
          </p:cNvSpPr>
          <p:nvPr>
            <p:ph type="ctrTitle"/>
          </p:nvPr>
        </p:nvSpPr>
        <p:spPr>
          <a:xfrm>
            <a:off x="914400" y="2130431"/>
            <a:ext cx="10363200" cy="1470025"/>
          </a:xfrm>
        </p:spPr>
        <p:txBody>
          <a:bodyPr/>
          <a:lstStyle/>
          <a:p>
            <a:r>
              <a:rPr lang="de-DE"/>
              <a:t>Titelmasterformat durch Klicken bearbeiten</a:t>
            </a:r>
          </a:p>
        </p:txBody>
      </p:sp>
      <p:sp>
        <p:nvSpPr>
          <p:cNvPr id="3" name="Untertitel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9" name="Datumsplatzhalter 3"/>
          <p:cNvSpPr>
            <a:spLocks noGrp="1"/>
          </p:cNvSpPr>
          <p:nvPr>
            <p:ph type="dt" sz="half" idx="10"/>
          </p:nvPr>
        </p:nvSpPr>
        <p:spPr/>
        <p:txBody>
          <a:bodyPr/>
          <a:lstStyle>
            <a:lvl1pPr>
              <a:defRPr/>
            </a:lvl1pPr>
          </a:lstStyle>
          <a:p>
            <a:pPr>
              <a:defRPr/>
            </a:pPr>
            <a:fld id="{E5649691-C3AD-46EC-89B9-9BCD789D58AA}" type="datetime1">
              <a:rPr lang="de-DE"/>
              <a:pPr>
                <a:defRPr/>
              </a:pPr>
              <a:t>12.09.2017</a:t>
            </a:fld>
            <a:endParaRPr lang="de-DE"/>
          </a:p>
        </p:txBody>
      </p:sp>
      <p:sp>
        <p:nvSpPr>
          <p:cNvPr id="10" name="Fußzeilenplatzhalter 4"/>
          <p:cNvSpPr>
            <a:spLocks noGrp="1"/>
          </p:cNvSpPr>
          <p:nvPr>
            <p:ph type="ftr" sz="quarter" idx="11"/>
          </p:nvPr>
        </p:nvSpPr>
        <p:spPr/>
        <p:txBody>
          <a:bodyPr/>
          <a:lstStyle>
            <a:lvl1pPr>
              <a:defRPr/>
            </a:lvl1pPr>
          </a:lstStyle>
          <a:p>
            <a:pPr>
              <a:defRPr/>
            </a:pPr>
            <a:endParaRPr lang="de-DE"/>
          </a:p>
        </p:txBody>
      </p:sp>
      <p:sp>
        <p:nvSpPr>
          <p:cNvPr id="11" name="Foliennummernplatzhalter 5"/>
          <p:cNvSpPr>
            <a:spLocks noGrp="1"/>
          </p:cNvSpPr>
          <p:nvPr>
            <p:ph type="sldNum" sz="quarter" idx="12"/>
          </p:nvPr>
        </p:nvSpPr>
        <p:spPr/>
        <p:txBody>
          <a:bodyPr/>
          <a:lstStyle>
            <a:lvl1pPr>
              <a:defRPr/>
            </a:lvl1pPr>
          </a:lstStyle>
          <a:p>
            <a:fld id="{C6DA509B-52B9-4478-96B9-10FCA7660B52}" type="slidenum">
              <a:rPr lang="de-DE" altLang="de-DE"/>
              <a:pPr/>
              <a:t>‹Nr.›</a:t>
            </a:fld>
            <a:endParaRPr lang="de-DE" altLang="de-DE"/>
          </a:p>
        </p:txBody>
      </p:sp>
    </p:spTree>
    <p:extLst>
      <p:ext uri="{BB962C8B-B14F-4D97-AF65-F5344CB8AC3E}">
        <p14:creationId xmlns:p14="http://schemas.microsoft.com/office/powerpoint/2010/main" val="1781502469"/>
      </p:ext>
    </p:extLst>
  </p:cSld>
  <p:clrMapOvr>
    <a:masterClrMapping/>
  </p:clrMapOvr>
  <p:transition spd="slow">
    <p:zoom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fourObj">
  <p:cSld name="Titel und vier Inhalte">
    <p:spTree>
      <p:nvGrpSpPr>
        <p:cNvPr id="1" name=""/>
        <p:cNvGrpSpPr/>
        <p:nvPr/>
      </p:nvGrpSpPr>
      <p:grpSpPr>
        <a:xfrm>
          <a:off x="0" y="0"/>
          <a:ext cx="0" cy="0"/>
          <a:chOff x="0" y="0"/>
          <a:chExt cx="0" cy="0"/>
        </a:xfrm>
      </p:grpSpPr>
      <p:sp>
        <p:nvSpPr>
          <p:cNvPr id="2" name="Titel 1"/>
          <p:cNvSpPr>
            <a:spLocks noGrp="1"/>
          </p:cNvSpPr>
          <p:nvPr>
            <p:ph type="title" sz="quarter"/>
          </p:nvPr>
        </p:nvSpPr>
        <p:spPr>
          <a:xfrm>
            <a:off x="1219200" y="685800"/>
            <a:ext cx="10363200" cy="990600"/>
          </a:xfrm>
        </p:spPr>
        <p:txBody>
          <a:bodyPr/>
          <a:lstStyle/>
          <a:p>
            <a:r>
              <a:rPr lang="de-DE"/>
              <a:t>Titelmasterformat durch Klicken bearbeiten</a:t>
            </a:r>
          </a:p>
        </p:txBody>
      </p:sp>
      <p:sp>
        <p:nvSpPr>
          <p:cNvPr id="3" name="Inhaltsplatzhalter 2"/>
          <p:cNvSpPr>
            <a:spLocks noGrp="1"/>
          </p:cNvSpPr>
          <p:nvPr>
            <p:ph sz="quarter" idx="1"/>
          </p:nvPr>
        </p:nvSpPr>
        <p:spPr>
          <a:xfrm>
            <a:off x="1219200" y="1676400"/>
            <a:ext cx="5080000" cy="2286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6502400" y="1676400"/>
            <a:ext cx="5080000" cy="2286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1219200" y="2057400"/>
            <a:ext cx="5080000" cy="2286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Inhaltsplatzhalter 5"/>
          <p:cNvSpPr>
            <a:spLocks noGrp="1"/>
          </p:cNvSpPr>
          <p:nvPr>
            <p:ph sz="quarter" idx="4"/>
          </p:nvPr>
        </p:nvSpPr>
        <p:spPr>
          <a:xfrm>
            <a:off x="6502400" y="2057400"/>
            <a:ext cx="5080000" cy="2286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3927073449"/>
      </p:ext>
    </p:extLst>
  </p:cSld>
  <p:clrMapOvr>
    <a:masterClrMapping/>
  </p:clrMapOvr>
  <p:transition spd="slow">
    <p:zoom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2133600" y="620713"/>
            <a:ext cx="9550400" cy="533400"/>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2133600" y="1484314"/>
            <a:ext cx="9550400" cy="4897437"/>
          </a:xfrm>
        </p:spPr>
        <p:txBody>
          <a:bodyPr/>
          <a:lstStyle/>
          <a:p>
            <a:pPr lvl="0"/>
            <a:endParaRPr lang="de-DE" noProof="0" dirty="0" smtClean="0"/>
          </a:p>
        </p:txBody>
      </p:sp>
    </p:spTree>
    <p:extLst>
      <p:ext uri="{BB962C8B-B14F-4D97-AF65-F5344CB8AC3E}">
        <p14:creationId xmlns:p14="http://schemas.microsoft.com/office/powerpoint/2010/main" val="3824004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2" name="Line 4"/>
          <p:cNvSpPr>
            <a:spLocks noChangeShapeType="1"/>
          </p:cNvSpPr>
          <p:nvPr/>
        </p:nvSpPr>
        <p:spPr bwMode="auto">
          <a:xfrm>
            <a:off x="0" y="1196975"/>
            <a:ext cx="12192000" cy="0"/>
          </a:xfrm>
          <a:prstGeom prst="line">
            <a:avLst/>
          </a:prstGeom>
          <a:noFill/>
          <a:ln w="27093">
            <a:solidFill>
              <a:srgbClr val="FF21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de-DE" sz="1200"/>
          </a:p>
        </p:txBody>
      </p:sp>
      <p:grpSp>
        <p:nvGrpSpPr>
          <p:cNvPr id="3" name="Gruppieren 11"/>
          <p:cNvGrpSpPr>
            <a:grpSpLocks/>
          </p:cNvGrpSpPr>
          <p:nvPr/>
        </p:nvGrpSpPr>
        <p:grpSpPr bwMode="auto">
          <a:xfrm>
            <a:off x="3" y="6024568"/>
            <a:ext cx="12289367" cy="428625"/>
            <a:chOff x="0" y="6096719"/>
            <a:chExt cx="9144001" cy="428625"/>
          </a:xfrm>
        </p:grpSpPr>
        <p:sp>
          <p:nvSpPr>
            <p:cNvPr id="4" name="Rectangle 2"/>
            <p:cNvSpPr>
              <a:spLocks/>
            </p:cNvSpPr>
            <p:nvPr userDrawn="1"/>
          </p:nvSpPr>
          <p:spPr bwMode="auto">
            <a:xfrm>
              <a:off x="0" y="6096719"/>
              <a:ext cx="9144001" cy="428625"/>
            </a:xfrm>
            <a:prstGeom prst="rect">
              <a:avLst/>
            </a:prstGeom>
            <a:solidFill>
              <a:srgbClr val="FF2129"/>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2248" tIns="72248" rIns="72248" bIns="72248"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endParaRPr lang="de-DE" altLang="de-DE" sz="1200"/>
            </a:p>
          </p:txBody>
        </p:sp>
        <p:sp>
          <p:nvSpPr>
            <p:cNvPr id="6" name="Rectangle 4"/>
            <p:cNvSpPr>
              <a:spLocks/>
            </p:cNvSpPr>
            <p:nvPr userDrawn="1"/>
          </p:nvSpPr>
          <p:spPr bwMode="auto">
            <a:xfrm>
              <a:off x="351953" y="6117267"/>
              <a:ext cx="2540762" cy="39846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126435" tIns="72248" rIns="126435" bIns="72248"/>
            <a:lstStyle>
              <a:lvl1pPr defTabSz="1300163" eaLnBrk="0" hangingPunct="0">
                <a:defRPr sz="1200">
                  <a:solidFill>
                    <a:schemeClr val="tx1"/>
                  </a:solidFill>
                  <a:latin typeface="DLRG Univers 55 Roman" panose="02000503040000020003" pitchFamily="2" charset="0"/>
                </a:defRPr>
              </a:lvl1pPr>
              <a:lvl2pPr marL="742950" indent="-285750" defTabSz="1300163" eaLnBrk="0" hangingPunct="0">
                <a:defRPr sz="1200">
                  <a:solidFill>
                    <a:schemeClr val="tx1"/>
                  </a:solidFill>
                  <a:latin typeface="DLRG Univers 55 Roman" panose="02000503040000020003" pitchFamily="2" charset="0"/>
                </a:defRPr>
              </a:lvl2pPr>
              <a:lvl3pPr marL="1143000" indent="-228600" defTabSz="1300163" eaLnBrk="0" hangingPunct="0">
                <a:defRPr sz="1200">
                  <a:solidFill>
                    <a:schemeClr val="tx1"/>
                  </a:solidFill>
                  <a:latin typeface="DLRG Univers 55 Roman" panose="02000503040000020003" pitchFamily="2" charset="0"/>
                </a:defRPr>
              </a:lvl3pPr>
              <a:lvl4pPr marL="1600200" indent="-228600" defTabSz="1300163" eaLnBrk="0" hangingPunct="0">
                <a:defRPr sz="1200">
                  <a:solidFill>
                    <a:schemeClr val="tx1"/>
                  </a:solidFill>
                  <a:latin typeface="DLRG Univers 55 Roman" panose="02000503040000020003" pitchFamily="2" charset="0"/>
                </a:defRPr>
              </a:lvl4pPr>
              <a:lvl5pPr marL="2057400" indent="-228600" defTabSz="1300163" eaLnBrk="0" hangingPunct="0">
                <a:defRPr sz="1200">
                  <a:solidFill>
                    <a:schemeClr val="tx1"/>
                  </a:solidFill>
                  <a:latin typeface="DLRG Univers 55 Roman" panose="02000503040000020003" pitchFamily="2" charset="0"/>
                </a:defRPr>
              </a:lvl5pPr>
              <a:lvl6pPr marL="2514600" indent="-228600" defTabSz="1300163"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defTabSz="1300163"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defTabSz="1300163"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defTabSz="1300163"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r>
                <a:rPr lang="de-DE" altLang="de-DE" sz="1700" b="1" dirty="0">
                  <a:solidFill>
                    <a:srgbClr val="FFFF00"/>
                  </a:solidFill>
                  <a:latin typeface="Arial" panose="020B0604020202020204" pitchFamily="34" charset="0"/>
                  <a:cs typeface="Arial" panose="020B0604020202020204" pitchFamily="34" charset="0"/>
                  <a:sym typeface="Arial" panose="020B0604020202020204" pitchFamily="34" charset="0"/>
                </a:rPr>
                <a:t>www.hessen.dlrg.de</a:t>
              </a:r>
              <a:endParaRPr lang="de-DE" altLang="de-DE" sz="1200" dirty="0"/>
            </a:p>
          </p:txBody>
        </p:sp>
      </p:grpSp>
      <p:sp>
        <p:nvSpPr>
          <p:cNvPr id="7" name="Datumsplatzhalter 3"/>
          <p:cNvSpPr>
            <a:spLocks noGrp="1"/>
          </p:cNvSpPr>
          <p:nvPr>
            <p:ph type="dt" sz="half" idx="10"/>
          </p:nvPr>
        </p:nvSpPr>
        <p:spPr>
          <a:xfrm>
            <a:off x="493187" y="6492880"/>
            <a:ext cx="2434167" cy="365125"/>
          </a:xfrm>
        </p:spPr>
        <p:txBody>
          <a:bodyPr/>
          <a:lstStyle>
            <a:lvl1pPr>
              <a:defRPr/>
            </a:lvl1pPr>
          </a:lstStyle>
          <a:p>
            <a:pPr>
              <a:defRPr/>
            </a:pPr>
            <a:fld id="{1FFB1922-CB4B-4ACA-B8AA-5076D0E13D3B}" type="datetime1">
              <a:rPr lang="de-DE"/>
              <a:pPr>
                <a:defRPr/>
              </a:pPr>
              <a:t>12.09.2017</a:t>
            </a:fld>
            <a:endParaRPr lang="de-DE" dirty="0"/>
          </a:p>
        </p:txBody>
      </p:sp>
      <p:sp>
        <p:nvSpPr>
          <p:cNvPr id="8" name="Fußzeilenplatzhalter 4"/>
          <p:cNvSpPr>
            <a:spLocks noGrp="1"/>
          </p:cNvSpPr>
          <p:nvPr>
            <p:ph type="ftr" sz="quarter" idx="11"/>
          </p:nvPr>
        </p:nvSpPr>
        <p:spPr>
          <a:xfrm>
            <a:off x="3695700" y="6492880"/>
            <a:ext cx="3860800" cy="365125"/>
          </a:xfrm>
        </p:spPr>
        <p:txBody>
          <a:bodyPr/>
          <a:lstStyle>
            <a:lvl1pPr>
              <a:defRPr dirty="0" smtClean="0"/>
            </a:lvl1pPr>
          </a:lstStyle>
          <a:p>
            <a:pPr>
              <a:defRPr/>
            </a:pPr>
            <a:r>
              <a:rPr lang="de-DE"/>
              <a:t>Grundausbildung Hochwasser</a:t>
            </a:r>
          </a:p>
        </p:txBody>
      </p:sp>
      <p:sp>
        <p:nvSpPr>
          <p:cNvPr id="9" name="Foliennummernplatzhalter 5"/>
          <p:cNvSpPr>
            <a:spLocks noGrp="1"/>
          </p:cNvSpPr>
          <p:nvPr>
            <p:ph type="sldNum" sz="quarter" idx="12"/>
          </p:nvPr>
        </p:nvSpPr>
        <p:spPr>
          <a:xfrm>
            <a:off x="9237137" y="6502405"/>
            <a:ext cx="2504017" cy="365125"/>
          </a:xfrm>
        </p:spPr>
        <p:txBody>
          <a:bodyPr/>
          <a:lstStyle>
            <a:lvl1pPr>
              <a:defRPr/>
            </a:lvl1pPr>
          </a:lstStyle>
          <a:p>
            <a:r>
              <a:rPr lang="de-DE" altLang="de-DE"/>
              <a:t>Folie </a:t>
            </a:r>
            <a:fld id="{E8073F10-D589-4824-80A5-3FB8A090CFA4}" type="slidenum">
              <a:rPr lang="de-DE" altLang="de-DE"/>
              <a:pPr/>
              <a:t>‹Nr.›</a:t>
            </a:fld>
            <a:endParaRPr lang="de-DE" altLang="de-DE"/>
          </a:p>
        </p:txBody>
      </p:sp>
      <p:pic>
        <p:nvPicPr>
          <p:cNvPr id="10" name="Picture 3" descr="Wortmarke_DLRG_gelb.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44472" y="6131109"/>
            <a:ext cx="1364346" cy="21553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7506323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418058"/>
          </a:xfrm>
        </p:spPr>
        <p:txBody>
          <a:bodyPr/>
          <a:lstStyle>
            <a:lvl1pPr algn="l">
              <a:defRPr/>
            </a:lvl1pPr>
          </a:lstStyle>
          <a:p>
            <a:r>
              <a:rPr lang="de-DE" dirty="0"/>
              <a:t>Titelmasterformat durch Klicken bearbeiten</a:t>
            </a:r>
          </a:p>
        </p:txBody>
      </p:sp>
      <p:sp>
        <p:nvSpPr>
          <p:cNvPr id="3" name="Inhaltsplatzhalter 2"/>
          <p:cNvSpPr>
            <a:spLocks noGrp="1"/>
          </p:cNvSpPr>
          <p:nvPr>
            <p:ph idx="1"/>
          </p:nvPr>
        </p:nvSpPr>
        <p:spPr/>
        <p:txBody>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041920158"/>
      </p:ext>
    </p:extLst>
  </p:cSld>
  <p:clrMapOvr>
    <a:masterClrMapping/>
  </p:clrMapOvr>
  <p:transition spd="slow">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314105572"/>
      </p:ext>
    </p:extLst>
  </p:cSld>
  <p:clrMapOvr>
    <a:masterClrMapping/>
  </p:clrMapOvr>
  <p:transition spd="slow">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5441148"/>
      </p:ext>
    </p:extLst>
  </p:cSld>
  <p:clrMapOvr>
    <a:masterClrMapping/>
  </p:clrMapOvr>
  <p:transition spd="slow">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3"/>
          <p:cNvSpPr>
            <a:spLocks noGrp="1"/>
          </p:cNvSpPr>
          <p:nvPr>
            <p:ph type="dt" sz="half" idx="10"/>
          </p:nvPr>
        </p:nvSpPr>
        <p:spPr/>
        <p:txBody>
          <a:bodyPr/>
          <a:lstStyle>
            <a:lvl1pPr>
              <a:defRPr/>
            </a:lvl1pPr>
          </a:lstStyle>
          <a:p>
            <a:pPr>
              <a:defRPr/>
            </a:pPr>
            <a:fld id="{389B5792-30C7-42E5-A4FF-37EF4B0E2678}" type="datetime1">
              <a:rPr lang="de-DE"/>
              <a:pPr>
                <a:defRPr/>
              </a:pPr>
              <a:t>12.09.2017</a:t>
            </a:fld>
            <a:endParaRPr lang="de-DE" dirty="0"/>
          </a:p>
        </p:txBody>
      </p:sp>
      <p:sp>
        <p:nvSpPr>
          <p:cNvPr id="4" name="Fußzeilenplatzhalter 4"/>
          <p:cNvSpPr>
            <a:spLocks noGrp="1"/>
          </p:cNvSpPr>
          <p:nvPr>
            <p:ph type="ftr" sz="quarter" idx="11"/>
          </p:nvPr>
        </p:nvSpPr>
        <p:spPr/>
        <p:txBody>
          <a:bodyPr/>
          <a:lstStyle>
            <a:lvl1pPr>
              <a:defRPr/>
            </a:lvl1pPr>
          </a:lstStyle>
          <a:p>
            <a:pPr>
              <a:defRPr/>
            </a:pPr>
            <a:r>
              <a:rPr lang="de-DE"/>
              <a:t>Titel</a:t>
            </a:r>
          </a:p>
        </p:txBody>
      </p:sp>
      <p:sp>
        <p:nvSpPr>
          <p:cNvPr id="5" name="Foliennummernplatzhalter 5"/>
          <p:cNvSpPr>
            <a:spLocks noGrp="1"/>
          </p:cNvSpPr>
          <p:nvPr>
            <p:ph type="sldNum" sz="quarter" idx="12"/>
          </p:nvPr>
        </p:nvSpPr>
        <p:spPr/>
        <p:txBody>
          <a:bodyPr/>
          <a:lstStyle>
            <a:lvl1pPr>
              <a:defRPr/>
            </a:lvl1pPr>
          </a:lstStyle>
          <a:p>
            <a:r>
              <a:rPr lang="de-DE" altLang="de-DE"/>
              <a:t> Folie </a:t>
            </a:r>
            <a:fld id="{5AECD149-C40E-4F02-B183-61202443365B}" type="slidenum">
              <a:rPr lang="de-DE" altLang="de-DE"/>
              <a:pPr/>
              <a:t>‹Nr.›</a:t>
            </a:fld>
            <a:endParaRPr lang="de-DE" altLang="de-DE"/>
          </a:p>
        </p:txBody>
      </p:sp>
    </p:spTree>
    <p:extLst>
      <p:ext uri="{BB962C8B-B14F-4D97-AF65-F5344CB8AC3E}">
        <p14:creationId xmlns:p14="http://schemas.microsoft.com/office/powerpoint/2010/main" val="1662062839"/>
      </p:ext>
    </p:extLst>
  </p:cSld>
  <p:clrMapOvr>
    <a:masterClrMapping/>
  </p:clrMapOvr>
  <p:transition spd="slow">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Only">
  <p:cSld name="Inhalt">
    <p:spTree>
      <p:nvGrpSpPr>
        <p:cNvPr id="1" name=""/>
        <p:cNvGrpSpPr/>
        <p:nvPr/>
      </p:nvGrpSpPr>
      <p:grpSpPr>
        <a:xfrm>
          <a:off x="0" y="0"/>
          <a:ext cx="0" cy="0"/>
          <a:chOff x="0" y="0"/>
          <a:chExt cx="0" cy="0"/>
        </a:xfrm>
      </p:grpSpPr>
      <p:sp>
        <p:nvSpPr>
          <p:cNvPr id="2" name="Inhaltsplatzhalter 1"/>
          <p:cNvSpPr>
            <a:spLocks noGrp="1"/>
          </p:cNvSpPr>
          <p:nvPr>
            <p:ph/>
          </p:nvPr>
        </p:nvSpPr>
        <p:spPr>
          <a:xfrm>
            <a:off x="1219200" y="685800"/>
            <a:ext cx="10363200" cy="16002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1256742929"/>
      </p:ext>
    </p:extLst>
  </p:cSld>
  <p:clrMapOvr>
    <a:masterClrMapping/>
  </p:clrMapOvr>
  <p:transition spd="slow">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cSld name="Titel, Inhal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1219200" y="685800"/>
            <a:ext cx="10363200" cy="990600"/>
          </a:xfrm>
        </p:spPr>
        <p:txBody>
          <a:bodyPr/>
          <a:lstStyle/>
          <a:p>
            <a:r>
              <a:rPr lang="de-DE"/>
              <a:t>Titelmasterformat durch Klicken bearbeiten</a:t>
            </a:r>
          </a:p>
        </p:txBody>
      </p:sp>
      <p:sp>
        <p:nvSpPr>
          <p:cNvPr id="3" name="Inhaltsplatzhalter 2"/>
          <p:cNvSpPr>
            <a:spLocks noGrp="1"/>
          </p:cNvSpPr>
          <p:nvPr>
            <p:ph sz="half" idx="1"/>
          </p:nvPr>
        </p:nvSpPr>
        <p:spPr>
          <a:xfrm>
            <a:off x="1219200" y="1676400"/>
            <a:ext cx="5080000" cy="6096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quarter" idx="2"/>
          </p:nvPr>
        </p:nvSpPr>
        <p:spPr>
          <a:xfrm>
            <a:off x="6502400" y="1676400"/>
            <a:ext cx="5080000" cy="2286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5" name="Inhaltsplatzhalter 4"/>
          <p:cNvSpPr>
            <a:spLocks noGrp="1"/>
          </p:cNvSpPr>
          <p:nvPr>
            <p:ph sz="quarter" idx="3"/>
          </p:nvPr>
        </p:nvSpPr>
        <p:spPr>
          <a:xfrm>
            <a:off x="6502400" y="2057400"/>
            <a:ext cx="5080000" cy="228600"/>
          </a:xfrm>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2853666284"/>
      </p:ext>
    </p:extLst>
  </p:cSld>
  <p:clrMapOvr>
    <a:masterClrMapping/>
  </p:clrMapOvr>
  <p:transition spd="slow">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1219200" y="1676400"/>
            <a:ext cx="50800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6502400" y="1676400"/>
            <a:ext cx="5080000" cy="609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Tree>
    <p:extLst>
      <p:ext uri="{BB962C8B-B14F-4D97-AF65-F5344CB8AC3E}">
        <p14:creationId xmlns:p14="http://schemas.microsoft.com/office/powerpoint/2010/main" val="721010766"/>
      </p:ext>
    </p:extLst>
  </p:cSld>
  <p:clrMapOvr>
    <a:masterClrMapping/>
  </p:clrMapOvr>
  <p:transition spd="slow">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elplatzhalt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altLang="de-DE"/>
              <a:t>Titelmasterformat durch Klicken bearbeiten</a:t>
            </a:r>
          </a:p>
        </p:txBody>
      </p:sp>
      <p:sp>
        <p:nvSpPr>
          <p:cNvPr id="1027" name="Textplatzhalter 2"/>
          <p:cNvSpPr>
            <a:spLocks noGrp="1"/>
          </p:cNvSpPr>
          <p:nvPr>
            <p:ph type="body" idx="1"/>
          </p:nvPr>
        </p:nvSpPr>
        <p:spPr bwMode="auto">
          <a:xfrm>
            <a:off x="609600" y="1600205"/>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altLang="de-DE"/>
              <a:t>Textmasterformat bearbeiten</a:t>
            </a:r>
          </a:p>
          <a:p>
            <a:pPr lvl="1"/>
            <a:r>
              <a:rPr lang="de-DE" altLang="de-DE"/>
              <a:t>Zweite Ebene</a:t>
            </a:r>
          </a:p>
          <a:p>
            <a:pPr lvl="2"/>
            <a:r>
              <a:rPr lang="de-DE" altLang="de-DE"/>
              <a:t>Dritte Ebene</a:t>
            </a:r>
          </a:p>
          <a:p>
            <a:pPr lvl="3"/>
            <a:r>
              <a:rPr lang="de-DE" altLang="de-DE"/>
              <a:t>Vierte Ebene</a:t>
            </a:r>
          </a:p>
          <a:p>
            <a:pPr lvl="4"/>
            <a:r>
              <a:rPr lang="de-DE" altLang="de-DE"/>
              <a:t>Fünfte Ebene</a:t>
            </a:r>
          </a:p>
        </p:txBody>
      </p:sp>
      <p:sp>
        <p:nvSpPr>
          <p:cNvPr id="4" name="Datumsplatzhalter 3"/>
          <p:cNvSpPr>
            <a:spLocks noGrp="1"/>
          </p:cNvSpPr>
          <p:nvPr>
            <p:ph type="dt" sz="half" idx="2"/>
          </p:nvPr>
        </p:nvSpPr>
        <p:spPr>
          <a:xfrm>
            <a:off x="609600" y="6356355"/>
            <a:ext cx="2844800" cy="365125"/>
          </a:xfrm>
          <a:prstGeom prst="rect">
            <a:avLst/>
          </a:prstGeom>
        </p:spPr>
        <p:txBody>
          <a:bodyPr vert="horz" lIns="91440" tIns="45720" rIns="91440" bIns="45720" rtlCol="0" anchor="ctr"/>
          <a:lstStyle>
            <a:lvl1pPr algn="l">
              <a:defRPr sz="1200" smtClean="0">
                <a:solidFill>
                  <a:schemeClr val="tx1">
                    <a:tint val="75000"/>
                  </a:schemeClr>
                </a:solidFill>
              </a:defRPr>
            </a:lvl1pPr>
          </a:lstStyle>
          <a:p>
            <a:pPr>
              <a:defRPr/>
            </a:pPr>
            <a:fld id="{1554E1B8-8F1D-4A51-977B-F95EC8E31776}" type="datetime1">
              <a:rPr lang="de-DE"/>
              <a:pPr>
                <a:defRPr/>
              </a:pPr>
              <a:t>12.09.2017</a:t>
            </a:fld>
            <a:endParaRPr lang="de-DE" dirty="0"/>
          </a:p>
        </p:txBody>
      </p:sp>
      <p:sp>
        <p:nvSpPr>
          <p:cNvPr id="5" name="Fußzeilenplatzhalter 4"/>
          <p:cNvSpPr>
            <a:spLocks noGrp="1"/>
          </p:cNvSpPr>
          <p:nvPr>
            <p:ph type="ftr" sz="quarter" idx="3"/>
          </p:nvPr>
        </p:nvSpPr>
        <p:spPr>
          <a:xfrm>
            <a:off x="4165600" y="6356355"/>
            <a:ext cx="3860800" cy="365125"/>
          </a:xfrm>
          <a:prstGeom prst="rect">
            <a:avLst/>
          </a:prstGeom>
        </p:spPr>
        <p:txBody>
          <a:bodyPr vert="horz" lIns="91440" tIns="45720" rIns="91440" bIns="45720" rtlCol="0" anchor="ctr"/>
          <a:lstStyle>
            <a:lvl1pPr algn="ctr">
              <a:defRPr sz="1200" dirty="0" smtClean="0">
                <a:solidFill>
                  <a:schemeClr val="tx1">
                    <a:tint val="75000"/>
                  </a:schemeClr>
                </a:solidFill>
              </a:defRPr>
            </a:lvl1pPr>
          </a:lstStyle>
          <a:p>
            <a:pPr>
              <a:defRPr/>
            </a:pPr>
            <a:r>
              <a:rPr lang="de-DE"/>
              <a:t>Titel</a:t>
            </a:r>
          </a:p>
        </p:txBody>
      </p:sp>
      <p:sp>
        <p:nvSpPr>
          <p:cNvPr id="6" name="Foliennummernplatzhalter 5"/>
          <p:cNvSpPr>
            <a:spLocks noGrp="1"/>
          </p:cNvSpPr>
          <p:nvPr>
            <p:ph type="sldNum" sz="quarter" idx="4"/>
          </p:nvPr>
        </p:nvSpPr>
        <p:spPr>
          <a:xfrm>
            <a:off x="8737600" y="6356355"/>
            <a:ext cx="2844800" cy="365125"/>
          </a:xfrm>
          <a:prstGeom prst="rect">
            <a:avLst/>
          </a:prstGeom>
        </p:spPr>
        <p:txBody>
          <a:bodyPr vert="horz" wrap="square" lIns="91440" tIns="45720" rIns="91440" bIns="45720" numCol="1" anchor="ctr" anchorCtr="0" compatLnSpc="1">
            <a:prstTxWarp prst="textNoShape">
              <a:avLst/>
            </a:prstTxWarp>
          </a:bodyPr>
          <a:lstStyle>
            <a:lvl1pPr algn="r">
              <a:defRPr>
                <a:solidFill>
                  <a:srgbClr val="898989"/>
                </a:solidFill>
              </a:defRPr>
            </a:lvl1pPr>
          </a:lstStyle>
          <a:p>
            <a:r>
              <a:rPr lang="de-DE" altLang="de-DE"/>
              <a:t> Folie </a:t>
            </a:r>
            <a:fld id="{FB7C4360-B66C-4EE0-A89C-E30A0E39C99E}" type="slidenum">
              <a:rPr lang="de-DE" altLang="de-DE"/>
              <a:pPr/>
              <a:t>‹Nr.›</a:t>
            </a:fld>
            <a:endParaRPr lang="de-DE" altLang="de-DE"/>
          </a:p>
        </p:txBody>
      </p:sp>
      <p:sp>
        <p:nvSpPr>
          <p:cNvPr id="1031" name="Text Box 18"/>
          <p:cNvSpPr txBox="1">
            <a:spLocks noChangeArrowheads="1"/>
          </p:cNvSpPr>
          <p:nvPr userDrawn="1"/>
        </p:nvSpPr>
        <p:spPr bwMode="auto">
          <a:xfrm>
            <a:off x="1320800" y="2362200"/>
            <a:ext cx="2844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spcBef>
                <a:spcPct val="50000"/>
              </a:spcBef>
            </a:pPr>
            <a:endParaRPr lang="de-DE" altLang="de-DE" sz="2400">
              <a:latin typeface="Times New Roman" panose="02020603050405020304" pitchFamily="18" charset="0"/>
            </a:endParaRPr>
          </a:p>
        </p:txBody>
      </p:sp>
      <p:sp>
        <p:nvSpPr>
          <p:cNvPr id="1032" name="Text Box 21"/>
          <p:cNvSpPr txBox="1">
            <a:spLocks noChangeArrowheads="1"/>
          </p:cNvSpPr>
          <p:nvPr userDrawn="1"/>
        </p:nvSpPr>
        <p:spPr bwMode="auto">
          <a:xfrm>
            <a:off x="1320800" y="2362200"/>
            <a:ext cx="49784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endParaRPr lang="de-DE" altLang="de-DE" sz="1400"/>
          </a:p>
        </p:txBody>
      </p:sp>
    </p:spTree>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3" r:id="rId6"/>
    <p:sldLayoutId id="2147483689" r:id="rId7"/>
    <p:sldLayoutId id="2147483690" r:id="rId8"/>
    <p:sldLayoutId id="2147483691" r:id="rId9"/>
    <p:sldLayoutId id="2147483692" r:id="rId10"/>
    <p:sldLayoutId id="2147483693" r:id="rId11"/>
  </p:sldLayoutIdLst>
  <p:transition spd="slow">
    <p:zoom dir="in"/>
  </p:transition>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panose="020B0604020202020204" pitchFamily="34" charset="0"/>
        </a:defRPr>
      </a:lvl2pPr>
      <a:lvl3pPr algn="ctr" rtl="0" fontAlgn="base">
        <a:spcBef>
          <a:spcPct val="0"/>
        </a:spcBef>
        <a:spcAft>
          <a:spcPct val="0"/>
        </a:spcAft>
        <a:defRPr sz="4400">
          <a:solidFill>
            <a:schemeClr val="tx1"/>
          </a:solidFill>
          <a:latin typeface="Arial" panose="020B0604020202020204" pitchFamily="34" charset="0"/>
        </a:defRPr>
      </a:lvl3pPr>
      <a:lvl4pPr algn="ctr" rtl="0" fontAlgn="base">
        <a:spcBef>
          <a:spcPct val="0"/>
        </a:spcBef>
        <a:spcAft>
          <a:spcPct val="0"/>
        </a:spcAft>
        <a:defRPr sz="4400">
          <a:solidFill>
            <a:schemeClr val="tx1"/>
          </a:solidFill>
          <a:latin typeface="Arial" panose="020B0604020202020204" pitchFamily="34" charset="0"/>
        </a:defRPr>
      </a:lvl4pPr>
      <a:lvl5pPr algn="ctr" rtl="0" fontAlgn="base">
        <a:spcBef>
          <a:spcPct val="0"/>
        </a:spcBef>
        <a:spcAft>
          <a:spcPct val="0"/>
        </a:spcAft>
        <a:defRPr sz="4400">
          <a:solidFill>
            <a:schemeClr val="tx1"/>
          </a:solidFill>
          <a:latin typeface="Arial" panose="020B0604020202020204" pitchFamily="34" charset="0"/>
        </a:defRPr>
      </a:lvl5pPr>
      <a:lvl6pPr marL="457200" algn="ctr" rtl="0" fontAlgn="base">
        <a:spcBef>
          <a:spcPct val="0"/>
        </a:spcBef>
        <a:spcAft>
          <a:spcPct val="0"/>
        </a:spcAft>
        <a:defRPr sz="4400">
          <a:solidFill>
            <a:schemeClr val="tx1"/>
          </a:solidFill>
          <a:latin typeface="Arial" panose="020B0604020202020204" pitchFamily="34" charset="0"/>
        </a:defRPr>
      </a:lvl6pPr>
      <a:lvl7pPr marL="914400" algn="ctr" rtl="0" fontAlgn="base">
        <a:spcBef>
          <a:spcPct val="0"/>
        </a:spcBef>
        <a:spcAft>
          <a:spcPct val="0"/>
        </a:spcAft>
        <a:defRPr sz="4400">
          <a:solidFill>
            <a:schemeClr val="tx1"/>
          </a:solidFill>
          <a:latin typeface="Arial" panose="020B0604020202020204" pitchFamily="34" charset="0"/>
        </a:defRPr>
      </a:lvl7pPr>
      <a:lvl8pPr marL="1371600" algn="ctr" rtl="0" fontAlgn="base">
        <a:spcBef>
          <a:spcPct val="0"/>
        </a:spcBef>
        <a:spcAft>
          <a:spcPct val="0"/>
        </a:spcAft>
        <a:defRPr sz="4400">
          <a:solidFill>
            <a:schemeClr val="tx1"/>
          </a:solidFill>
          <a:latin typeface="Arial" panose="020B0604020202020204" pitchFamily="34" charset="0"/>
        </a:defRPr>
      </a:lvl8pPr>
      <a:lvl9pPr marL="1828800" algn="ctr" rtl="0" fontAlgn="base">
        <a:spcBef>
          <a:spcPct val="0"/>
        </a:spcBef>
        <a:spcAft>
          <a:spcPct val="0"/>
        </a:spcAft>
        <a:defRPr sz="4400">
          <a:solidFill>
            <a:schemeClr val="tx1"/>
          </a:solidFill>
          <a:latin typeface="Arial" panose="020B0604020202020204" pitchFamily="34" charset="0"/>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_Folien/Zusatzmaterial%20f&#252;r%20Folien/KatS%20Konzept%20F&#252;Gr%20TEL.pdf"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_Folien/Zusatzmaterial%20f&#252;r%20Folien/KatS%20Konzept%20IuK%20Gr.pd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_Folien/Zusatzmaterial%20f&#252;r%20Folien/KatS%20Konzept%20L&#246;schzug.pdf"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_Folien/Zusatzmaterial%20f&#252;r%20Folien/KatS%20Konzept%20G-ABC-Zug.pdf"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_Folien/Zusatzmaterial%20f&#252;r%20Folien/KatS%20Konzept%20G-ABC-Mzt.pdf"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hyperlink" Target="../../../_Folien/Zusatzmaterial%20f&#252;r%20Folien/KatS%20Konzept%20Sanit&#228;tszug.pdf"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_Folien/Zusatzmaterial%20f&#252;r%20Folien/KatS%20Konzept%20Betreuungszug.pdf" TargetMode="Externa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_Folien/Zusatzmaterial%20f&#252;r%20Folien/KatS%20Konzept%20F&#252;Gr%20TEL.pdf" TargetMode="Externa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31.jpe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30.png"/><Relationship Id="rId5" Type="http://schemas.openxmlformats.org/officeDocument/2006/relationships/image" Target="../media/image29.wmf"/><Relationship Id="rId4" Type="http://schemas.openxmlformats.org/officeDocument/2006/relationships/oleObject" Target="../embeddings/oleObject1.bin"/></Relationships>
</file>

<file path=ppt/slides/_rels/slide8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42.jpe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38.png"/><Relationship Id="rId11" Type="http://schemas.openxmlformats.org/officeDocument/2006/relationships/image" Target="../media/image41.png"/><Relationship Id="rId5" Type="http://schemas.openxmlformats.org/officeDocument/2006/relationships/oleObject" Target="../embeddings/oleObject3.bin"/><Relationship Id="rId10" Type="http://schemas.openxmlformats.org/officeDocument/2006/relationships/image" Target="../media/image40.png"/><Relationship Id="rId4" Type="http://schemas.openxmlformats.org/officeDocument/2006/relationships/image" Target="../media/image37.png"/><Relationship Id="rId9" Type="http://schemas.openxmlformats.org/officeDocument/2006/relationships/oleObject" Target="../embeddings/oleObject5.bin"/></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3.wmf"/></Relationships>
</file>

<file path=ppt/slides/_rels/slide92.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50.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2"/>
          <p:cNvSpPr>
            <a:spLocks noGrp="1" noChangeArrowheads="1"/>
          </p:cNvSpPr>
          <p:nvPr>
            <p:ph type="ctrTitle"/>
          </p:nvPr>
        </p:nvSpPr>
        <p:spPr>
          <a:xfrm>
            <a:off x="2209800" y="1196757"/>
            <a:ext cx="8458200" cy="1470025"/>
          </a:xfrm>
        </p:spPr>
        <p:txBody>
          <a:bodyPr rtlCol="0">
            <a:normAutofit fontScale="90000"/>
          </a:bodyPr>
          <a:lstStyle/>
          <a:p>
            <a:pPr algn="l" fontAlgn="auto">
              <a:spcAft>
                <a:spcPts val="0"/>
              </a:spcAft>
              <a:defRPr/>
            </a:pPr>
            <a:r>
              <a:rPr lang="de-DE" b="1" dirty="0">
                <a:latin typeface="DLRG Univers 55 Roman"/>
              </a:rPr>
              <a:t>Aufbaumodul „Grundlagen des Katastrophenschutzes und der öffentlichen Gefahrenabwehr“</a:t>
            </a:r>
            <a:r>
              <a:rPr lang="de-DE" b="1" dirty="0">
                <a:latin typeface="DLRG Univers 55 Roman"/>
              </a:rPr>
              <a:t>	</a:t>
            </a:r>
          </a:p>
        </p:txBody>
      </p:sp>
      <p:sp>
        <p:nvSpPr>
          <p:cNvPr id="2" name="Rectangle 3"/>
          <p:cNvSpPr>
            <a:spLocks noGrp="1" noChangeArrowheads="1"/>
          </p:cNvSpPr>
          <p:nvPr>
            <p:ph type="subTitle" idx="1"/>
          </p:nvPr>
        </p:nvSpPr>
        <p:spPr>
          <a:xfrm>
            <a:off x="2209800" y="4365104"/>
            <a:ext cx="4671682" cy="504056"/>
          </a:xfrm>
        </p:spPr>
        <p:txBody>
          <a:bodyPr/>
          <a:lstStyle/>
          <a:p>
            <a:pPr algn="l"/>
            <a:r>
              <a:rPr lang="de-DE" altLang="de-DE" sz="2000" dirty="0" smtClean="0">
                <a:solidFill>
                  <a:schemeClr val="tx1"/>
                </a:solidFill>
                <a:latin typeface="DLRG Univers 55 Roman"/>
              </a:rPr>
              <a:t>KatS-Grundausbildung</a:t>
            </a:r>
            <a:endParaRPr lang="de-DE" altLang="de-DE" sz="2000" dirty="0">
              <a:solidFill>
                <a:schemeClr val="tx1"/>
              </a:solidFill>
              <a:latin typeface="DLRG Univers 55 Roman"/>
            </a:endParaRPr>
          </a:p>
        </p:txBody>
      </p:sp>
    </p:spTree>
  </p:cSld>
  <p:clrMapOvr>
    <a:masterClrMapping/>
  </p:clrMapOvr>
  <p:transition spd="slow">
    <p:zoom dir="in"/>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1844824"/>
            <a:ext cx="12192000"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98" name="Rectangle 2"/>
          <p:cNvSpPr>
            <a:spLocks noGrp="1" noChangeArrowheads="1"/>
          </p:cNvSpPr>
          <p:nvPr>
            <p:ph type="title" idx="4294967295"/>
          </p:nvPr>
        </p:nvSpPr>
        <p:spPr>
          <a:xfrm>
            <a:off x="0" y="274638"/>
            <a:ext cx="10972800" cy="417512"/>
          </a:xfrm>
        </p:spPr>
        <p:txBody>
          <a:bodyPr/>
          <a:lstStyle/>
          <a:p>
            <a:pPr eaLnBrk="1" hangingPunct="1"/>
            <a:r>
              <a:rPr lang="de-DE" altLang="de-DE" dirty="0" smtClean="0">
                <a:latin typeface="DLRG Univers 55 Roman" panose="02000503040000020003" pitchFamily="2" charset="0"/>
              </a:rPr>
              <a:t>Übersicht</a:t>
            </a:r>
          </a:p>
        </p:txBody>
      </p:sp>
      <p:sp>
        <p:nvSpPr>
          <p:cNvPr id="4099" name="Rectangle 3"/>
          <p:cNvSpPr>
            <a:spLocks noGrp="1" noChangeArrowheads="1"/>
          </p:cNvSpPr>
          <p:nvPr>
            <p:ph type="body" idx="4294967295"/>
          </p:nvPr>
        </p:nvSpPr>
        <p:spPr>
          <a:xfrm>
            <a:off x="0" y="1268760"/>
            <a:ext cx="12072664" cy="4857403"/>
          </a:xfrm>
        </p:spPr>
        <p:txBody>
          <a:bodyPr/>
          <a:lstStyle/>
          <a:p>
            <a:pPr marL="457200" indent="-457200">
              <a:buFontTx/>
              <a:buAutoNum type="arabicPeriod"/>
            </a:pPr>
            <a:r>
              <a:rPr lang="de-DE" altLang="de-DE" dirty="0">
                <a:solidFill>
                  <a:schemeClr val="tx2"/>
                </a:solidFill>
                <a:latin typeface="DLRG Univers 55 Roman" panose="02000503040000020003" pitchFamily="2" charset="0"/>
              </a:rPr>
              <a:t>Einführung in Allgemeine Hilfe und </a:t>
            </a:r>
            <a:r>
              <a:rPr lang="de-DE" altLang="de-DE" dirty="0" smtClean="0">
                <a:solidFill>
                  <a:schemeClr val="tx2"/>
                </a:solidFill>
                <a:latin typeface="DLRG Univers 55 Roman" panose="02000503040000020003" pitchFamily="2" charset="0"/>
              </a:rPr>
              <a:t>Katastrophenschutz</a:t>
            </a:r>
          </a:p>
          <a:p>
            <a:pPr marL="457200" indent="-457200">
              <a:buFontTx/>
              <a:buAutoNum type="arabicPeriod"/>
            </a:pPr>
            <a:r>
              <a:rPr lang="de-DE" altLang="de-DE" dirty="0">
                <a:solidFill>
                  <a:schemeClr val="tx2"/>
                </a:solidFill>
                <a:latin typeface="DLRG Univers 55 Roman" panose="02000503040000020003" pitchFamily="2" charset="0"/>
              </a:rPr>
              <a:t>Rechtliche Vorgaben für Allgemeine Hilfe und </a:t>
            </a:r>
            <a:r>
              <a:rPr lang="de-DE" altLang="de-DE" dirty="0" smtClean="0">
                <a:solidFill>
                  <a:schemeClr val="tx2"/>
                </a:solidFill>
                <a:latin typeface="DLRG Univers 55 Roman" panose="02000503040000020003" pitchFamily="2" charset="0"/>
              </a:rPr>
              <a:t>KatS</a:t>
            </a:r>
          </a:p>
          <a:p>
            <a:pPr marL="457200" indent="-457200">
              <a:buFontTx/>
              <a:buAutoNum type="arabicPeriod"/>
            </a:pPr>
            <a:r>
              <a:rPr lang="de-DE" altLang="de-DE" dirty="0">
                <a:solidFill>
                  <a:schemeClr val="tx2"/>
                </a:solidFill>
                <a:latin typeface="DLRG Univers 55 Roman" panose="02000503040000020003" pitchFamily="2" charset="0"/>
              </a:rPr>
              <a:t>Führungsstrukturen in Allgemeiner Hilfe und KatS</a:t>
            </a:r>
            <a:endParaRPr lang="de-DE" altLang="de-DE" dirty="0" smtClean="0">
              <a:solidFill>
                <a:schemeClr val="tx2"/>
              </a:solidFill>
              <a:latin typeface="DLRG Univers 55 Roman" panose="02000503040000020003" pitchFamily="2" charset="0"/>
            </a:endParaRPr>
          </a:p>
          <a:p>
            <a:pPr marL="457200" indent="-457200">
              <a:buFontTx/>
              <a:buAutoNum type="arabicPeriod"/>
            </a:pPr>
            <a:r>
              <a:rPr lang="de-DE" altLang="de-DE" dirty="0">
                <a:solidFill>
                  <a:schemeClr val="tx2"/>
                </a:solidFill>
                <a:latin typeface="DLRG Univers 55 Roman" panose="02000503040000020003" pitchFamily="2" charset="0"/>
              </a:rPr>
              <a:t>Allgemeine Hilfe und KatS in der </a:t>
            </a:r>
            <a:r>
              <a:rPr lang="de-DE" altLang="de-DE" dirty="0" smtClean="0">
                <a:solidFill>
                  <a:schemeClr val="tx2"/>
                </a:solidFill>
                <a:latin typeface="DLRG Univers 55 Roman" panose="02000503040000020003" pitchFamily="2" charset="0"/>
              </a:rPr>
              <a:t>DLRG</a:t>
            </a:r>
          </a:p>
          <a:p>
            <a:pPr marL="457200" indent="-457200">
              <a:buFontTx/>
              <a:buAutoNum type="arabicPeriod"/>
            </a:pPr>
            <a:r>
              <a:rPr lang="de-DE" altLang="de-DE" dirty="0">
                <a:solidFill>
                  <a:schemeClr val="tx2"/>
                </a:solidFill>
                <a:latin typeface="DLRG Univers 55 Roman" panose="02000503040000020003" pitchFamily="2" charset="0"/>
              </a:rPr>
              <a:t>Spezielle Einsatzlehre in der Allgemeinen Hilfe und im </a:t>
            </a:r>
            <a:r>
              <a:rPr lang="de-DE" altLang="de-DE" dirty="0" smtClean="0">
                <a:solidFill>
                  <a:schemeClr val="tx2"/>
                </a:solidFill>
                <a:latin typeface="DLRG Univers 55 Roman" panose="02000503040000020003" pitchFamily="2" charset="0"/>
              </a:rPr>
              <a:t>KatS</a:t>
            </a:r>
          </a:p>
          <a:p>
            <a:pPr marL="457200" indent="-457200">
              <a:buFontTx/>
              <a:buAutoNum type="arabicPeriod"/>
            </a:pPr>
            <a:r>
              <a:rPr lang="de-DE" altLang="de-DE" dirty="0">
                <a:solidFill>
                  <a:schemeClr val="tx2"/>
                </a:solidFill>
                <a:latin typeface="DLRG Univers 55 Roman" panose="02000503040000020003" pitchFamily="2" charset="0"/>
              </a:rPr>
              <a:t>Grundlagen Unfallverhütung, </a:t>
            </a:r>
            <a:r>
              <a:rPr lang="de-DE" altLang="de-DE" dirty="0" smtClean="0">
                <a:solidFill>
                  <a:schemeClr val="tx2"/>
                </a:solidFill>
                <a:latin typeface="DLRG Univers 55 Roman" panose="02000503040000020003" pitchFamily="2" charset="0"/>
              </a:rPr>
              <a:t>PSA, </a:t>
            </a:r>
            <a:r>
              <a:rPr lang="de-DE" altLang="de-DE" dirty="0">
                <a:solidFill>
                  <a:schemeClr val="tx2"/>
                </a:solidFill>
                <a:latin typeface="DLRG Univers 55 Roman" panose="02000503040000020003" pitchFamily="2" charset="0"/>
              </a:rPr>
              <a:t>Hygiene und </a:t>
            </a:r>
            <a:r>
              <a:rPr lang="de-DE" altLang="de-DE" dirty="0" smtClean="0">
                <a:solidFill>
                  <a:schemeClr val="tx2"/>
                </a:solidFill>
                <a:latin typeface="DLRG Univers 55 Roman" panose="02000503040000020003" pitchFamily="2" charset="0"/>
              </a:rPr>
              <a:t>Impfschutz</a:t>
            </a:r>
          </a:p>
          <a:p>
            <a:pPr marL="457200" indent="-457200">
              <a:buFontTx/>
              <a:buAutoNum type="arabicPeriod"/>
            </a:pPr>
            <a:r>
              <a:rPr lang="de-DE" altLang="de-DE" dirty="0">
                <a:solidFill>
                  <a:schemeClr val="tx2"/>
                </a:solidFill>
                <a:latin typeface="DLRG Univers 55 Roman" panose="02000503040000020003" pitchFamily="2" charset="0"/>
              </a:rPr>
              <a:t>Grundlagen Technik und </a:t>
            </a:r>
            <a:r>
              <a:rPr lang="de-DE" altLang="de-DE" dirty="0" smtClean="0">
                <a:solidFill>
                  <a:schemeClr val="tx2"/>
                </a:solidFill>
                <a:latin typeface="DLRG Univers 55 Roman" panose="02000503040000020003" pitchFamily="2" charset="0"/>
              </a:rPr>
              <a:t>Sicherheit</a:t>
            </a:r>
          </a:p>
          <a:p>
            <a:pPr marL="457200" indent="-457200">
              <a:buFontTx/>
              <a:buAutoNum type="arabicPeriod"/>
            </a:pPr>
            <a:r>
              <a:rPr lang="de-DE" altLang="de-DE" dirty="0">
                <a:solidFill>
                  <a:schemeClr val="tx2"/>
                </a:solidFill>
                <a:latin typeface="DLRG Univers 55 Roman" panose="02000503040000020003" pitchFamily="2" charset="0"/>
              </a:rPr>
              <a:t>Grundlagen Hochwasser</a:t>
            </a:r>
            <a:endParaRPr lang="de-DE" altLang="de-DE" dirty="0" smtClean="0">
              <a:solidFill>
                <a:schemeClr val="tx2"/>
              </a:solidFill>
              <a:latin typeface="DLRG Univers 55 Roman" panose="02000503040000020003" pitchFamily="2" charset="0"/>
            </a:endParaRPr>
          </a:p>
        </p:txBody>
      </p:sp>
    </p:spTree>
    <p:extLst>
      <p:ext uri="{BB962C8B-B14F-4D97-AF65-F5344CB8AC3E}">
        <p14:creationId xmlns:p14="http://schemas.microsoft.com/office/powerpoint/2010/main" val="2441740743"/>
      </p:ext>
    </p:extLst>
  </p:cSld>
  <p:clrMapOvr>
    <a:masterClrMapping/>
  </p:clrMapOvr>
  <p:transition spd="slow">
    <p:zoom dir="in"/>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6" name="Text Box 6"/>
          <p:cNvSpPr txBox="1">
            <a:spLocks noChangeArrowheads="1"/>
          </p:cNvSpPr>
          <p:nvPr/>
        </p:nvSpPr>
        <p:spPr bwMode="auto">
          <a:xfrm>
            <a:off x="695400" y="1412776"/>
            <a:ext cx="950478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marL="273050" indent="-273050" eaLnBrk="1" hangingPunct="1">
              <a:spcBef>
                <a:spcPct val="50000"/>
              </a:spcBef>
              <a:buClr>
                <a:schemeClr val="accent1"/>
              </a:buClr>
              <a:buFont typeface="Wingdings" panose="05000000000000000000" pitchFamily="2" charset="2"/>
              <a:buChar char="§"/>
            </a:pPr>
            <a:r>
              <a:rPr lang="de-DE" altLang="de-DE" sz="2400" dirty="0">
                <a:latin typeface="DLRG Univers 55 Roman"/>
              </a:rPr>
              <a:t>Öltank</a:t>
            </a:r>
          </a:p>
          <a:p>
            <a:pPr marL="273050" indent="-273050" eaLnBrk="1" hangingPunct="1">
              <a:spcBef>
                <a:spcPct val="50000"/>
              </a:spcBef>
              <a:buClr>
                <a:schemeClr val="accent1"/>
              </a:buClr>
              <a:buFont typeface="Wingdings" panose="05000000000000000000" pitchFamily="2" charset="2"/>
              <a:buChar char="§"/>
            </a:pPr>
            <a:r>
              <a:rPr lang="de-DE" altLang="de-DE" sz="2400" dirty="0">
                <a:latin typeface="DLRG Univers 55 Roman"/>
              </a:rPr>
              <a:t>Gastank (auch im Vorgarten)</a:t>
            </a:r>
          </a:p>
          <a:p>
            <a:pPr marL="273050" indent="-273050" eaLnBrk="1" hangingPunct="1">
              <a:spcBef>
                <a:spcPct val="50000"/>
              </a:spcBef>
              <a:buClr>
                <a:schemeClr val="accent1"/>
              </a:buClr>
              <a:buFont typeface="Wingdings" panose="05000000000000000000" pitchFamily="2" charset="2"/>
              <a:buChar char="§"/>
            </a:pPr>
            <a:r>
              <a:rPr lang="de-DE" altLang="de-DE" sz="2400" dirty="0">
                <a:latin typeface="DLRG Univers 55 Roman"/>
              </a:rPr>
              <a:t>Treibgut (z.B. aufschwimmende Möbel)</a:t>
            </a:r>
          </a:p>
          <a:p>
            <a:pPr marL="273050" indent="-273050" eaLnBrk="1" hangingPunct="1">
              <a:spcBef>
                <a:spcPct val="50000"/>
              </a:spcBef>
              <a:buClr>
                <a:schemeClr val="accent1"/>
              </a:buClr>
              <a:buFont typeface="Wingdings" panose="05000000000000000000" pitchFamily="2" charset="2"/>
              <a:buChar char="§"/>
            </a:pPr>
            <a:r>
              <a:rPr lang="de-DE" altLang="de-DE" sz="2400" dirty="0">
                <a:latin typeface="DLRG Univers 55 Roman"/>
              </a:rPr>
              <a:t>Wasserdruck auf Türen</a:t>
            </a:r>
          </a:p>
          <a:p>
            <a:pPr marL="273050" indent="-273050" eaLnBrk="1" hangingPunct="1">
              <a:spcBef>
                <a:spcPct val="50000"/>
              </a:spcBef>
              <a:buClr>
                <a:schemeClr val="accent1"/>
              </a:buClr>
              <a:buFont typeface="Wingdings" panose="05000000000000000000" pitchFamily="2" charset="2"/>
              <a:buChar char="§"/>
            </a:pPr>
            <a:r>
              <a:rPr lang="de-DE" altLang="de-DE" sz="2400" dirty="0">
                <a:latin typeface="DLRG Univers 55 Roman"/>
              </a:rPr>
              <a:t>Photovoltaikanlagen</a:t>
            </a:r>
          </a:p>
        </p:txBody>
      </p:sp>
      <p:sp>
        <p:nvSpPr>
          <p:cNvPr id="4" name="Text Box 4"/>
          <p:cNvSpPr txBox="1">
            <a:spLocks noChangeArrowheads="1"/>
          </p:cNvSpPr>
          <p:nvPr/>
        </p:nvSpPr>
        <p:spPr bwMode="auto">
          <a:xfrm>
            <a:off x="695400" y="188640"/>
            <a:ext cx="9885784"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8.5</a:t>
            </a:r>
            <a:r>
              <a:rPr lang="de-DE" altLang="de-DE" sz="3200" b="1" dirty="0">
                <a:solidFill>
                  <a:schemeClr val="tx2"/>
                </a:solidFill>
                <a:latin typeface="DLRG Univers 55 Roman"/>
              </a:rPr>
              <a:t>		Gefahren in überfluteten Gebäuden</a:t>
            </a:r>
            <a:endParaRPr lang="de-DE" altLang="de-DE" sz="2800" b="1" dirty="0">
              <a:solidFill>
                <a:schemeClr val="tx2"/>
              </a:solidFill>
              <a:latin typeface="DLRG Univers 55 Roman"/>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2886">
                                            <p:txEl>
                                              <p:pRg st="0" end="0"/>
                                            </p:txEl>
                                          </p:spTgt>
                                        </p:tgtEl>
                                        <p:attrNameLst>
                                          <p:attrName>style.visibility</p:attrName>
                                        </p:attrNameLst>
                                      </p:cBhvr>
                                      <p:to>
                                        <p:strVal val="visible"/>
                                      </p:to>
                                    </p:set>
                                    <p:animEffect transition="in" filter="dissolve">
                                      <p:cBhvr>
                                        <p:cTn id="7" dur="500"/>
                                        <p:tgtEl>
                                          <p:spTgt spid="12288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2886">
                                            <p:txEl>
                                              <p:pRg st="1" end="1"/>
                                            </p:txEl>
                                          </p:spTgt>
                                        </p:tgtEl>
                                        <p:attrNameLst>
                                          <p:attrName>style.visibility</p:attrName>
                                        </p:attrNameLst>
                                      </p:cBhvr>
                                      <p:to>
                                        <p:strVal val="visible"/>
                                      </p:to>
                                    </p:set>
                                    <p:animEffect transition="in" filter="dissolve">
                                      <p:cBhvr>
                                        <p:cTn id="12" dur="500"/>
                                        <p:tgtEl>
                                          <p:spTgt spid="12288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2886">
                                            <p:txEl>
                                              <p:pRg st="2" end="2"/>
                                            </p:txEl>
                                          </p:spTgt>
                                        </p:tgtEl>
                                        <p:attrNameLst>
                                          <p:attrName>style.visibility</p:attrName>
                                        </p:attrNameLst>
                                      </p:cBhvr>
                                      <p:to>
                                        <p:strVal val="visible"/>
                                      </p:to>
                                    </p:set>
                                    <p:animEffect transition="in" filter="dissolve">
                                      <p:cBhvr>
                                        <p:cTn id="17" dur="500"/>
                                        <p:tgtEl>
                                          <p:spTgt spid="12288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2886">
                                            <p:txEl>
                                              <p:pRg st="3" end="3"/>
                                            </p:txEl>
                                          </p:spTgt>
                                        </p:tgtEl>
                                        <p:attrNameLst>
                                          <p:attrName>style.visibility</p:attrName>
                                        </p:attrNameLst>
                                      </p:cBhvr>
                                      <p:to>
                                        <p:strVal val="visible"/>
                                      </p:to>
                                    </p:set>
                                    <p:animEffect transition="in" filter="dissolve">
                                      <p:cBhvr>
                                        <p:cTn id="22" dur="500"/>
                                        <p:tgtEl>
                                          <p:spTgt spid="12288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22886">
                                            <p:txEl>
                                              <p:pRg st="4" end="4"/>
                                            </p:txEl>
                                          </p:spTgt>
                                        </p:tgtEl>
                                        <p:attrNameLst>
                                          <p:attrName>style.visibility</p:attrName>
                                        </p:attrNameLst>
                                      </p:cBhvr>
                                      <p:to>
                                        <p:strVal val="visible"/>
                                      </p:to>
                                    </p:set>
                                    <p:animEffect transition="in" filter="dissolve">
                                      <p:cBhvr>
                                        <p:cTn id="27" dur="500"/>
                                        <p:tgtEl>
                                          <p:spTgt spid="12288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6"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39" name="Picture 3" descr="Haus-hoeher-Ziltendorf-1998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1340772"/>
            <a:ext cx="6912768" cy="45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1055440" y="316256"/>
            <a:ext cx="9885784"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8.5.1</a:t>
            </a:r>
            <a:r>
              <a:rPr lang="de-DE" altLang="de-DE" sz="3200" b="1" dirty="0">
                <a:solidFill>
                  <a:schemeClr val="tx2"/>
                </a:solidFill>
                <a:latin typeface="DLRG Univers 55 Roman"/>
              </a:rPr>
              <a:t>		</a:t>
            </a:r>
            <a:r>
              <a:rPr lang="de-DE" altLang="de-DE" sz="2800" b="1" dirty="0">
                <a:solidFill>
                  <a:schemeClr val="tx2"/>
                </a:solidFill>
                <a:latin typeface="DLRG Univers 55 Roman"/>
              </a:rPr>
              <a:t>Gefahren in überfluteten Gebäuden</a:t>
            </a:r>
            <a:endParaRPr lang="de-DE" altLang="de-DE" sz="3200" b="1" dirty="0">
              <a:solidFill>
                <a:schemeClr val="tx2"/>
              </a:solidFill>
              <a:latin typeface="DLRG Univers 55 Roman"/>
            </a:endParaRPr>
          </a:p>
        </p:txBody>
      </p:sp>
    </p:spTree>
    <p:extLst>
      <p:ext uri="{BB962C8B-B14F-4D97-AF65-F5344CB8AC3E}">
        <p14:creationId xmlns:p14="http://schemas.microsoft.com/office/powerpoint/2010/main" val="976003237"/>
      </p:ext>
    </p:extLst>
  </p:cSld>
  <p:clrMapOvr>
    <a:masterClrMapping/>
  </p:clrMapOvr>
  <p:transition spd="slow">
    <p:zoom dir="in"/>
  </p:transitio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0" name="Picture 4" descr="Fässer 01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9616" y="1340768"/>
            <a:ext cx="6946354" cy="4575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1169901" y="188640"/>
            <a:ext cx="9885784"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8.5.2</a:t>
            </a:r>
            <a:r>
              <a:rPr lang="de-DE" altLang="de-DE" sz="3200" b="1" dirty="0">
                <a:solidFill>
                  <a:schemeClr val="tx2"/>
                </a:solidFill>
                <a:latin typeface="DLRG Univers 55 Roman"/>
              </a:rPr>
              <a:t>		</a:t>
            </a:r>
            <a:r>
              <a:rPr lang="de-DE" altLang="de-DE" sz="2800" b="1" dirty="0">
                <a:solidFill>
                  <a:schemeClr val="tx2"/>
                </a:solidFill>
                <a:latin typeface="DLRG Univers 55 Roman"/>
              </a:rPr>
              <a:t>Gefahren in überfluteten Gebäuden</a:t>
            </a:r>
            <a:endParaRPr lang="de-DE" altLang="de-DE" sz="3200" b="1" dirty="0">
              <a:solidFill>
                <a:schemeClr val="tx2"/>
              </a:solidFill>
              <a:latin typeface="DLRG Univers 55 Roman"/>
            </a:endParaRPr>
          </a:p>
        </p:txBody>
      </p:sp>
    </p:spTree>
    <p:extLst>
      <p:ext uri="{BB962C8B-B14F-4D97-AF65-F5344CB8AC3E}">
        <p14:creationId xmlns:p14="http://schemas.microsoft.com/office/powerpoint/2010/main" val="147785197"/>
      </p:ext>
    </p:extLst>
  </p:cSld>
  <p:clrMapOvr>
    <a:masterClrMapping/>
  </p:clrMapOvr>
  <p:transition spd="slow">
    <p:zoom dir="in"/>
  </p:transitio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2341" name="Picture 5" descr="Überschwemmung im Werkstad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71664" y="1340773"/>
            <a:ext cx="5688632" cy="4605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1055440" y="316256"/>
            <a:ext cx="9885784"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8.5.3</a:t>
            </a:r>
            <a:r>
              <a:rPr lang="de-DE" altLang="de-DE" sz="3200" b="1" dirty="0">
                <a:solidFill>
                  <a:schemeClr val="tx2"/>
                </a:solidFill>
                <a:latin typeface="DLRG Univers 55 Roman"/>
              </a:rPr>
              <a:t>		</a:t>
            </a:r>
            <a:r>
              <a:rPr lang="de-DE" altLang="de-DE" sz="2800" b="1" dirty="0">
                <a:solidFill>
                  <a:schemeClr val="tx2"/>
                </a:solidFill>
                <a:latin typeface="DLRG Univers 55 Roman"/>
              </a:rPr>
              <a:t>Gefahren in überfluteten Gebäuden</a:t>
            </a:r>
            <a:endParaRPr lang="de-DE" altLang="de-DE" sz="3200" b="1" dirty="0">
              <a:solidFill>
                <a:schemeClr val="tx2"/>
              </a:solidFill>
              <a:latin typeface="DLRG Univers 55 Roman"/>
            </a:endParaRPr>
          </a:p>
        </p:txBody>
      </p:sp>
    </p:spTree>
    <p:extLst>
      <p:ext uri="{BB962C8B-B14F-4D97-AF65-F5344CB8AC3E}">
        <p14:creationId xmlns:p14="http://schemas.microsoft.com/office/powerpoint/2010/main" val="147785197"/>
      </p:ext>
    </p:extLst>
  </p:cSld>
  <p:clrMapOvr>
    <a:masterClrMapping/>
  </p:clrMapOvr>
  <p:transition spd="slow">
    <p:zoom dir="in"/>
  </p:transition>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Text Box 3"/>
          <p:cNvSpPr txBox="1">
            <a:spLocks noChangeArrowheads="1"/>
          </p:cNvSpPr>
          <p:nvPr/>
        </p:nvSpPr>
        <p:spPr bwMode="auto">
          <a:xfrm>
            <a:off x="551384" y="1380272"/>
            <a:ext cx="11161240" cy="449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marL="273050" indent="-273050" eaLnBrk="1" hangingPunct="1">
              <a:lnSpc>
                <a:spcPct val="114000"/>
              </a:lnSpc>
              <a:spcBef>
                <a:spcPts val="600"/>
              </a:spcBef>
              <a:buClr>
                <a:schemeClr val="accent1"/>
              </a:buClr>
              <a:buFont typeface="Wingdings" panose="05000000000000000000" pitchFamily="2" charset="2"/>
              <a:buChar char="§"/>
            </a:pPr>
            <a:r>
              <a:rPr lang="de-DE" altLang="de-DE" sz="2400" dirty="0">
                <a:latin typeface="DLRG Univers 55 Roman"/>
              </a:rPr>
              <a:t>Retten aus Wassergefahr</a:t>
            </a:r>
          </a:p>
          <a:p>
            <a:pPr marL="273050" indent="-273050" eaLnBrk="1" hangingPunct="1">
              <a:lnSpc>
                <a:spcPct val="114000"/>
              </a:lnSpc>
              <a:spcBef>
                <a:spcPts val="600"/>
              </a:spcBef>
              <a:buClr>
                <a:schemeClr val="accent1"/>
              </a:buClr>
              <a:buFont typeface="Wingdings" panose="05000000000000000000" pitchFamily="2" charset="2"/>
              <a:buChar char="§"/>
            </a:pPr>
            <a:r>
              <a:rPr lang="de-DE" altLang="de-DE" sz="2400" dirty="0">
                <a:latin typeface="DLRG Univers 55 Roman"/>
              </a:rPr>
              <a:t>Deichläufer/Deichbeobachter</a:t>
            </a:r>
          </a:p>
          <a:p>
            <a:pPr marL="273050" indent="-273050" eaLnBrk="1" hangingPunct="1">
              <a:lnSpc>
                <a:spcPct val="114000"/>
              </a:lnSpc>
              <a:spcBef>
                <a:spcPts val="600"/>
              </a:spcBef>
              <a:buClr>
                <a:schemeClr val="accent1"/>
              </a:buClr>
              <a:buFont typeface="Wingdings" panose="05000000000000000000" pitchFamily="2" charset="2"/>
              <a:buChar char="§"/>
            </a:pPr>
            <a:r>
              <a:rPr lang="de-DE" altLang="de-DE" sz="2400" dirty="0">
                <a:latin typeface="DLRG Univers 55 Roman"/>
              </a:rPr>
              <a:t>Beseitigung von Treibgut</a:t>
            </a:r>
          </a:p>
          <a:p>
            <a:pPr marL="273050" indent="-273050" eaLnBrk="1" hangingPunct="1">
              <a:lnSpc>
                <a:spcPct val="114000"/>
              </a:lnSpc>
              <a:spcBef>
                <a:spcPts val="600"/>
              </a:spcBef>
              <a:buClr>
                <a:schemeClr val="accent1"/>
              </a:buClr>
              <a:buFont typeface="Wingdings" panose="05000000000000000000" pitchFamily="2" charset="2"/>
              <a:buChar char="§"/>
            </a:pPr>
            <a:r>
              <a:rPr lang="de-DE" altLang="de-DE" sz="2400" dirty="0">
                <a:latin typeface="DLRG Univers 55 Roman"/>
              </a:rPr>
              <a:t>Füllen, Transport und Verlegen von Sandsäcken</a:t>
            </a:r>
          </a:p>
          <a:p>
            <a:pPr marL="273050" indent="-273050" eaLnBrk="1" hangingPunct="1">
              <a:lnSpc>
                <a:spcPct val="114000"/>
              </a:lnSpc>
              <a:spcBef>
                <a:spcPts val="600"/>
              </a:spcBef>
              <a:buClr>
                <a:schemeClr val="accent1"/>
              </a:buClr>
              <a:buFont typeface="Wingdings" panose="05000000000000000000" pitchFamily="2" charset="2"/>
              <a:buChar char="§"/>
            </a:pPr>
            <a:r>
              <a:rPr lang="de-DE" altLang="de-DE" sz="2400" dirty="0">
                <a:latin typeface="DLRG Univers 55 Roman"/>
              </a:rPr>
              <a:t>Untersuchungen des Deiches wasserseitig</a:t>
            </a:r>
          </a:p>
          <a:p>
            <a:pPr marL="273050" indent="-273050" eaLnBrk="1" hangingPunct="1">
              <a:lnSpc>
                <a:spcPct val="114000"/>
              </a:lnSpc>
              <a:spcBef>
                <a:spcPts val="600"/>
              </a:spcBef>
              <a:buClr>
                <a:schemeClr val="accent1"/>
              </a:buClr>
              <a:buFont typeface="Wingdings" panose="05000000000000000000" pitchFamily="2" charset="2"/>
              <a:buChar char="§"/>
            </a:pPr>
            <a:r>
              <a:rPr lang="de-DE" altLang="de-DE" sz="2400" dirty="0">
                <a:latin typeface="DLRG Univers 55 Roman"/>
              </a:rPr>
              <a:t>Verlegen von Folien wasserseitig</a:t>
            </a:r>
          </a:p>
          <a:p>
            <a:pPr marL="273050" indent="-273050" eaLnBrk="1" hangingPunct="1">
              <a:lnSpc>
                <a:spcPct val="114000"/>
              </a:lnSpc>
              <a:spcBef>
                <a:spcPts val="600"/>
              </a:spcBef>
              <a:buClr>
                <a:schemeClr val="accent1"/>
              </a:buClr>
              <a:buFont typeface="Wingdings" panose="05000000000000000000" pitchFamily="2" charset="2"/>
              <a:buChar char="§"/>
            </a:pPr>
            <a:r>
              <a:rPr lang="de-DE" altLang="de-DE" sz="2400" dirty="0">
                <a:latin typeface="DLRG Univers 55 Roman"/>
              </a:rPr>
              <a:t>Warnung und Transport der Bevölkerung</a:t>
            </a:r>
          </a:p>
          <a:p>
            <a:pPr marL="273050" indent="-273050" eaLnBrk="1" hangingPunct="1">
              <a:lnSpc>
                <a:spcPct val="114000"/>
              </a:lnSpc>
              <a:spcBef>
                <a:spcPts val="600"/>
              </a:spcBef>
              <a:buClr>
                <a:schemeClr val="accent1"/>
              </a:buClr>
              <a:buFont typeface="Wingdings" panose="05000000000000000000" pitchFamily="2" charset="2"/>
              <a:buChar char="§"/>
            </a:pPr>
            <a:r>
              <a:rPr lang="de-DE" altLang="de-DE" sz="2400" dirty="0">
                <a:latin typeface="DLRG Univers 55 Roman"/>
              </a:rPr>
              <a:t>Versorgung der Bevölkerung mit Lebensmitteln und Trinkwasser</a:t>
            </a:r>
          </a:p>
          <a:p>
            <a:pPr marL="273050" indent="-273050" eaLnBrk="1" hangingPunct="1">
              <a:lnSpc>
                <a:spcPct val="114000"/>
              </a:lnSpc>
              <a:spcBef>
                <a:spcPts val="600"/>
              </a:spcBef>
              <a:buClr>
                <a:schemeClr val="accent1"/>
              </a:buClr>
              <a:buFont typeface="Wingdings" panose="05000000000000000000" pitchFamily="2" charset="2"/>
              <a:buChar char="§"/>
            </a:pPr>
            <a:r>
              <a:rPr lang="de-DE" altLang="de-DE" sz="2400" dirty="0">
                <a:latin typeface="DLRG Univers 55 Roman"/>
              </a:rPr>
              <a:t>Sicherung von Öltanks/Gastanks</a:t>
            </a:r>
          </a:p>
        </p:txBody>
      </p:sp>
      <p:sp>
        <p:nvSpPr>
          <p:cNvPr id="4" name="Text Box 4"/>
          <p:cNvSpPr txBox="1">
            <a:spLocks noChangeArrowheads="1"/>
          </p:cNvSpPr>
          <p:nvPr/>
        </p:nvSpPr>
        <p:spPr bwMode="auto">
          <a:xfrm>
            <a:off x="695400" y="188640"/>
            <a:ext cx="11233248"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8.6</a:t>
            </a:r>
            <a:r>
              <a:rPr lang="de-DE" altLang="de-DE" sz="3200" b="1" dirty="0">
                <a:solidFill>
                  <a:schemeClr val="tx2"/>
                </a:solidFill>
                <a:latin typeface="DLRG Univers 55 Roman"/>
              </a:rPr>
              <a:t>	Mögliche Aufgaben der DLRG in Hochwasserlagen</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583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83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837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37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837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837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837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837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837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1" grpId="0" uiExpand="1" build="p"/>
    </p:bld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0290" name="Text Box 2"/>
          <p:cNvSpPr txBox="1">
            <a:spLocks noChangeArrowheads="1"/>
          </p:cNvSpPr>
          <p:nvPr/>
        </p:nvSpPr>
        <p:spPr bwMode="auto">
          <a:xfrm>
            <a:off x="5375275" y="476250"/>
            <a:ext cx="1187450"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r>
              <a:rPr lang="de-DE" altLang="de-DE" sz="3200" b="1" dirty="0">
                <a:solidFill>
                  <a:schemeClr val="bg1"/>
                </a:solidFill>
                <a:latin typeface="DLRG Univers 55 Roman"/>
              </a:rPr>
              <a:t>Ende</a:t>
            </a:r>
          </a:p>
        </p:txBody>
      </p:sp>
    </p:spTree>
  </p:cSld>
  <p:clrMapOvr>
    <a:masterClrMapping/>
  </p:clrMapOvr>
  <p:transition spd="slow">
    <p:zoom dir="in"/>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274638"/>
            <a:ext cx="12192000" cy="634082"/>
          </a:xfrm>
        </p:spPr>
        <p:txBody>
          <a:bodyPr/>
          <a:lstStyle/>
          <a:p>
            <a:pPr eaLnBrk="1" hangingPunct="1">
              <a:spcBef>
                <a:spcPct val="50000"/>
              </a:spcBef>
              <a:defRPr/>
            </a:pPr>
            <a:r>
              <a:rPr lang="de-DE" dirty="0" smtClean="0">
                <a:latin typeface="DLRG Univers 55 Roman" charset="0"/>
              </a:rPr>
              <a:t>2. </a:t>
            </a:r>
            <a:r>
              <a:rPr lang="de-DE" dirty="0"/>
              <a:t>Rechtliche Vorgaben </a:t>
            </a:r>
            <a:r>
              <a:rPr lang="de-DE" dirty="0" smtClean="0"/>
              <a:t>für</a:t>
            </a:r>
            <a:br>
              <a:rPr lang="de-DE" dirty="0" smtClean="0"/>
            </a:br>
            <a:r>
              <a:rPr lang="de-DE" dirty="0" smtClean="0"/>
              <a:t>Allgemeine </a:t>
            </a:r>
            <a:r>
              <a:rPr lang="de-DE" dirty="0"/>
              <a:t>Hilfe und KatS</a:t>
            </a:r>
            <a:endParaRPr lang="de-DE" kern="1200" dirty="0" smtClean="0">
              <a:latin typeface="DLRG Univers 55 Roman" charset="0"/>
              <a:ea typeface="+mn-ea"/>
              <a:cs typeface="+mn-cs"/>
            </a:endParaRPr>
          </a:p>
        </p:txBody>
      </p:sp>
      <p:sp>
        <p:nvSpPr>
          <p:cNvPr id="3" name="Inhaltsplatzhalter 2"/>
          <p:cNvSpPr>
            <a:spLocks noGrp="1"/>
          </p:cNvSpPr>
          <p:nvPr>
            <p:ph idx="4294967295"/>
          </p:nvPr>
        </p:nvSpPr>
        <p:spPr>
          <a:xfrm>
            <a:off x="0" y="1340768"/>
            <a:ext cx="12072664" cy="4525963"/>
          </a:xfrm>
        </p:spPr>
        <p:txBody>
          <a:bodyPr/>
          <a:lstStyle/>
          <a:p>
            <a:pPr marL="266700" indent="-266700">
              <a:buFont typeface="Symbol" panose="05050102010706020507" pitchFamily="18" charset="2"/>
              <a:buChar char="-"/>
            </a:pPr>
            <a:r>
              <a:rPr lang="de-DE" altLang="de-DE" dirty="0" smtClean="0">
                <a:latin typeface="DLRG Univers 55 Roman" panose="02000503040000020003" pitchFamily="2" charset="0"/>
              </a:rPr>
              <a:t>Landesgesetzgebung </a:t>
            </a:r>
            <a:r>
              <a:rPr lang="de-DE" altLang="de-DE" dirty="0" smtClean="0">
                <a:latin typeface="DLRG Univers 55 Roman" panose="02000503040000020003" pitchFamily="2" charset="0"/>
              </a:rPr>
              <a:t>(HBKG)</a:t>
            </a:r>
          </a:p>
          <a:p>
            <a:pPr marL="266700" indent="-266700">
              <a:buFont typeface="Symbol" panose="05050102010706020507" pitchFamily="18" charset="2"/>
              <a:buChar char="-"/>
            </a:pPr>
            <a:endParaRPr lang="de-DE" altLang="de-DE" dirty="0" smtClean="0">
              <a:latin typeface="DLRG Univers 55 Roman" panose="02000503040000020003" pitchFamily="2" charset="0"/>
            </a:endParaRPr>
          </a:p>
          <a:p>
            <a:pPr marL="266700" indent="-266700">
              <a:buFont typeface="Symbol" panose="05050102010706020507" pitchFamily="18" charset="2"/>
              <a:buChar char="-"/>
            </a:pPr>
            <a:r>
              <a:rPr lang="de-DE" altLang="de-DE" dirty="0" smtClean="0">
                <a:latin typeface="DLRG Univers 55 Roman" panose="02000503040000020003" pitchFamily="2" charset="0"/>
              </a:rPr>
              <a:t>Bundesgesetzgebung (ZSKG)</a:t>
            </a:r>
          </a:p>
          <a:p>
            <a:pPr marL="266700" indent="-266700">
              <a:buFont typeface="Symbol" panose="05050102010706020507" pitchFamily="18" charset="2"/>
              <a:buChar char="-"/>
            </a:pPr>
            <a:endParaRPr lang="de-DE" altLang="de-DE" dirty="0" smtClean="0">
              <a:latin typeface="DLRG Univers 55 Roman" panose="02000503040000020003" pitchFamily="2" charset="0"/>
            </a:endParaRPr>
          </a:p>
          <a:p>
            <a:pPr marL="266700" indent="-266700">
              <a:buFont typeface="Symbol" panose="05050102010706020507" pitchFamily="18" charset="2"/>
              <a:buChar char="-"/>
            </a:pPr>
            <a:r>
              <a:rPr lang="de-DE" altLang="de-DE" dirty="0" smtClean="0">
                <a:latin typeface="DLRG Univers 55 Roman" panose="02000503040000020003" pitchFamily="2" charset="0"/>
              </a:rPr>
              <a:t>Rechte und Pflichten der </a:t>
            </a:r>
            <a:r>
              <a:rPr lang="de-DE" altLang="de-DE" dirty="0" smtClean="0">
                <a:latin typeface="DLRG Univers 55 Roman" panose="02000503040000020003" pitchFamily="2" charset="0"/>
              </a:rPr>
              <a:t>Helfer</a:t>
            </a:r>
          </a:p>
          <a:p>
            <a:pPr marL="266700" indent="-266700">
              <a:buFont typeface="Symbol" panose="05050102010706020507" pitchFamily="18" charset="2"/>
              <a:buChar char="-"/>
            </a:pPr>
            <a:endParaRPr lang="de-DE" altLang="de-DE" dirty="0">
              <a:latin typeface="DLRG Univers 55 Roman" panose="02000503040000020003" pitchFamily="2" charset="0"/>
            </a:endParaRPr>
          </a:p>
          <a:p>
            <a:pPr marL="266700" indent="-266700">
              <a:buFont typeface="Symbol" panose="05050102010706020507" pitchFamily="18" charset="2"/>
              <a:buChar char="-"/>
            </a:pPr>
            <a:r>
              <a:rPr lang="de-DE" altLang="de-DE" dirty="0">
                <a:latin typeface="DLRG Univers 55 Roman" panose="02000503040000020003" pitchFamily="2" charset="0"/>
              </a:rPr>
              <a:t>Anweisung für die Führung der DLRG-Kräfte im </a:t>
            </a:r>
            <a:r>
              <a:rPr lang="de-DE" altLang="de-DE" dirty="0" smtClean="0">
                <a:latin typeface="DLRG Univers 55 Roman" panose="02000503040000020003" pitchFamily="2" charset="0"/>
              </a:rPr>
              <a:t>LV Hessen</a:t>
            </a:r>
            <a:endParaRPr lang="de-DE" altLang="de-DE" dirty="0" smtClean="0">
              <a:latin typeface="DLRG Univers 55 Roman" panose="02000503040000020003" pitchFamily="2" charset="0"/>
            </a:endParaRPr>
          </a:p>
        </p:txBody>
      </p:sp>
    </p:spTree>
    <p:extLst>
      <p:ext uri="{BB962C8B-B14F-4D97-AF65-F5344CB8AC3E}">
        <p14:creationId xmlns:p14="http://schemas.microsoft.com/office/powerpoint/2010/main" val="460991609"/>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274638"/>
            <a:ext cx="10972800" cy="417512"/>
          </a:xfrm>
        </p:spPr>
        <p:txBody>
          <a:bodyPr/>
          <a:lstStyle/>
          <a:p>
            <a:r>
              <a:rPr lang="de-DE" altLang="de-DE" sz="2400" dirty="0" smtClean="0">
                <a:latin typeface="DLRG Univers 55 Roman" panose="02000503040000020003" pitchFamily="2" charset="0"/>
              </a:rPr>
              <a:t>2.1 Gesetzeskunde </a:t>
            </a:r>
            <a:r>
              <a:rPr lang="de-DE" altLang="de-DE" sz="2400" dirty="0">
                <a:latin typeface="DLRG Univers 55 Roman" panose="02000503040000020003" pitchFamily="2" charset="0"/>
              </a:rPr>
              <a:t>– Landesgesetzgebung</a:t>
            </a:r>
          </a:p>
        </p:txBody>
      </p:sp>
      <p:sp>
        <p:nvSpPr>
          <p:cNvPr id="15363" name="Rectangle 3"/>
          <p:cNvSpPr>
            <a:spLocks noGrp="1" noChangeArrowheads="1"/>
          </p:cNvSpPr>
          <p:nvPr>
            <p:ph type="body" idx="4294967295"/>
          </p:nvPr>
        </p:nvSpPr>
        <p:spPr>
          <a:xfrm>
            <a:off x="0" y="1600200"/>
            <a:ext cx="10972800" cy="4525963"/>
          </a:xfrm>
        </p:spPr>
        <p:txBody>
          <a:bodyPr/>
          <a:lstStyle/>
          <a:p>
            <a:pPr algn="ctr">
              <a:lnSpc>
                <a:spcPct val="90000"/>
              </a:lnSpc>
            </a:pPr>
            <a:r>
              <a:rPr lang="de-DE" altLang="de-DE" sz="2000" b="1">
                <a:latin typeface="DLRG Univers 55 Roman" panose="02000503040000020003" pitchFamily="2" charset="0"/>
              </a:rPr>
              <a:t>“Hessisches Gesetz über den Brandschutz, die Allgemeine Hilfe und den Katastrophenschutz“ </a:t>
            </a:r>
            <a:br>
              <a:rPr lang="de-DE" altLang="de-DE" sz="2000" b="1">
                <a:latin typeface="DLRG Univers 55 Roman" panose="02000503040000020003" pitchFamily="2" charset="0"/>
              </a:rPr>
            </a:br>
            <a:r>
              <a:rPr lang="de-DE" altLang="de-DE" sz="2000" b="1">
                <a:latin typeface="DLRG Univers 55 Roman" panose="02000503040000020003" pitchFamily="2" charset="0"/>
              </a:rPr>
              <a:t>(HBKG)</a:t>
            </a:r>
            <a:r>
              <a:rPr lang="de-DE" altLang="de-DE" sz="2000">
                <a:latin typeface="DLRG Univers 55 Roman" panose="02000503040000020003" pitchFamily="2" charset="0"/>
              </a:rPr>
              <a:t> </a:t>
            </a:r>
            <a:br>
              <a:rPr lang="de-DE" altLang="de-DE" sz="2000">
                <a:latin typeface="DLRG Univers 55 Roman" panose="02000503040000020003" pitchFamily="2" charset="0"/>
              </a:rPr>
            </a:br>
            <a:r>
              <a:rPr lang="de-DE" altLang="de-DE" sz="2000">
                <a:latin typeface="DLRG Univers 55 Roman" panose="02000503040000020003" pitchFamily="2" charset="0"/>
              </a:rPr>
              <a:t>vom 03.12.2010</a:t>
            </a:r>
          </a:p>
          <a:p>
            <a:pPr>
              <a:lnSpc>
                <a:spcPct val="90000"/>
              </a:lnSpc>
            </a:pPr>
            <a:endParaRPr lang="de-DE" altLang="de-DE" sz="2000">
              <a:latin typeface="DLRG Univers 55 Roman" panose="02000503040000020003" pitchFamily="2" charset="0"/>
            </a:endParaRPr>
          </a:p>
          <a:p>
            <a:pPr>
              <a:lnSpc>
                <a:spcPct val="90000"/>
              </a:lnSpc>
            </a:pPr>
            <a:r>
              <a:rPr lang="de-DE" altLang="de-DE" sz="2000">
                <a:latin typeface="DLRG Univers 55 Roman" panose="02000503040000020003" pitchFamily="2" charset="0"/>
              </a:rPr>
              <a:t>Nach § 26 Absatz 1 Nr. 7 HBKG bestehen Einheiten und Einrichtungen des Katastrophenschutzes für:</a:t>
            </a:r>
          </a:p>
          <a:p>
            <a:pPr>
              <a:lnSpc>
                <a:spcPct val="90000"/>
              </a:lnSpc>
            </a:pPr>
            <a:r>
              <a:rPr lang="de-DE" altLang="de-DE" sz="2000">
                <a:latin typeface="DLRG Univers 55 Roman" panose="02000503040000020003" pitchFamily="2" charset="0"/>
              </a:rPr>
              <a:t>	„... 7. Die Wasserrettung ...“</a:t>
            </a:r>
          </a:p>
          <a:p>
            <a:pPr>
              <a:lnSpc>
                <a:spcPct val="90000"/>
              </a:lnSpc>
            </a:pPr>
            <a:endParaRPr lang="de-DE" altLang="de-DE" sz="2000">
              <a:latin typeface="DLRG Univers 55 Roman" panose="02000503040000020003" pitchFamily="2" charset="0"/>
            </a:endParaRPr>
          </a:p>
          <a:p>
            <a:pPr>
              <a:lnSpc>
                <a:spcPct val="90000"/>
              </a:lnSpc>
            </a:pPr>
            <a:r>
              <a:rPr lang="de-DE" altLang="de-DE" sz="2000">
                <a:latin typeface="DLRG Univers 55 Roman" panose="02000503040000020003" pitchFamily="2" charset="0"/>
              </a:rPr>
              <a:t>In § 27 Absatz 3 HBKG ist wie im ZSG folgendes geregelt:</a:t>
            </a:r>
          </a:p>
          <a:p>
            <a:pPr>
              <a:lnSpc>
                <a:spcPct val="90000"/>
              </a:lnSpc>
            </a:pPr>
            <a:r>
              <a:rPr lang="de-DE" altLang="de-DE" sz="2000">
                <a:latin typeface="DLRG Univers 55 Roman" panose="02000503040000020003" pitchFamily="2" charset="0"/>
              </a:rPr>
              <a:t>	„Private Träger des Katastrophenschutzes sind (...) 	namentlich die Deutsche-Lebens-Rettungs-	Gesellschaft (...)“.</a:t>
            </a:r>
          </a:p>
        </p:txBody>
      </p:sp>
    </p:spTree>
    <p:extLst>
      <p:ext uri="{BB962C8B-B14F-4D97-AF65-F5344CB8AC3E}">
        <p14:creationId xmlns:p14="http://schemas.microsoft.com/office/powerpoint/2010/main" val="3091334127"/>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5363">
                                            <p:txEl>
                                              <p:pRg st="2" end="2"/>
                                            </p:txEl>
                                          </p:spTgt>
                                        </p:tgtEl>
                                        <p:attrNameLst>
                                          <p:attrName>style.visibility</p:attrName>
                                        </p:attrNameLst>
                                      </p:cBhvr>
                                      <p:to>
                                        <p:strVal val="visible"/>
                                      </p:to>
                                    </p:set>
                                    <p:anim calcmode="lin" valueType="num">
                                      <p:cBhvr additive="base">
                                        <p:cTn id="13" dur="500" fill="hold"/>
                                        <p:tgtEl>
                                          <p:spTgt spid="1536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536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0"/>
                                  </p:stCondLst>
                                  <p:childTnLst>
                                    <p:set>
                                      <p:cBhvr>
                                        <p:cTn id="16" dur="1" fill="hold">
                                          <p:stCondLst>
                                            <p:cond delay="0"/>
                                          </p:stCondLst>
                                        </p:cTn>
                                        <p:tgtEl>
                                          <p:spTgt spid="15363">
                                            <p:txEl>
                                              <p:pRg st="3" end="3"/>
                                            </p:txEl>
                                          </p:spTgt>
                                        </p:tgtEl>
                                        <p:attrNameLst>
                                          <p:attrName>style.visibility</p:attrName>
                                        </p:attrNameLst>
                                      </p:cBhvr>
                                      <p:to>
                                        <p:strVal val="visible"/>
                                      </p:to>
                                    </p:set>
                                    <p:anim calcmode="lin" valueType="num">
                                      <p:cBhvr additive="base">
                                        <p:cTn id="17" dur="500" fill="hold"/>
                                        <p:tgtEl>
                                          <p:spTgt spid="1536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1536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5363">
                                            <p:txEl>
                                              <p:pRg st="5" end="5"/>
                                            </p:txEl>
                                          </p:spTgt>
                                        </p:tgtEl>
                                        <p:attrNameLst>
                                          <p:attrName>style.visibility</p:attrName>
                                        </p:attrNameLst>
                                      </p:cBhvr>
                                      <p:to>
                                        <p:strVal val="visible"/>
                                      </p:to>
                                    </p:set>
                                    <p:anim calcmode="lin" valueType="num">
                                      <p:cBhvr additive="base">
                                        <p:cTn id="23" dur="500" fill="hold"/>
                                        <p:tgtEl>
                                          <p:spTgt spid="15363">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5363">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5363">
                                            <p:txEl>
                                              <p:pRg st="6" end="6"/>
                                            </p:txEl>
                                          </p:spTgt>
                                        </p:tgtEl>
                                        <p:attrNameLst>
                                          <p:attrName>style.visibility</p:attrName>
                                        </p:attrNameLst>
                                      </p:cBhvr>
                                      <p:to>
                                        <p:strVal val="visible"/>
                                      </p:to>
                                    </p:set>
                                    <p:anim calcmode="lin" valueType="num">
                                      <p:cBhvr additive="base">
                                        <p:cTn id="27" dur="500" fill="hold"/>
                                        <p:tgtEl>
                                          <p:spTgt spid="1536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536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0" y="274638"/>
            <a:ext cx="10972800" cy="417512"/>
          </a:xfrm>
        </p:spPr>
        <p:txBody>
          <a:bodyPr/>
          <a:lstStyle/>
          <a:p>
            <a:r>
              <a:rPr lang="de-DE" altLang="de-DE" sz="2400" dirty="0" smtClean="0">
                <a:latin typeface="DLRG Univers 55 Roman" panose="02000503040000020003" pitchFamily="2" charset="0"/>
              </a:rPr>
              <a:t>2.2 Gesetzeskunde </a:t>
            </a:r>
            <a:r>
              <a:rPr lang="de-DE" altLang="de-DE" sz="2400" dirty="0">
                <a:latin typeface="DLRG Univers 55 Roman" panose="02000503040000020003" pitchFamily="2" charset="0"/>
              </a:rPr>
              <a:t>– Bundesgesetzgebung</a:t>
            </a:r>
          </a:p>
        </p:txBody>
      </p:sp>
      <p:sp>
        <p:nvSpPr>
          <p:cNvPr id="15363" name="Rectangle 3"/>
          <p:cNvSpPr>
            <a:spLocks noGrp="1" noChangeArrowheads="1"/>
          </p:cNvSpPr>
          <p:nvPr>
            <p:ph type="body" idx="4294967295"/>
          </p:nvPr>
        </p:nvSpPr>
        <p:spPr>
          <a:xfrm>
            <a:off x="0" y="1600200"/>
            <a:ext cx="10972800" cy="4525963"/>
          </a:xfrm>
        </p:spPr>
        <p:txBody>
          <a:bodyPr/>
          <a:lstStyle/>
          <a:p>
            <a:r>
              <a:rPr lang="de-DE" altLang="de-DE" sz="2000" b="1">
                <a:latin typeface="DLRG Univers 55 Roman" panose="02000503040000020003" pitchFamily="2" charset="0"/>
              </a:rPr>
              <a:t>Grundgesetz Artikel 73 Ziffer 1:</a:t>
            </a:r>
          </a:p>
          <a:p>
            <a:endParaRPr lang="de-DE" altLang="de-DE" sz="2000">
              <a:latin typeface="DLRG Univers 55 Roman" panose="02000503040000020003" pitchFamily="2" charset="0"/>
            </a:endParaRPr>
          </a:p>
          <a:p>
            <a:r>
              <a:rPr lang="de-DE" altLang="de-DE" sz="2000">
                <a:latin typeface="DLRG Univers 55 Roman" panose="02000503040000020003" pitchFamily="2" charset="0"/>
              </a:rPr>
              <a:t>„... der Bund hat die ausschließliche Gesetzgebung über die auswärtigen Angelegenheiten sowie die Verteidigung einschließlich des Schutzes der Zivilbevölkerung.“</a:t>
            </a:r>
          </a:p>
          <a:p>
            <a:endParaRPr lang="de-DE" altLang="de-DE" sz="2000">
              <a:latin typeface="DLRG Univers 55 Roman" panose="02000503040000020003" pitchFamily="2" charset="0"/>
            </a:endParaRPr>
          </a:p>
          <a:p>
            <a:r>
              <a:rPr lang="de-DE" altLang="de-DE" sz="2000">
                <a:latin typeface="DLRG Univers 55 Roman" panose="02000503040000020003" pitchFamily="2" charset="0"/>
              </a:rPr>
              <a:t/>
            </a:r>
            <a:br>
              <a:rPr lang="de-DE" altLang="de-DE" sz="2000">
                <a:latin typeface="DLRG Univers 55 Roman" panose="02000503040000020003" pitchFamily="2" charset="0"/>
              </a:rPr>
            </a:br>
            <a:r>
              <a:rPr lang="de-DE" altLang="de-DE" sz="2000">
                <a:latin typeface="DLRG Univers 55 Roman" panose="02000503040000020003" pitchFamily="2" charset="0"/>
              </a:rPr>
              <a:t>Regelungen zum Schutz der Zivilbevölkerung im Verteidigungsfall enthält das  „Gesetz über den Zivilschutz und die Katastrophenhilfe des Bundes“ (ZSKG)</a:t>
            </a:r>
          </a:p>
        </p:txBody>
      </p:sp>
    </p:spTree>
    <p:extLst>
      <p:ext uri="{BB962C8B-B14F-4D97-AF65-F5344CB8AC3E}">
        <p14:creationId xmlns:p14="http://schemas.microsoft.com/office/powerpoint/2010/main" val="637995525"/>
      </p:ext>
    </p:extLst>
  </p:cSld>
  <p:clrMapOvr>
    <a:masterClrMapping/>
  </p:clrMapOvr>
  <p:transition spd="slow">
    <p:zoom dir="in"/>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0" y="274638"/>
            <a:ext cx="10972800" cy="417512"/>
          </a:xfrm>
        </p:spPr>
        <p:txBody>
          <a:bodyPr/>
          <a:lstStyle/>
          <a:p>
            <a:r>
              <a:rPr lang="de-DE" altLang="de-DE" sz="2400" dirty="0" smtClean="0">
                <a:latin typeface="DLRG Univers 55 Roman" panose="02000503040000020003" pitchFamily="2" charset="0"/>
              </a:rPr>
              <a:t>2.3.1 Gesetzeskunde </a:t>
            </a:r>
            <a:r>
              <a:rPr lang="de-DE" altLang="de-DE" sz="2400" dirty="0">
                <a:latin typeface="DLRG Univers 55 Roman" panose="02000503040000020003" pitchFamily="2" charset="0"/>
              </a:rPr>
              <a:t>– Rechte der Helfer</a:t>
            </a:r>
          </a:p>
        </p:txBody>
      </p:sp>
      <p:sp>
        <p:nvSpPr>
          <p:cNvPr id="345091" name="Rectangle 3"/>
          <p:cNvSpPr>
            <a:spLocks noGrp="1" noChangeArrowheads="1"/>
          </p:cNvSpPr>
          <p:nvPr>
            <p:ph type="body" idx="4294967295"/>
          </p:nvPr>
        </p:nvSpPr>
        <p:spPr>
          <a:xfrm>
            <a:off x="0" y="1600200"/>
            <a:ext cx="10972800" cy="4525963"/>
          </a:xfrm>
        </p:spPr>
        <p:txBody>
          <a:bodyPr/>
          <a:lstStyle/>
          <a:p>
            <a:pPr marL="0" indent="0">
              <a:lnSpc>
                <a:spcPct val="90000"/>
              </a:lnSpc>
              <a:spcBef>
                <a:spcPct val="0"/>
              </a:spcBef>
              <a:buNone/>
            </a:pPr>
            <a:r>
              <a:rPr lang="de-DE" altLang="de-DE" sz="2000" b="1" dirty="0">
                <a:latin typeface="DLRG Univers 55 Roman" panose="02000503040000020003" pitchFamily="2" charset="0"/>
              </a:rPr>
              <a:t>Rechte der </a:t>
            </a:r>
            <a:r>
              <a:rPr lang="de-DE" altLang="de-DE" sz="2000" b="1" dirty="0" smtClean="0">
                <a:latin typeface="DLRG Univers 55 Roman" panose="02000503040000020003" pitchFamily="2" charset="0"/>
              </a:rPr>
              <a:t>Helfer mit Außenwirkung</a:t>
            </a:r>
            <a:endParaRPr lang="de-DE" altLang="de-DE" sz="2000" b="1" dirty="0">
              <a:latin typeface="DLRG Univers 55 Roman" panose="02000503040000020003" pitchFamily="2" charset="0"/>
            </a:endParaRPr>
          </a:p>
          <a:p>
            <a:pPr marL="176213" indent="-176213">
              <a:lnSpc>
                <a:spcPct val="90000"/>
              </a:lnSpc>
              <a:spcBef>
                <a:spcPct val="0"/>
              </a:spcBef>
              <a:buFontTx/>
              <a:buChar char="•"/>
            </a:pPr>
            <a:r>
              <a:rPr lang="de-DE" altLang="de-DE" sz="2000" dirty="0" smtClean="0">
                <a:latin typeface="DLRG Univers 55 Roman" panose="02000503040000020003" pitchFamily="2" charset="0"/>
              </a:rPr>
              <a:t>Freistellung </a:t>
            </a:r>
            <a:r>
              <a:rPr lang="de-DE" altLang="de-DE" sz="2000" dirty="0">
                <a:latin typeface="DLRG Univers 55 Roman" panose="02000503040000020003" pitchFamily="2" charset="0"/>
              </a:rPr>
              <a:t>vom Arbeitsplatz; Anspruch auf Arbeitslosengeld, Sozialhilfe, betriebliche Altersvorsorge</a:t>
            </a:r>
          </a:p>
          <a:p>
            <a:pPr marL="176213" indent="-176213">
              <a:lnSpc>
                <a:spcPct val="90000"/>
              </a:lnSpc>
              <a:spcBef>
                <a:spcPct val="0"/>
              </a:spcBef>
              <a:buFontTx/>
              <a:buChar char="•"/>
            </a:pPr>
            <a:r>
              <a:rPr lang="de-DE" altLang="de-DE" sz="2000" dirty="0">
                <a:latin typeface="DLRG Univers 55 Roman" panose="02000503040000020003" pitchFamily="2" charset="0"/>
              </a:rPr>
              <a:t>Unfallversicherung (Sozialgesetzbuch VII)</a:t>
            </a:r>
          </a:p>
          <a:p>
            <a:pPr marL="176213" indent="-176213">
              <a:lnSpc>
                <a:spcPct val="90000"/>
              </a:lnSpc>
              <a:spcBef>
                <a:spcPct val="0"/>
              </a:spcBef>
              <a:buFontTx/>
              <a:buChar char="•"/>
            </a:pPr>
            <a:r>
              <a:rPr lang="de-DE" altLang="de-DE" sz="2000" dirty="0">
                <a:latin typeface="DLRG Univers 55 Roman" panose="02000503040000020003" pitchFamily="2" charset="0"/>
              </a:rPr>
              <a:t>Rechtliche Vertretung gegenüber geschädigten </a:t>
            </a:r>
            <a:r>
              <a:rPr lang="de-DE" altLang="de-DE" sz="2000" dirty="0" smtClean="0">
                <a:latin typeface="DLRG Univers 55 Roman" panose="02000503040000020003" pitchFamily="2" charset="0"/>
              </a:rPr>
              <a:t>Dritten</a:t>
            </a:r>
          </a:p>
          <a:p>
            <a:pPr marL="176213" indent="-176213">
              <a:lnSpc>
                <a:spcPct val="90000"/>
              </a:lnSpc>
              <a:spcBef>
                <a:spcPct val="0"/>
              </a:spcBef>
              <a:buFontTx/>
              <a:buChar char="•"/>
            </a:pPr>
            <a:endParaRPr lang="de-DE" altLang="de-DE" sz="2000" b="1" dirty="0">
              <a:latin typeface="DLRG Univers 55 Roman" panose="02000503040000020003" pitchFamily="2" charset="0"/>
            </a:endParaRPr>
          </a:p>
          <a:p>
            <a:pPr marL="0" lvl="0" indent="0">
              <a:lnSpc>
                <a:spcPct val="90000"/>
              </a:lnSpc>
              <a:spcBef>
                <a:spcPct val="0"/>
              </a:spcBef>
              <a:buNone/>
            </a:pPr>
            <a:r>
              <a:rPr lang="de-DE" altLang="de-DE" sz="2000" b="1" dirty="0">
                <a:solidFill>
                  <a:prstClr val="black"/>
                </a:solidFill>
                <a:latin typeface="DLRG Univers 55 Roman" panose="02000503040000020003" pitchFamily="2" charset="0"/>
              </a:rPr>
              <a:t>Rechte der Helfer </a:t>
            </a:r>
            <a:r>
              <a:rPr lang="de-DE" altLang="de-DE" sz="2000" b="1" dirty="0" smtClean="0">
                <a:solidFill>
                  <a:prstClr val="black"/>
                </a:solidFill>
                <a:latin typeface="DLRG Univers 55 Roman" panose="02000503040000020003" pitchFamily="2" charset="0"/>
              </a:rPr>
              <a:t>in der Organisation</a:t>
            </a:r>
            <a:endParaRPr lang="de-DE" altLang="de-DE" sz="2000" b="1" dirty="0">
              <a:solidFill>
                <a:prstClr val="black"/>
              </a:solidFill>
              <a:latin typeface="DLRG Univers 55 Roman" panose="02000503040000020003" pitchFamily="2" charset="0"/>
            </a:endParaRPr>
          </a:p>
          <a:p>
            <a:pPr marL="176213" indent="-176213">
              <a:lnSpc>
                <a:spcPct val="90000"/>
              </a:lnSpc>
              <a:spcBef>
                <a:spcPct val="0"/>
              </a:spcBef>
              <a:buFontTx/>
              <a:buChar char="•"/>
            </a:pPr>
            <a:r>
              <a:rPr lang="de-DE" altLang="de-DE" sz="2000" dirty="0" smtClean="0">
                <a:latin typeface="DLRG Univers 55 Roman" panose="02000503040000020003" pitchFamily="2" charset="0"/>
              </a:rPr>
              <a:t>Recht </a:t>
            </a:r>
            <a:r>
              <a:rPr lang="de-DE" altLang="de-DE" sz="2000" dirty="0">
                <a:latin typeface="DLRG Univers 55 Roman" panose="02000503040000020003" pitchFamily="2" charset="0"/>
              </a:rPr>
              <a:t>auf Ausbildung</a:t>
            </a:r>
          </a:p>
          <a:p>
            <a:pPr marL="176213" indent="-176213">
              <a:lnSpc>
                <a:spcPct val="90000"/>
              </a:lnSpc>
              <a:spcBef>
                <a:spcPct val="0"/>
              </a:spcBef>
              <a:buFontTx/>
              <a:buChar char="•"/>
            </a:pPr>
            <a:r>
              <a:rPr lang="de-DE" altLang="de-DE" sz="2000" dirty="0">
                <a:latin typeface="DLRG Univers 55 Roman" panose="02000503040000020003" pitchFamily="2" charset="0"/>
              </a:rPr>
              <a:t>Recht auf einsatzgemäße Ausrüstung</a:t>
            </a:r>
          </a:p>
          <a:p>
            <a:pPr marL="176213" indent="-176213">
              <a:lnSpc>
                <a:spcPct val="90000"/>
              </a:lnSpc>
              <a:spcBef>
                <a:spcPct val="0"/>
              </a:spcBef>
            </a:pPr>
            <a:endParaRPr lang="de-DE" altLang="de-DE" sz="2000" dirty="0">
              <a:latin typeface="DLRG Univers 55 Roman" panose="02000503040000020003" pitchFamily="2" charset="0"/>
            </a:endParaRPr>
          </a:p>
        </p:txBody>
      </p:sp>
    </p:spTree>
    <p:extLst>
      <p:ext uri="{BB962C8B-B14F-4D97-AF65-F5344CB8AC3E}">
        <p14:creationId xmlns:p14="http://schemas.microsoft.com/office/powerpoint/2010/main" val="1443375505"/>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45091">
                                            <p:txEl>
                                              <p:pRg st="0" end="0"/>
                                            </p:txEl>
                                          </p:spTgt>
                                        </p:tgtEl>
                                        <p:attrNameLst>
                                          <p:attrName>style.visibility</p:attrName>
                                        </p:attrNameLst>
                                      </p:cBhvr>
                                      <p:to>
                                        <p:strVal val="visible"/>
                                      </p:to>
                                    </p:set>
                                    <p:animEffect transition="in" filter="blinds(horizontal)">
                                      <p:cBhvr>
                                        <p:cTn id="7" dur="500"/>
                                        <p:tgtEl>
                                          <p:spTgt spid="34509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45091">
                                            <p:txEl>
                                              <p:pRg st="1" end="1"/>
                                            </p:txEl>
                                          </p:spTgt>
                                        </p:tgtEl>
                                        <p:attrNameLst>
                                          <p:attrName>style.visibility</p:attrName>
                                        </p:attrNameLst>
                                      </p:cBhvr>
                                      <p:to>
                                        <p:strVal val="visible"/>
                                      </p:to>
                                    </p:set>
                                    <p:animEffect transition="in" filter="blinds(horizontal)">
                                      <p:cBhvr>
                                        <p:cTn id="12" dur="500"/>
                                        <p:tgtEl>
                                          <p:spTgt spid="34509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45091">
                                            <p:txEl>
                                              <p:pRg st="2" end="2"/>
                                            </p:txEl>
                                          </p:spTgt>
                                        </p:tgtEl>
                                        <p:attrNameLst>
                                          <p:attrName>style.visibility</p:attrName>
                                        </p:attrNameLst>
                                      </p:cBhvr>
                                      <p:to>
                                        <p:strVal val="visible"/>
                                      </p:to>
                                    </p:set>
                                    <p:animEffect transition="in" filter="blinds(horizontal)">
                                      <p:cBhvr>
                                        <p:cTn id="17" dur="500"/>
                                        <p:tgtEl>
                                          <p:spTgt spid="34509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45091">
                                            <p:txEl>
                                              <p:pRg st="3" end="3"/>
                                            </p:txEl>
                                          </p:spTgt>
                                        </p:tgtEl>
                                        <p:attrNameLst>
                                          <p:attrName>style.visibility</p:attrName>
                                        </p:attrNameLst>
                                      </p:cBhvr>
                                      <p:to>
                                        <p:strVal val="visible"/>
                                      </p:to>
                                    </p:set>
                                    <p:animEffect transition="in" filter="blinds(horizontal)">
                                      <p:cBhvr>
                                        <p:cTn id="22" dur="500"/>
                                        <p:tgtEl>
                                          <p:spTgt spid="34509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45091">
                                            <p:txEl>
                                              <p:pRg st="5" end="5"/>
                                            </p:txEl>
                                          </p:spTgt>
                                        </p:tgtEl>
                                        <p:attrNameLst>
                                          <p:attrName>style.visibility</p:attrName>
                                        </p:attrNameLst>
                                      </p:cBhvr>
                                      <p:to>
                                        <p:strVal val="visible"/>
                                      </p:to>
                                    </p:set>
                                    <p:animEffect transition="in" filter="blinds(horizontal)">
                                      <p:cBhvr>
                                        <p:cTn id="27" dur="500"/>
                                        <p:tgtEl>
                                          <p:spTgt spid="345091">
                                            <p:txEl>
                                              <p:pRg st="5" end="5"/>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45091">
                                            <p:txEl>
                                              <p:pRg st="6" end="6"/>
                                            </p:txEl>
                                          </p:spTgt>
                                        </p:tgtEl>
                                        <p:attrNameLst>
                                          <p:attrName>style.visibility</p:attrName>
                                        </p:attrNameLst>
                                      </p:cBhvr>
                                      <p:to>
                                        <p:strVal val="visible"/>
                                      </p:to>
                                    </p:set>
                                    <p:animEffect transition="in" filter="blinds(horizontal)">
                                      <p:cBhvr>
                                        <p:cTn id="32" dur="500"/>
                                        <p:tgtEl>
                                          <p:spTgt spid="345091">
                                            <p:txEl>
                                              <p:pRg st="6" end="6"/>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5091">
                                            <p:txEl>
                                              <p:pRg st="7" end="7"/>
                                            </p:txEl>
                                          </p:spTgt>
                                        </p:tgtEl>
                                        <p:attrNameLst>
                                          <p:attrName>style.visibility</p:attrName>
                                        </p:attrNameLst>
                                      </p:cBhvr>
                                      <p:to>
                                        <p:strVal val="visible"/>
                                      </p:to>
                                    </p:set>
                                    <p:animEffect transition="in" filter="blinds(horizontal)">
                                      <p:cBhvr>
                                        <p:cTn id="37" dur="500"/>
                                        <p:tgtEl>
                                          <p:spTgt spid="34509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091"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274638"/>
            <a:ext cx="10972800" cy="417512"/>
          </a:xfrm>
        </p:spPr>
        <p:txBody>
          <a:bodyPr/>
          <a:lstStyle/>
          <a:p>
            <a:r>
              <a:rPr lang="de-DE" altLang="de-DE" sz="2400" dirty="0" smtClean="0">
                <a:latin typeface="DLRG Univers 55 Roman" panose="02000503040000020003" pitchFamily="2" charset="0"/>
              </a:rPr>
              <a:t>2.3.1 Gesetzeskunde </a:t>
            </a:r>
            <a:r>
              <a:rPr lang="de-DE" altLang="de-DE" sz="2400" dirty="0">
                <a:latin typeface="DLRG Univers 55 Roman" panose="02000503040000020003" pitchFamily="2" charset="0"/>
              </a:rPr>
              <a:t>– Rechte der Helfer</a:t>
            </a:r>
          </a:p>
        </p:txBody>
      </p:sp>
      <p:sp>
        <p:nvSpPr>
          <p:cNvPr id="346115" name="Rectangle 3"/>
          <p:cNvSpPr>
            <a:spLocks noGrp="1" noChangeArrowheads="1"/>
          </p:cNvSpPr>
          <p:nvPr>
            <p:ph type="body" idx="4294967295"/>
          </p:nvPr>
        </p:nvSpPr>
        <p:spPr>
          <a:xfrm>
            <a:off x="0" y="1600200"/>
            <a:ext cx="10972800" cy="4525963"/>
          </a:xfrm>
        </p:spPr>
        <p:txBody>
          <a:bodyPr/>
          <a:lstStyle/>
          <a:p>
            <a:pPr marL="0" indent="0">
              <a:spcBef>
                <a:spcPct val="0"/>
              </a:spcBef>
              <a:buNone/>
            </a:pPr>
            <a:r>
              <a:rPr lang="de-DE" altLang="de-DE" sz="2000" b="1" dirty="0">
                <a:latin typeface="DLRG Univers 55 Roman" panose="02000503040000020003" pitchFamily="2" charset="0"/>
              </a:rPr>
              <a:t>Rechte der Helfer im Einsatz</a:t>
            </a:r>
          </a:p>
          <a:p>
            <a:pPr marL="176213" indent="-176213">
              <a:spcBef>
                <a:spcPct val="0"/>
              </a:spcBef>
            </a:pPr>
            <a:endParaRPr lang="de-DE" altLang="de-DE" sz="2000" b="1" dirty="0">
              <a:latin typeface="DLRG Univers 55 Roman" panose="02000503040000020003" pitchFamily="2" charset="0"/>
            </a:endParaRPr>
          </a:p>
          <a:p>
            <a:pPr marL="176213" lvl="1" indent="-176213">
              <a:lnSpc>
                <a:spcPct val="90000"/>
              </a:lnSpc>
              <a:spcBef>
                <a:spcPct val="0"/>
              </a:spcBef>
              <a:buFontTx/>
              <a:buChar char="•"/>
            </a:pPr>
            <a:r>
              <a:rPr lang="de-DE" altLang="de-DE" sz="2000" dirty="0">
                <a:latin typeface="DLRG Univers 55 Roman" panose="02000503040000020003" pitchFamily="2" charset="0"/>
              </a:rPr>
              <a:t>Möglichkeit auf Einschränkung der Grundrechte Dritter Nach Maßgabe des § 64 HBKG können folgende Grundrechte eingeschränkt werden:</a:t>
            </a:r>
          </a:p>
          <a:p>
            <a:pPr marL="176213" lvl="1" indent="-176213">
              <a:lnSpc>
                <a:spcPct val="90000"/>
              </a:lnSpc>
              <a:spcBef>
                <a:spcPct val="0"/>
              </a:spcBef>
              <a:buNone/>
            </a:pPr>
            <a:r>
              <a:rPr lang="de-DE" altLang="de-DE" sz="2000" dirty="0">
                <a:latin typeface="DLRG Univers 55 Roman" panose="02000503040000020003" pitchFamily="2" charset="0"/>
              </a:rPr>
              <a:t>		die körperlichen Unversehrtheit,</a:t>
            </a:r>
          </a:p>
          <a:p>
            <a:pPr marL="176213" lvl="1" indent="-176213">
              <a:lnSpc>
                <a:spcPct val="90000"/>
              </a:lnSpc>
              <a:spcBef>
                <a:spcPct val="0"/>
              </a:spcBef>
              <a:buNone/>
            </a:pPr>
            <a:r>
              <a:rPr lang="de-DE" altLang="de-DE" sz="2000" dirty="0">
                <a:latin typeface="DLRG Univers 55 Roman" panose="02000503040000020003" pitchFamily="2" charset="0"/>
              </a:rPr>
              <a:t>		die Freiheit der Person,</a:t>
            </a:r>
          </a:p>
          <a:p>
            <a:pPr marL="176213" lvl="1" indent="-176213">
              <a:lnSpc>
                <a:spcPct val="90000"/>
              </a:lnSpc>
              <a:spcBef>
                <a:spcPct val="0"/>
              </a:spcBef>
              <a:buNone/>
            </a:pPr>
            <a:r>
              <a:rPr lang="de-DE" altLang="de-DE" sz="2000" dirty="0">
                <a:latin typeface="DLRG Univers 55 Roman" panose="02000503040000020003" pitchFamily="2" charset="0"/>
              </a:rPr>
              <a:t>		die Freizügigkeit,</a:t>
            </a:r>
          </a:p>
          <a:p>
            <a:pPr marL="176213" lvl="1" indent="-176213">
              <a:lnSpc>
                <a:spcPct val="90000"/>
              </a:lnSpc>
              <a:spcBef>
                <a:spcPct val="0"/>
              </a:spcBef>
              <a:buNone/>
            </a:pPr>
            <a:r>
              <a:rPr lang="de-DE" altLang="de-DE" sz="2000" dirty="0">
                <a:latin typeface="DLRG Univers 55 Roman" panose="02000503040000020003" pitchFamily="2" charset="0"/>
              </a:rPr>
              <a:t>		die Unverletzlichkeit der Wohnung,</a:t>
            </a:r>
          </a:p>
          <a:p>
            <a:pPr marL="176213" lvl="1" indent="-176213">
              <a:lnSpc>
                <a:spcPct val="90000"/>
              </a:lnSpc>
              <a:spcBef>
                <a:spcPct val="0"/>
              </a:spcBef>
              <a:buNone/>
            </a:pPr>
            <a:r>
              <a:rPr lang="de-DE" altLang="de-DE" sz="2000" dirty="0">
                <a:latin typeface="DLRG Univers 55 Roman" panose="02000503040000020003" pitchFamily="2" charset="0"/>
              </a:rPr>
              <a:t>		die Gewährleistung des Eigentums</a:t>
            </a:r>
          </a:p>
          <a:p>
            <a:pPr marL="176213" lvl="1" indent="-176213">
              <a:lnSpc>
                <a:spcPct val="90000"/>
              </a:lnSpc>
              <a:spcBef>
                <a:spcPct val="0"/>
              </a:spcBef>
              <a:buFontTx/>
              <a:buChar char="•"/>
            </a:pPr>
            <a:endParaRPr lang="de-DE" altLang="de-DE" sz="2000" dirty="0">
              <a:latin typeface="DLRG Univers 55 Roman" panose="02000503040000020003" pitchFamily="2" charset="0"/>
            </a:endParaRPr>
          </a:p>
          <a:p>
            <a:pPr marL="176213" lvl="1" indent="-176213">
              <a:lnSpc>
                <a:spcPct val="90000"/>
              </a:lnSpc>
              <a:spcBef>
                <a:spcPct val="0"/>
              </a:spcBef>
              <a:buFontTx/>
              <a:buChar char="•"/>
            </a:pPr>
            <a:r>
              <a:rPr lang="de-DE" altLang="de-DE" sz="2000" dirty="0">
                <a:latin typeface="DLRG Univers 55 Roman" panose="02000503040000020003" pitchFamily="2" charset="0"/>
              </a:rPr>
              <a:t>Dies darf auf keinen Fall von einem Helfer eigenmächtig durchgeführt werden</a:t>
            </a:r>
            <a:r>
              <a:rPr lang="de-DE" altLang="de-DE" sz="2000" dirty="0" smtClean="0">
                <a:latin typeface="DLRG Univers 55 Roman" panose="02000503040000020003" pitchFamily="2" charset="0"/>
              </a:rPr>
              <a:t>!</a:t>
            </a:r>
          </a:p>
          <a:p>
            <a:pPr marL="176213" lvl="1" indent="-176213">
              <a:lnSpc>
                <a:spcPct val="90000"/>
              </a:lnSpc>
              <a:spcBef>
                <a:spcPct val="0"/>
              </a:spcBef>
              <a:buFontTx/>
              <a:buChar char="•"/>
            </a:pPr>
            <a:r>
              <a:rPr lang="de-DE" altLang="de-DE" sz="2000" b="1" dirty="0" smtClean="0">
                <a:latin typeface="DLRG Univers 55 Roman" panose="02000503040000020003" pitchFamily="2" charset="0"/>
              </a:rPr>
              <a:t>Berechtigt sind nur Gesamteinsatzleitung und Technische Einsatzleitung!</a:t>
            </a:r>
            <a:endParaRPr lang="de-DE" altLang="de-DE" sz="2000" b="1" dirty="0">
              <a:latin typeface="DLRG Univers 55 Roman" panose="02000503040000020003" pitchFamily="2" charset="0"/>
            </a:endParaRPr>
          </a:p>
        </p:txBody>
      </p:sp>
    </p:spTree>
    <p:extLst>
      <p:ext uri="{BB962C8B-B14F-4D97-AF65-F5344CB8AC3E}">
        <p14:creationId xmlns:p14="http://schemas.microsoft.com/office/powerpoint/2010/main" val="140927130"/>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6115">
                                            <p:txEl>
                                              <p:pRg st="0" end="0"/>
                                            </p:txEl>
                                          </p:spTgt>
                                        </p:tgtEl>
                                        <p:attrNameLst>
                                          <p:attrName>style.visibility</p:attrName>
                                        </p:attrNameLst>
                                      </p:cBhvr>
                                      <p:to>
                                        <p:strVal val="visible"/>
                                      </p:to>
                                    </p:set>
                                    <p:anim calcmode="lin" valueType="num">
                                      <p:cBhvr additive="base">
                                        <p:cTn id="7" dur="500" fill="hold"/>
                                        <p:tgtEl>
                                          <p:spTgt spid="3461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6115">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6115">
                                            <p:txEl>
                                              <p:pRg st="2" end="2"/>
                                            </p:txEl>
                                          </p:spTgt>
                                        </p:tgtEl>
                                        <p:attrNameLst>
                                          <p:attrName>style.visibility</p:attrName>
                                        </p:attrNameLst>
                                      </p:cBhvr>
                                      <p:to>
                                        <p:strVal val="visible"/>
                                      </p:to>
                                    </p:set>
                                    <p:anim calcmode="lin" valueType="num">
                                      <p:cBhvr additive="base">
                                        <p:cTn id="11" dur="500" fill="hold"/>
                                        <p:tgtEl>
                                          <p:spTgt spid="346115">
                                            <p:txEl>
                                              <p:pRg st="2" end="2"/>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6115">
                                            <p:txEl>
                                              <p:pRg st="2" end="2"/>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46115">
                                            <p:txEl>
                                              <p:pRg st="3" end="3"/>
                                            </p:txEl>
                                          </p:spTgt>
                                        </p:tgtEl>
                                        <p:attrNameLst>
                                          <p:attrName>style.visibility</p:attrName>
                                        </p:attrNameLst>
                                      </p:cBhvr>
                                      <p:to>
                                        <p:strVal val="visible"/>
                                      </p:to>
                                    </p:set>
                                    <p:anim calcmode="lin" valueType="num">
                                      <p:cBhvr additive="base">
                                        <p:cTn id="15" dur="500" fill="hold"/>
                                        <p:tgtEl>
                                          <p:spTgt spid="346115">
                                            <p:txEl>
                                              <p:pRg st="3" end="3"/>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46115">
                                            <p:txEl>
                                              <p:pRg st="3" end="3"/>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46115">
                                            <p:txEl>
                                              <p:pRg st="4" end="4"/>
                                            </p:txEl>
                                          </p:spTgt>
                                        </p:tgtEl>
                                        <p:attrNameLst>
                                          <p:attrName>style.visibility</p:attrName>
                                        </p:attrNameLst>
                                      </p:cBhvr>
                                      <p:to>
                                        <p:strVal val="visible"/>
                                      </p:to>
                                    </p:set>
                                    <p:anim calcmode="lin" valueType="num">
                                      <p:cBhvr additive="base">
                                        <p:cTn id="19" dur="500" fill="hold"/>
                                        <p:tgtEl>
                                          <p:spTgt spid="34611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6115">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46115">
                                            <p:txEl>
                                              <p:pRg st="5" end="5"/>
                                            </p:txEl>
                                          </p:spTgt>
                                        </p:tgtEl>
                                        <p:attrNameLst>
                                          <p:attrName>style.visibility</p:attrName>
                                        </p:attrNameLst>
                                      </p:cBhvr>
                                      <p:to>
                                        <p:strVal val="visible"/>
                                      </p:to>
                                    </p:set>
                                    <p:anim calcmode="lin" valueType="num">
                                      <p:cBhvr additive="base">
                                        <p:cTn id="23" dur="500" fill="hold"/>
                                        <p:tgtEl>
                                          <p:spTgt spid="346115">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46115">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46115">
                                            <p:txEl>
                                              <p:pRg st="6" end="6"/>
                                            </p:txEl>
                                          </p:spTgt>
                                        </p:tgtEl>
                                        <p:attrNameLst>
                                          <p:attrName>style.visibility</p:attrName>
                                        </p:attrNameLst>
                                      </p:cBhvr>
                                      <p:to>
                                        <p:strVal val="visible"/>
                                      </p:to>
                                    </p:set>
                                    <p:anim calcmode="lin" valueType="num">
                                      <p:cBhvr additive="base">
                                        <p:cTn id="27" dur="500" fill="hold"/>
                                        <p:tgtEl>
                                          <p:spTgt spid="346115">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46115">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346115">
                                            <p:txEl>
                                              <p:pRg st="7" end="7"/>
                                            </p:txEl>
                                          </p:spTgt>
                                        </p:tgtEl>
                                        <p:attrNameLst>
                                          <p:attrName>style.visibility</p:attrName>
                                        </p:attrNameLst>
                                      </p:cBhvr>
                                      <p:to>
                                        <p:strVal val="visible"/>
                                      </p:to>
                                    </p:set>
                                    <p:anim calcmode="lin" valueType="num">
                                      <p:cBhvr additive="base">
                                        <p:cTn id="31" dur="500" fill="hold"/>
                                        <p:tgtEl>
                                          <p:spTgt spid="346115">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46115">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46115">
                                            <p:txEl>
                                              <p:pRg st="9" end="9"/>
                                            </p:txEl>
                                          </p:spTgt>
                                        </p:tgtEl>
                                        <p:attrNameLst>
                                          <p:attrName>style.visibility</p:attrName>
                                        </p:attrNameLst>
                                      </p:cBhvr>
                                      <p:to>
                                        <p:strVal val="visible"/>
                                      </p:to>
                                    </p:set>
                                    <p:anim calcmode="lin" valueType="num">
                                      <p:cBhvr additive="base">
                                        <p:cTn id="35" dur="500" fill="hold"/>
                                        <p:tgtEl>
                                          <p:spTgt spid="346115">
                                            <p:txEl>
                                              <p:pRg st="9" end="9"/>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46115">
                                            <p:txEl>
                                              <p:pRg st="9" end="9"/>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46115">
                                            <p:txEl>
                                              <p:pRg st="10" end="10"/>
                                            </p:txEl>
                                          </p:spTgt>
                                        </p:tgtEl>
                                        <p:attrNameLst>
                                          <p:attrName>style.visibility</p:attrName>
                                        </p:attrNameLst>
                                      </p:cBhvr>
                                      <p:to>
                                        <p:strVal val="visible"/>
                                      </p:to>
                                    </p:set>
                                    <p:anim calcmode="lin" valueType="num">
                                      <p:cBhvr additive="base">
                                        <p:cTn id="39" dur="500" fill="hold"/>
                                        <p:tgtEl>
                                          <p:spTgt spid="346115">
                                            <p:txEl>
                                              <p:pRg st="10" end="1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46115">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15"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74638"/>
            <a:ext cx="10972800" cy="417512"/>
          </a:xfrm>
        </p:spPr>
        <p:txBody>
          <a:bodyPr/>
          <a:lstStyle/>
          <a:p>
            <a:r>
              <a:rPr lang="de-DE" altLang="de-DE" sz="2400" dirty="0" smtClean="0">
                <a:latin typeface="DLRG Univers 55 Roman" panose="02000503040000020003" pitchFamily="2" charset="0"/>
              </a:rPr>
              <a:t>2.3.2 Gesetzeskunde </a:t>
            </a:r>
            <a:r>
              <a:rPr lang="de-DE" altLang="de-DE" sz="2400" dirty="0">
                <a:latin typeface="DLRG Univers 55 Roman" panose="02000503040000020003" pitchFamily="2" charset="0"/>
              </a:rPr>
              <a:t>– Pflichten der Helfer</a:t>
            </a:r>
          </a:p>
        </p:txBody>
      </p:sp>
      <p:sp>
        <p:nvSpPr>
          <p:cNvPr id="347139" name="Rectangle 3"/>
          <p:cNvSpPr>
            <a:spLocks noGrp="1" noChangeArrowheads="1"/>
          </p:cNvSpPr>
          <p:nvPr>
            <p:ph type="body" idx="4294967295"/>
          </p:nvPr>
        </p:nvSpPr>
        <p:spPr>
          <a:xfrm>
            <a:off x="0" y="1600200"/>
            <a:ext cx="10972800" cy="4525963"/>
          </a:xfrm>
        </p:spPr>
        <p:txBody>
          <a:bodyPr/>
          <a:lstStyle/>
          <a:p>
            <a:pPr marL="0" indent="0">
              <a:spcBef>
                <a:spcPct val="0"/>
              </a:spcBef>
              <a:buNone/>
              <a:defRPr/>
            </a:pPr>
            <a:r>
              <a:rPr lang="de-DE" sz="2000" b="1" dirty="0">
                <a:latin typeface="DLRG Univers 55 Roman" pitchFamily="2" charset="0"/>
              </a:rPr>
              <a:t>Pflichten der </a:t>
            </a:r>
            <a:r>
              <a:rPr lang="de-DE" sz="2000" b="1" dirty="0" smtClean="0">
                <a:latin typeface="DLRG Univers 55 Roman" pitchFamily="2" charset="0"/>
              </a:rPr>
              <a:t>Helfer</a:t>
            </a:r>
            <a:endParaRPr lang="de-DE" sz="2000" b="1" dirty="0">
              <a:latin typeface="DLRG Univers 55 Roman" pitchFamily="2" charset="0"/>
            </a:endParaRPr>
          </a:p>
          <a:p>
            <a:pPr marL="176213" lvl="1" indent="-176213">
              <a:spcBef>
                <a:spcPct val="0"/>
              </a:spcBef>
              <a:buFont typeface="Arial" pitchFamily="34" charset="0"/>
              <a:buChar char="•"/>
              <a:defRPr/>
            </a:pPr>
            <a:r>
              <a:rPr lang="de-DE" sz="2000" dirty="0" smtClean="0">
                <a:latin typeface="DLRG Univers 55 Roman" pitchFamily="2" charset="0"/>
              </a:rPr>
              <a:t>Pflicht </a:t>
            </a:r>
            <a:r>
              <a:rPr lang="de-DE" sz="2000" dirty="0">
                <a:latin typeface="DLRG Univers 55 Roman" pitchFamily="2" charset="0"/>
              </a:rPr>
              <a:t>zur Teilnahme an Veranstaltungen der Organisation und der Träger</a:t>
            </a:r>
          </a:p>
          <a:p>
            <a:pPr marL="176213" lvl="1" indent="-176213">
              <a:spcBef>
                <a:spcPct val="0"/>
              </a:spcBef>
              <a:buFont typeface="Arial" pitchFamily="34" charset="0"/>
              <a:buChar char="•"/>
              <a:defRPr/>
            </a:pPr>
            <a:r>
              <a:rPr lang="de-DE" sz="2000" dirty="0">
                <a:latin typeface="DLRG Univers 55 Roman" pitchFamily="2" charset="0"/>
              </a:rPr>
              <a:t>Pflicht zur Sicherung der Dienstleistung</a:t>
            </a:r>
          </a:p>
          <a:p>
            <a:pPr marL="176213" lvl="1" indent="-176213">
              <a:spcBef>
                <a:spcPct val="0"/>
              </a:spcBef>
              <a:buFont typeface="Arial" pitchFamily="34" charset="0"/>
              <a:buChar char="•"/>
              <a:defRPr/>
            </a:pPr>
            <a:r>
              <a:rPr lang="de-DE" sz="2000" dirty="0">
                <a:latin typeface="DLRG Univers 55 Roman" pitchFamily="2" charset="0"/>
              </a:rPr>
              <a:t>Pflicht zur Information des </a:t>
            </a:r>
            <a:r>
              <a:rPr lang="de-DE" sz="2000" dirty="0" smtClean="0">
                <a:latin typeface="DLRG Univers 55 Roman" pitchFamily="2" charset="0"/>
              </a:rPr>
              <a:t>Arbeitgebers</a:t>
            </a:r>
          </a:p>
          <a:p>
            <a:pPr marL="176213" indent="-176213">
              <a:spcBef>
                <a:spcPct val="0"/>
              </a:spcBef>
              <a:defRPr/>
            </a:pPr>
            <a:r>
              <a:rPr lang="de-DE" sz="2000" dirty="0" smtClean="0">
                <a:latin typeface="DLRG Univers 55 Roman" pitchFamily="2" charset="0"/>
              </a:rPr>
              <a:t>Pflicht </a:t>
            </a:r>
            <a:r>
              <a:rPr lang="de-DE" sz="2000" dirty="0">
                <a:latin typeface="DLRG Univers 55 Roman" pitchFamily="2" charset="0"/>
              </a:rPr>
              <a:t>zur Dienstleistung</a:t>
            </a:r>
          </a:p>
          <a:p>
            <a:pPr marL="176213" lvl="1" indent="-176213">
              <a:spcBef>
                <a:spcPct val="0"/>
              </a:spcBef>
              <a:buFontTx/>
              <a:buChar char="•"/>
              <a:defRPr/>
            </a:pPr>
            <a:r>
              <a:rPr lang="de-DE" altLang="de-DE" sz="2000" dirty="0" smtClean="0">
                <a:latin typeface="DLRG Univers 55 Roman" charset="0"/>
              </a:rPr>
              <a:t>Pflicht </a:t>
            </a:r>
            <a:r>
              <a:rPr lang="de-DE" altLang="de-DE" sz="2000" dirty="0">
                <a:latin typeface="DLRG Univers 55 Roman" charset="0"/>
              </a:rPr>
              <a:t>zur Weiterbildung</a:t>
            </a:r>
          </a:p>
          <a:p>
            <a:pPr marL="176213" lvl="1" indent="-176213">
              <a:spcBef>
                <a:spcPct val="0"/>
              </a:spcBef>
              <a:buFontTx/>
              <a:buChar char="•"/>
              <a:defRPr/>
            </a:pPr>
            <a:r>
              <a:rPr lang="de-DE" altLang="de-DE" sz="2000" dirty="0">
                <a:latin typeface="DLRG Univers 55 Roman" charset="0"/>
              </a:rPr>
              <a:t>Pflicht zur Befolgung von Anordnungen</a:t>
            </a:r>
          </a:p>
          <a:p>
            <a:pPr marL="176213" lvl="1" indent="-176213">
              <a:spcBef>
                <a:spcPct val="0"/>
              </a:spcBef>
              <a:buFontTx/>
              <a:buChar char="•"/>
              <a:defRPr/>
            </a:pPr>
            <a:r>
              <a:rPr lang="de-DE" altLang="de-DE" sz="2000" dirty="0">
                <a:latin typeface="DLRG Univers 55 Roman" charset="0"/>
              </a:rPr>
              <a:t>Pflicht zur Erreichbarkeit</a:t>
            </a:r>
          </a:p>
          <a:p>
            <a:pPr marL="176213" lvl="1" indent="-176213">
              <a:spcBef>
                <a:spcPct val="0"/>
              </a:spcBef>
              <a:buFontTx/>
              <a:buChar char="•"/>
              <a:defRPr/>
            </a:pPr>
            <a:endParaRPr lang="de-DE" altLang="de-DE" sz="2000" dirty="0">
              <a:latin typeface="DLRG Univers 55 Roman" charset="0"/>
            </a:endParaRPr>
          </a:p>
          <a:p>
            <a:pPr marL="176213" lvl="1" indent="-176213">
              <a:spcBef>
                <a:spcPct val="0"/>
              </a:spcBef>
              <a:buFont typeface="Arial" pitchFamily="34" charset="0"/>
              <a:buChar char="•"/>
              <a:defRPr/>
            </a:pPr>
            <a:endParaRPr lang="de-DE" sz="2000" dirty="0">
              <a:latin typeface="DLRG Univers 55 Roman" pitchFamily="2" charset="0"/>
            </a:endParaRPr>
          </a:p>
        </p:txBody>
      </p:sp>
    </p:spTree>
    <p:extLst>
      <p:ext uri="{BB962C8B-B14F-4D97-AF65-F5344CB8AC3E}">
        <p14:creationId xmlns:p14="http://schemas.microsoft.com/office/powerpoint/2010/main" val="3983040931"/>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7139">
                                            <p:txEl>
                                              <p:pRg st="0" end="0"/>
                                            </p:txEl>
                                          </p:spTgt>
                                        </p:tgtEl>
                                        <p:attrNameLst>
                                          <p:attrName>style.visibility</p:attrName>
                                        </p:attrNameLst>
                                      </p:cBhvr>
                                      <p:to>
                                        <p:strVal val="visible"/>
                                      </p:to>
                                    </p:set>
                                    <p:anim calcmode="lin" valueType="num">
                                      <p:cBhvr additive="base">
                                        <p:cTn id="7" dur="500" fill="hold"/>
                                        <p:tgtEl>
                                          <p:spTgt spid="34713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7139">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7139">
                                            <p:txEl>
                                              <p:pRg st="1" end="1"/>
                                            </p:txEl>
                                          </p:spTgt>
                                        </p:tgtEl>
                                        <p:attrNameLst>
                                          <p:attrName>style.visibility</p:attrName>
                                        </p:attrNameLst>
                                      </p:cBhvr>
                                      <p:to>
                                        <p:strVal val="visible"/>
                                      </p:to>
                                    </p:set>
                                    <p:anim calcmode="lin" valueType="num">
                                      <p:cBhvr additive="base">
                                        <p:cTn id="11" dur="500" fill="hold"/>
                                        <p:tgtEl>
                                          <p:spTgt spid="34713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7139">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47139">
                                            <p:txEl>
                                              <p:pRg st="2" end="2"/>
                                            </p:txEl>
                                          </p:spTgt>
                                        </p:tgtEl>
                                        <p:attrNameLst>
                                          <p:attrName>style.visibility</p:attrName>
                                        </p:attrNameLst>
                                      </p:cBhvr>
                                      <p:to>
                                        <p:strVal val="visible"/>
                                      </p:to>
                                    </p:set>
                                    <p:anim calcmode="lin" valueType="num">
                                      <p:cBhvr additive="base">
                                        <p:cTn id="15" dur="500" fill="hold"/>
                                        <p:tgtEl>
                                          <p:spTgt spid="347139">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47139">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47139">
                                            <p:txEl>
                                              <p:pRg st="3" end="3"/>
                                            </p:txEl>
                                          </p:spTgt>
                                        </p:tgtEl>
                                        <p:attrNameLst>
                                          <p:attrName>style.visibility</p:attrName>
                                        </p:attrNameLst>
                                      </p:cBhvr>
                                      <p:to>
                                        <p:strVal val="visible"/>
                                      </p:to>
                                    </p:set>
                                    <p:anim calcmode="lin" valueType="num">
                                      <p:cBhvr additive="base">
                                        <p:cTn id="19" dur="500" fill="hold"/>
                                        <p:tgtEl>
                                          <p:spTgt spid="347139">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713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47139">
                                            <p:txEl>
                                              <p:pRg st="4" end="4"/>
                                            </p:txEl>
                                          </p:spTgt>
                                        </p:tgtEl>
                                        <p:attrNameLst>
                                          <p:attrName>style.visibility</p:attrName>
                                        </p:attrNameLst>
                                      </p:cBhvr>
                                      <p:to>
                                        <p:strVal val="visible"/>
                                      </p:to>
                                    </p:set>
                                    <p:anim calcmode="lin" valueType="num">
                                      <p:cBhvr additive="base">
                                        <p:cTn id="25" dur="500" fill="hold"/>
                                        <p:tgtEl>
                                          <p:spTgt spid="347139">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47139">
                                            <p:txEl>
                                              <p:pRg st="4" end="4"/>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47139">
                                            <p:txEl>
                                              <p:pRg st="5" end="5"/>
                                            </p:txEl>
                                          </p:spTgt>
                                        </p:tgtEl>
                                        <p:attrNameLst>
                                          <p:attrName>style.visibility</p:attrName>
                                        </p:attrNameLst>
                                      </p:cBhvr>
                                      <p:to>
                                        <p:strVal val="visible"/>
                                      </p:to>
                                    </p:set>
                                    <p:anim calcmode="lin" valueType="num">
                                      <p:cBhvr additive="base">
                                        <p:cTn id="29" dur="500" fill="hold"/>
                                        <p:tgtEl>
                                          <p:spTgt spid="347139">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47139">
                                            <p:txEl>
                                              <p:pRg st="5" end="5"/>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347139">
                                            <p:txEl>
                                              <p:pRg st="6" end="6"/>
                                            </p:txEl>
                                          </p:spTgt>
                                        </p:tgtEl>
                                        <p:attrNameLst>
                                          <p:attrName>style.visibility</p:attrName>
                                        </p:attrNameLst>
                                      </p:cBhvr>
                                      <p:to>
                                        <p:strVal val="visible"/>
                                      </p:to>
                                    </p:set>
                                    <p:anim calcmode="lin" valueType="num">
                                      <p:cBhvr additive="base">
                                        <p:cTn id="33" dur="500" fill="hold"/>
                                        <p:tgtEl>
                                          <p:spTgt spid="347139">
                                            <p:txEl>
                                              <p:pRg st="6" end="6"/>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347139">
                                            <p:txEl>
                                              <p:pRg st="6" end="6"/>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47139">
                                            <p:txEl>
                                              <p:pRg st="7" end="7"/>
                                            </p:txEl>
                                          </p:spTgt>
                                        </p:tgtEl>
                                        <p:attrNameLst>
                                          <p:attrName>style.visibility</p:attrName>
                                        </p:attrNameLst>
                                      </p:cBhvr>
                                      <p:to>
                                        <p:strVal val="visible"/>
                                      </p:to>
                                    </p:set>
                                    <p:anim calcmode="lin" valueType="num">
                                      <p:cBhvr additive="base">
                                        <p:cTn id="37" dur="500" fill="hold"/>
                                        <p:tgtEl>
                                          <p:spTgt spid="347139">
                                            <p:txEl>
                                              <p:pRg st="7" end="7"/>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47139">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713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a:xfrm>
            <a:off x="0" y="274638"/>
            <a:ext cx="10972800" cy="417512"/>
          </a:xfrm>
        </p:spPr>
        <p:txBody>
          <a:bodyPr/>
          <a:lstStyle/>
          <a:p>
            <a:r>
              <a:rPr lang="de-DE" altLang="de-DE" sz="2400" dirty="0" smtClean="0">
                <a:latin typeface="DLRG Univers 55 Roman" panose="02000503040000020003" pitchFamily="2" charset="0"/>
              </a:rPr>
              <a:t>2.3.2 Gesetzeskunde </a:t>
            </a:r>
            <a:r>
              <a:rPr lang="de-DE" altLang="de-DE" sz="2400" dirty="0">
                <a:latin typeface="DLRG Univers 55 Roman" panose="02000503040000020003" pitchFamily="2" charset="0"/>
              </a:rPr>
              <a:t>– Pflichten der Helfer</a:t>
            </a:r>
          </a:p>
        </p:txBody>
      </p:sp>
      <p:sp>
        <p:nvSpPr>
          <p:cNvPr id="348163" name="Rectangle 3"/>
          <p:cNvSpPr>
            <a:spLocks noGrp="1" noChangeArrowheads="1"/>
          </p:cNvSpPr>
          <p:nvPr>
            <p:ph type="body" idx="4294967295"/>
          </p:nvPr>
        </p:nvSpPr>
        <p:spPr>
          <a:xfrm>
            <a:off x="0" y="1600200"/>
            <a:ext cx="10972800" cy="4525963"/>
          </a:xfrm>
        </p:spPr>
        <p:txBody>
          <a:bodyPr/>
          <a:lstStyle/>
          <a:p>
            <a:pPr marL="0" indent="0">
              <a:spcBef>
                <a:spcPct val="0"/>
              </a:spcBef>
              <a:buNone/>
            </a:pPr>
            <a:r>
              <a:rPr lang="de-DE" altLang="de-DE" sz="2000" b="1" dirty="0">
                <a:latin typeface="DLRG Univers 55 Roman" panose="02000503040000020003" pitchFamily="2" charset="0"/>
              </a:rPr>
              <a:t>Pflichten der Helfer im Einsatz</a:t>
            </a:r>
          </a:p>
          <a:p>
            <a:pPr marL="176213" lvl="1" indent="-176213">
              <a:spcBef>
                <a:spcPct val="0"/>
              </a:spcBef>
              <a:buFontTx/>
              <a:buChar char="•"/>
            </a:pPr>
            <a:r>
              <a:rPr lang="de-DE" altLang="de-DE" sz="2000" dirty="0" smtClean="0">
                <a:latin typeface="DLRG Univers 55 Roman" panose="02000503040000020003" pitchFamily="2" charset="0"/>
              </a:rPr>
              <a:t>Auftragsgemäßes </a:t>
            </a:r>
            <a:r>
              <a:rPr lang="de-DE" altLang="de-DE" sz="2000" dirty="0">
                <a:latin typeface="DLRG Univers 55 Roman" panose="02000503040000020003" pitchFamily="2" charset="0"/>
              </a:rPr>
              <a:t>Handeln</a:t>
            </a:r>
          </a:p>
          <a:p>
            <a:pPr marL="176213" lvl="1" indent="-176213">
              <a:spcBef>
                <a:spcPct val="0"/>
              </a:spcBef>
              <a:buFontTx/>
              <a:buChar char="•"/>
            </a:pPr>
            <a:r>
              <a:rPr lang="de-DE" altLang="de-DE" sz="2000" dirty="0" smtClean="0">
                <a:latin typeface="DLRG Univers 55 Roman" panose="02000503040000020003" pitchFamily="2" charset="0"/>
              </a:rPr>
              <a:t>Ebenen angepasste </a:t>
            </a:r>
            <a:r>
              <a:rPr lang="de-DE" altLang="de-DE" sz="2000" dirty="0">
                <a:latin typeface="DLRG Univers 55 Roman" panose="02000503040000020003" pitchFamily="2" charset="0"/>
              </a:rPr>
              <a:t>Mitarbeit</a:t>
            </a:r>
          </a:p>
          <a:p>
            <a:pPr marL="176213" lvl="1" indent="-176213">
              <a:spcBef>
                <a:spcPct val="0"/>
              </a:spcBef>
              <a:buFontTx/>
              <a:buChar char="•"/>
            </a:pPr>
            <a:r>
              <a:rPr lang="de-DE" altLang="de-DE" sz="2000" dirty="0">
                <a:latin typeface="DLRG Univers 55 Roman" panose="02000503040000020003" pitchFamily="2" charset="0"/>
              </a:rPr>
              <a:t>Verfügbarkeit</a:t>
            </a:r>
          </a:p>
        </p:txBody>
      </p:sp>
    </p:spTree>
    <p:extLst>
      <p:ext uri="{BB962C8B-B14F-4D97-AF65-F5344CB8AC3E}">
        <p14:creationId xmlns:p14="http://schemas.microsoft.com/office/powerpoint/2010/main" val="3675115772"/>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48163">
                                            <p:txEl>
                                              <p:pRg st="0" end="0"/>
                                            </p:txEl>
                                          </p:spTgt>
                                        </p:tgtEl>
                                        <p:attrNameLst>
                                          <p:attrName>style.visibility</p:attrName>
                                        </p:attrNameLst>
                                      </p:cBhvr>
                                      <p:to>
                                        <p:strVal val="visible"/>
                                      </p:to>
                                    </p:set>
                                    <p:anim calcmode="lin" valueType="num">
                                      <p:cBhvr additive="base">
                                        <p:cTn id="7" dur="500" fill="hold"/>
                                        <p:tgtEl>
                                          <p:spTgt spid="34816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4816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48163">
                                            <p:txEl>
                                              <p:pRg st="1" end="1"/>
                                            </p:txEl>
                                          </p:spTgt>
                                        </p:tgtEl>
                                        <p:attrNameLst>
                                          <p:attrName>style.visibility</p:attrName>
                                        </p:attrNameLst>
                                      </p:cBhvr>
                                      <p:to>
                                        <p:strVal val="visible"/>
                                      </p:to>
                                    </p:set>
                                    <p:anim calcmode="lin" valueType="num">
                                      <p:cBhvr additive="base">
                                        <p:cTn id="11" dur="500" fill="hold"/>
                                        <p:tgtEl>
                                          <p:spTgt spid="34816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348163">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48163">
                                            <p:txEl>
                                              <p:pRg st="2" end="2"/>
                                            </p:txEl>
                                          </p:spTgt>
                                        </p:tgtEl>
                                        <p:attrNameLst>
                                          <p:attrName>style.visibility</p:attrName>
                                        </p:attrNameLst>
                                      </p:cBhvr>
                                      <p:to>
                                        <p:strVal val="visible"/>
                                      </p:to>
                                    </p:set>
                                    <p:anim calcmode="lin" valueType="num">
                                      <p:cBhvr additive="base">
                                        <p:cTn id="15" dur="500" fill="hold"/>
                                        <p:tgtEl>
                                          <p:spTgt spid="348163">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348163">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48163">
                                            <p:txEl>
                                              <p:pRg st="3" end="3"/>
                                            </p:txEl>
                                          </p:spTgt>
                                        </p:tgtEl>
                                        <p:attrNameLst>
                                          <p:attrName>style.visibility</p:attrName>
                                        </p:attrNameLst>
                                      </p:cBhvr>
                                      <p:to>
                                        <p:strVal val="visible"/>
                                      </p:to>
                                    </p:set>
                                    <p:anim calcmode="lin" valueType="num">
                                      <p:cBhvr additive="base">
                                        <p:cTn id="19" dur="500" fill="hold"/>
                                        <p:tgtEl>
                                          <p:spTgt spid="348163">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4816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6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5400" y="260648"/>
            <a:ext cx="10585176" cy="892552"/>
          </a:xfrm>
          <a:prstGeom prst="rect">
            <a:avLst/>
          </a:prstGeom>
          <a:noFill/>
        </p:spPr>
        <p:txBody>
          <a:bodyPr wrap="square" rtlCol="0">
            <a:spAutoFit/>
          </a:bodyPr>
          <a:lstStyle/>
          <a:p>
            <a:r>
              <a:rPr lang="de-DE" sz="2800" b="1" dirty="0"/>
              <a:t>Anweisung für die Führung der DLRG-Kräfte im LV Hessen</a:t>
            </a:r>
          </a:p>
          <a:p>
            <a:r>
              <a:rPr lang="de-DE" sz="2400" dirty="0" smtClean="0"/>
              <a:t>2.4.1 Befehl</a:t>
            </a:r>
            <a:endParaRPr lang="de-DE" sz="2000" dirty="0"/>
          </a:p>
        </p:txBody>
      </p:sp>
      <p:sp>
        <p:nvSpPr>
          <p:cNvPr id="3" name="Text Box 4"/>
          <p:cNvSpPr txBox="1">
            <a:spLocks noChangeArrowheads="1"/>
          </p:cNvSpPr>
          <p:nvPr/>
        </p:nvSpPr>
        <p:spPr bwMode="auto">
          <a:xfrm>
            <a:off x="696280" y="1412776"/>
            <a:ext cx="10728312"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just">
              <a:lnSpc>
                <a:spcPct val="150000"/>
              </a:lnSpc>
            </a:pPr>
            <a:r>
              <a:rPr lang="de-DE" sz="2400" dirty="0"/>
              <a:t>Der </a:t>
            </a:r>
            <a:r>
              <a:rPr lang="de-DE" sz="2400" b="1" u="sng" dirty="0"/>
              <a:t>Befehl</a:t>
            </a:r>
            <a:r>
              <a:rPr lang="de-DE" sz="2400" dirty="0"/>
              <a:t> ist eine mündliche, schriftliche oder durch Zeichen gegebene </a:t>
            </a:r>
            <a:r>
              <a:rPr lang="de-DE" sz="2400" b="1" u="sng" dirty="0"/>
              <a:t>Anordnung</a:t>
            </a:r>
            <a:r>
              <a:rPr lang="de-DE" sz="2400" dirty="0"/>
              <a:t> des verantwortlichen Führers, durch den die </a:t>
            </a:r>
            <a:r>
              <a:rPr lang="de-DE" sz="2400" b="1" u="sng" dirty="0"/>
              <a:t>Absicht und geplante Durchführung</a:t>
            </a:r>
            <a:r>
              <a:rPr lang="de-DE" sz="2400" dirty="0"/>
              <a:t> in knapper Form </a:t>
            </a:r>
            <a:r>
              <a:rPr lang="de-DE" sz="2400" b="1" u="sng" dirty="0"/>
              <a:t>klar und widerspruchsfrei</a:t>
            </a:r>
            <a:r>
              <a:rPr lang="de-DE" sz="2400" dirty="0"/>
              <a:t> dargestellt wird und die ein </a:t>
            </a:r>
            <a:r>
              <a:rPr lang="de-DE" sz="2400" b="1" u="sng" dirty="0"/>
              <a:t>bestimmtes Verhalten</a:t>
            </a:r>
            <a:r>
              <a:rPr lang="de-DE" sz="2400" dirty="0"/>
              <a:t> von unterstellten Einheiten oder Einrichtungen oder einzelnen Untergebenen </a:t>
            </a:r>
            <a:r>
              <a:rPr lang="de-DE" sz="2400" b="1" u="sng" dirty="0"/>
              <a:t>fordert</a:t>
            </a:r>
            <a:r>
              <a:rPr lang="de-DE" sz="2400" b="1" dirty="0"/>
              <a:t>.</a:t>
            </a:r>
          </a:p>
          <a:p>
            <a:pPr algn="just">
              <a:lnSpc>
                <a:spcPct val="150000"/>
              </a:lnSpc>
            </a:pPr>
            <a:endParaRPr lang="de-DE" sz="2400" dirty="0"/>
          </a:p>
          <a:p>
            <a:pPr algn="just">
              <a:lnSpc>
                <a:spcPct val="150000"/>
              </a:lnSpc>
            </a:pPr>
            <a:r>
              <a:rPr lang="de-DE" sz="2400" dirty="0">
                <a:sym typeface="Wingdings" pitchFamily="2" charset="2"/>
              </a:rPr>
              <a:t> </a:t>
            </a:r>
            <a:r>
              <a:rPr lang="de-DE" sz="2400" dirty="0"/>
              <a:t>Dienstvorschrift 100 (</a:t>
            </a:r>
            <a:r>
              <a:rPr lang="de-DE" sz="2400" dirty="0" err="1"/>
              <a:t>DV100</a:t>
            </a:r>
            <a:r>
              <a:rPr lang="de-DE" sz="2400" dirty="0"/>
              <a:t>)</a:t>
            </a:r>
          </a:p>
        </p:txBody>
      </p:sp>
      <p:sp>
        <p:nvSpPr>
          <p:cNvPr id="9" name="Datumsplatzhalter 8"/>
          <p:cNvSpPr>
            <a:spLocks noGrp="1"/>
          </p:cNvSpPr>
          <p:nvPr>
            <p:ph type="dt" sz="half" idx="10"/>
          </p:nvPr>
        </p:nvSpPr>
        <p:spPr/>
        <p:txBody>
          <a:bodyPr/>
          <a:lstStyle/>
          <a:p>
            <a:fld id="{E3C18B29-39F4-40AB-B25D-8F2334BD470F}" type="datetime1">
              <a:rPr lang="de-DE" smtClean="0"/>
              <a:pPr/>
              <a:t>12.09.2017</a:t>
            </a:fld>
            <a:endParaRPr lang="de-DE" dirty="0"/>
          </a:p>
        </p:txBody>
      </p:sp>
      <p:sp>
        <p:nvSpPr>
          <p:cNvPr id="10" name="Fußzeilenplatzhalter 9"/>
          <p:cNvSpPr>
            <a:spLocks noGrp="1"/>
          </p:cNvSpPr>
          <p:nvPr>
            <p:ph type="ftr" sz="quarter" idx="11"/>
          </p:nvPr>
        </p:nvSpPr>
        <p:spPr>
          <a:xfrm>
            <a:off x="4295800" y="6492876"/>
            <a:ext cx="3600400" cy="365125"/>
          </a:xfrm>
        </p:spPr>
        <p:txBody>
          <a:bodyPr/>
          <a:lstStyle/>
          <a:p>
            <a:r>
              <a:rPr lang="de-DE" dirty="0"/>
              <a:t>Wasserrettung im </a:t>
            </a:r>
            <a:r>
              <a:rPr lang="de-DE" dirty="0" smtClean="0"/>
              <a:t>KatS</a:t>
            </a:r>
            <a:endParaRPr lang="de-DE" dirty="0"/>
          </a:p>
        </p:txBody>
      </p:sp>
      <p:sp>
        <p:nvSpPr>
          <p:cNvPr id="11" name="Foliennummernplatzhalter 10"/>
          <p:cNvSpPr>
            <a:spLocks noGrp="1"/>
          </p:cNvSpPr>
          <p:nvPr>
            <p:ph type="sldNum" sz="quarter" idx="12"/>
          </p:nvPr>
        </p:nvSpPr>
        <p:spPr/>
        <p:txBody>
          <a:bodyPr/>
          <a:lstStyle/>
          <a:p>
            <a:r>
              <a:rPr lang="de-DE" dirty="0" smtClean="0"/>
              <a:t>Folie </a:t>
            </a:r>
            <a:fld id="{96BCB1E1-8097-4E36-A84A-3538CF57A922}" type="slidenum">
              <a:rPr lang="de-DE" smtClean="0"/>
              <a:pPr/>
              <a:t>18</a:t>
            </a:fld>
            <a:endParaRPr lang="de-DE" dirty="0"/>
          </a:p>
        </p:txBody>
      </p:sp>
    </p:spTree>
    <p:extLst>
      <p:ext uri="{BB962C8B-B14F-4D97-AF65-F5344CB8AC3E}">
        <p14:creationId xmlns:p14="http://schemas.microsoft.com/office/powerpoint/2010/main" val="3635881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5400" y="260648"/>
            <a:ext cx="11233248" cy="892552"/>
          </a:xfrm>
          <a:prstGeom prst="rect">
            <a:avLst/>
          </a:prstGeom>
          <a:noFill/>
        </p:spPr>
        <p:txBody>
          <a:bodyPr wrap="square" rtlCol="0">
            <a:spAutoFit/>
          </a:bodyPr>
          <a:lstStyle/>
          <a:p>
            <a:r>
              <a:rPr lang="de-DE" sz="2800" b="1" dirty="0"/>
              <a:t>Anweisung für die Führung der DLRG-Kräfte im LV Hessen</a:t>
            </a:r>
          </a:p>
          <a:p>
            <a:r>
              <a:rPr lang="de-DE" sz="2400" dirty="0"/>
              <a:t>2.4.1 Befehl</a:t>
            </a:r>
            <a:endParaRPr lang="de-DE" sz="2400" dirty="0"/>
          </a:p>
        </p:txBody>
      </p:sp>
      <p:sp>
        <p:nvSpPr>
          <p:cNvPr id="3" name="Text Box 4"/>
          <p:cNvSpPr txBox="1">
            <a:spLocks noChangeArrowheads="1"/>
          </p:cNvSpPr>
          <p:nvPr/>
        </p:nvSpPr>
        <p:spPr bwMode="auto">
          <a:xfrm>
            <a:off x="695400" y="1412776"/>
            <a:ext cx="108012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marL="342900" indent="-342900" algn="just">
              <a:lnSpc>
                <a:spcPct val="150000"/>
              </a:lnSpc>
              <a:buFont typeface="Wingdings" pitchFamily="2" charset="2"/>
              <a:buChar char="§"/>
            </a:pPr>
            <a:r>
              <a:rPr lang="de-DE" sz="2400" dirty="0"/>
              <a:t>Erteilung nur zu dienstlichen Zwecken</a:t>
            </a:r>
          </a:p>
          <a:p>
            <a:pPr marL="342900" indent="-342900" algn="just">
              <a:lnSpc>
                <a:spcPct val="150000"/>
              </a:lnSpc>
              <a:buFont typeface="Wingdings" pitchFamily="2" charset="2"/>
              <a:buChar char="§"/>
            </a:pPr>
            <a:r>
              <a:rPr lang="de-DE" sz="2400" dirty="0"/>
              <a:t>Keine unmögliche Handlung verlangen oder Widerspruch von Gesetzen oder Verletzungen der Menschenwürde</a:t>
            </a:r>
          </a:p>
          <a:p>
            <a:pPr marL="342900" indent="-342900" algn="just">
              <a:lnSpc>
                <a:spcPct val="150000"/>
              </a:lnSpc>
              <a:buFont typeface="Wingdings" pitchFamily="2" charset="2"/>
              <a:buChar char="§"/>
            </a:pPr>
            <a:r>
              <a:rPr lang="de-DE" sz="2400" dirty="0"/>
              <a:t>Einsatzaufträge und Übermittlungszeichen sind </a:t>
            </a:r>
            <a:r>
              <a:rPr lang="de-DE" sz="2400" b="1" dirty="0"/>
              <a:t>Befehle</a:t>
            </a:r>
          </a:p>
          <a:p>
            <a:pPr marL="342900" indent="-342900" algn="just">
              <a:lnSpc>
                <a:spcPct val="150000"/>
              </a:lnSpc>
              <a:buFont typeface="Wingdings" pitchFamily="2" charset="2"/>
              <a:buChar char="§"/>
            </a:pPr>
            <a:r>
              <a:rPr lang="de-DE" sz="2400" dirty="0"/>
              <a:t>Keine Zeit für Diskussionen während des Einsatzes</a:t>
            </a:r>
          </a:p>
          <a:p>
            <a:pPr marL="342900" indent="-342900" algn="just">
              <a:lnSpc>
                <a:spcPct val="150000"/>
              </a:lnSpc>
              <a:buFont typeface="Wingdings" pitchFamily="2" charset="2"/>
              <a:buChar char="§"/>
            </a:pPr>
            <a:r>
              <a:rPr lang="de-DE" sz="2400" dirty="0"/>
              <a:t>Erfüllung der Anordnungen, auch wenn der Helfer keinen Sinn in seiner Aufgabe sieht</a:t>
            </a:r>
          </a:p>
        </p:txBody>
      </p:sp>
      <p:sp>
        <p:nvSpPr>
          <p:cNvPr id="9" name="Datumsplatzhalter 8"/>
          <p:cNvSpPr>
            <a:spLocks noGrp="1"/>
          </p:cNvSpPr>
          <p:nvPr>
            <p:ph type="dt" sz="half" idx="10"/>
          </p:nvPr>
        </p:nvSpPr>
        <p:spPr/>
        <p:txBody>
          <a:bodyPr/>
          <a:lstStyle/>
          <a:p>
            <a:fld id="{E3C18B29-39F4-40AB-B25D-8F2334BD470F}" type="datetime1">
              <a:rPr lang="de-DE" smtClean="0"/>
              <a:pPr/>
              <a:t>12.09.2017</a:t>
            </a:fld>
            <a:endParaRPr lang="de-DE" dirty="0"/>
          </a:p>
        </p:txBody>
      </p:sp>
      <p:sp>
        <p:nvSpPr>
          <p:cNvPr id="10" name="Fußzeilenplatzhalter 9"/>
          <p:cNvSpPr>
            <a:spLocks noGrp="1"/>
          </p:cNvSpPr>
          <p:nvPr>
            <p:ph type="ftr" sz="quarter" idx="11"/>
          </p:nvPr>
        </p:nvSpPr>
        <p:spPr>
          <a:xfrm>
            <a:off x="4295800" y="6492876"/>
            <a:ext cx="3600400" cy="365125"/>
          </a:xfrm>
        </p:spPr>
        <p:txBody>
          <a:bodyPr/>
          <a:lstStyle/>
          <a:p>
            <a:r>
              <a:rPr lang="de-DE" dirty="0"/>
              <a:t>Wasserrettung im </a:t>
            </a:r>
            <a:r>
              <a:rPr lang="de-DE" dirty="0" smtClean="0"/>
              <a:t>KatS</a:t>
            </a:r>
            <a:endParaRPr lang="de-DE" dirty="0"/>
          </a:p>
        </p:txBody>
      </p:sp>
      <p:sp>
        <p:nvSpPr>
          <p:cNvPr id="11" name="Foliennummernplatzhalter 10"/>
          <p:cNvSpPr>
            <a:spLocks noGrp="1"/>
          </p:cNvSpPr>
          <p:nvPr>
            <p:ph type="sldNum" sz="quarter" idx="12"/>
          </p:nvPr>
        </p:nvSpPr>
        <p:spPr/>
        <p:txBody>
          <a:bodyPr/>
          <a:lstStyle/>
          <a:p>
            <a:r>
              <a:rPr lang="de-DE" dirty="0" smtClean="0"/>
              <a:t>Folie </a:t>
            </a:r>
            <a:fld id="{96BCB1E1-8097-4E36-A84A-3538CF57A922}" type="slidenum">
              <a:rPr lang="de-DE" smtClean="0"/>
              <a:pPr/>
              <a:t>19</a:t>
            </a:fld>
            <a:endParaRPr lang="de-DE" dirty="0"/>
          </a:p>
        </p:txBody>
      </p:sp>
    </p:spTree>
    <p:extLst>
      <p:ext uri="{BB962C8B-B14F-4D97-AF65-F5344CB8AC3E}">
        <p14:creationId xmlns:p14="http://schemas.microsoft.com/office/powerpoint/2010/main" val="20842149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274638"/>
            <a:ext cx="10972800" cy="417512"/>
          </a:xfrm>
        </p:spPr>
        <p:txBody>
          <a:bodyPr/>
          <a:lstStyle/>
          <a:p>
            <a:pPr eaLnBrk="1" hangingPunct="1"/>
            <a:r>
              <a:rPr lang="de-DE" altLang="de-DE" smtClean="0">
                <a:latin typeface="DLRG Univers 55 Roman" panose="02000503040000020003" pitchFamily="2" charset="0"/>
              </a:rPr>
              <a:t>Übersicht</a:t>
            </a:r>
          </a:p>
        </p:txBody>
      </p:sp>
      <p:sp>
        <p:nvSpPr>
          <p:cNvPr id="4099" name="Rectangle 3"/>
          <p:cNvSpPr>
            <a:spLocks noGrp="1" noChangeArrowheads="1"/>
          </p:cNvSpPr>
          <p:nvPr>
            <p:ph type="body" idx="4294967295"/>
          </p:nvPr>
        </p:nvSpPr>
        <p:spPr>
          <a:xfrm>
            <a:off x="0" y="1268760"/>
            <a:ext cx="12192000" cy="4857403"/>
          </a:xfrm>
        </p:spPr>
        <p:txBody>
          <a:bodyPr/>
          <a:lstStyle/>
          <a:p>
            <a:pPr marL="457200" indent="-457200">
              <a:buFontTx/>
              <a:buAutoNum type="arabicPeriod"/>
            </a:pPr>
            <a:r>
              <a:rPr lang="de-DE" altLang="de-DE" dirty="0">
                <a:solidFill>
                  <a:schemeClr val="tx2"/>
                </a:solidFill>
                <a:latin typeface="DLRG Univers 55 Roman" panose="02000503040000020003" pitchFamily="2" charset="0"/>
              </a:rPr>
              <a:t>Einführung in Allgemeine Hilfe und </a:t>
            </a:r>
            <a:r>
              <a:rPr lang="de-DE" altLang="de-DE" dirty="0" smtClean="0">
                <a:solidFill>
                  <a:schemeClr val="tx2"/>
                </a:solidFill>
                <a:latin typeface="DLRG Univers 55 Roman" panose="02000503040000020003" pitchFamily="2" charset="0"/>
              </a:rPr>
              <a:t>Katastrophenschutz</a:t>
            </a:r>
          </a:p>
          <a:p>
            <a:pPr marL="457200" indent="-457200">
              <a:buFontTx/>
              <a:buAutoNum type="arabicPeriod"/>
            </a:pPr>
            <a:r>
              <a:rPr lang="de-DE" altLang="de-DE" dirty="0">
                <a:solidFill>
                  <a:schemeClr val="tx2"/>
                </a:solidFill>
                <a:latin typeface="DLRG Univers 55 Roman" panose="02000503040000020003" pitchFamily="2" charset="0"/>
              </a:rPr>
              <a:t>Rechtliche Vorgaben für Allgemeine Hilfe und </a:t>
            </a:r>
            <a:r>
              <a:rPr lang="de-DE" altLang="de-DE" dirty="0" smtClean="0">
                <a:solidFill>
                  <a:schemeClr val="tx2"/>
                </a:solidFill>
                <a:latin typeface="DLRG Univers 55 Roman" panose="02000503040000020003" pitchFamily="2" charset="0"/>
              </a:rPr>
              <a:t>KatS</a:t>
            </a:r>
          </a:p>
          <a:p>
            <a:pPr marL="457200" indent="-457200">
              <a:buFontTx/>
              <a:buAutoNum type="arabicPeriod"/>
            </a:pPr>
            <a:r>
              <a:rPr lang="de-DE" altLang="de-DE" dirty="0">
                <a:solidFill>
                  <a:schemeClr val="tx2"/>
                </a:solidFill>
                <a:latin typeface="DLRG Univers 55 Roman" panose="02000503040000020003" pitchFamily="2" charset="0"/>
              </a:rPr>
              <a:t>Führungsstrukturen in Allgemeiner Hilfe und KatS</a:t>
            </a:r>
            <a:endParaRPr lang="de-DE" altLang="de-DE" dirty="0" smtClean="0">
              <a:solidFill>
                <a:schemeClr val="tx2"/>
              </a:solidFill>
              <a:latin typeface="DLRG Univers 55 Roman" panose="02000503040000020003" pitchFamily="2" charset="0"/>
            </a:endParaRPr>
          </a:p>
          <a:p>
            <a:pPr marL="457200" indent="-457200">
              <a:buFontTx/>
              <a:buAutoNum type="arabicPeriod"/>
            </a:pPr>
            <a:r>
              <a:rPr lang="de-DE" altLang="de-DE" dirty="0">
                <a:solidFill>
                  <a:schemeClr val="tx2"/>
                </a:solidFill>
                <a:latin typeface="DLRG Univers 55 Roman" panose="02000503040000020003" pitchFamily="2" charset="0"/>
              </a:rPr>
              <a:t>Allgemeine Hilfe und KatS in der </a:t>
            </a:r>
            <a:r>
              <a:rPr lang="de-DE" altLang="de-DE" dirty="0" smtClean="0">
                <a:solidFill>
                  <a:schemeClr val="tx2"/>
                </a:solidFill>
                <a:latin typeface="DLRG Univers 55 Roman" panose="02000503040000020003" pitchFamily="2" charset="0"/>
              </a:rPr>
              <a:t>DLRG</a:t>
            </a:r>
          </a:p>
          <a:p>
            <a:pPr marL="457200" indent="-457200">
              <a:buFontTx/>
              <a:buAutoNum type="arabicPeriod"/>
            </a:pPr>
            <a:r>
              <a:rPr lang="de-DE" altLang="de-DE" dirty="0">
                <a:solidFill>
                  <a:schemeClr val="tx2"/>
                </a:solidFill>
                <a:latin typeface="DLRG Univers 55 Roman" panose="02000503040000020003" pitchFamily="2" charset="0"/>
              </a:rPr>
              <a:t>Spezielle Einsatzlehre in der Allgemeinen Hilfe und im </a:t>
            </a:r>
            <a:r>
              <a:rPr lang="de-DE" altLang="de-DE" dirty="0" smtClean="0">
                <a:solidFill>
                  <a:schemeClr val="tx2"/>
                </a:solidFill>
                <a:latin typeface="DLRG Univers 55 Roman" panose="02000503040000020003" pitchFamily="2" charset="0"/>
              </a:rPr>
              <a:t>KatS</a:t>
            </a:r>
          </a:p>
          <a:p>
            <a:pPr marL="457200" indent="-457200">
              <a:buFontTx/>
              <a:buAutoNum type="arabicPeriod"/>
            </a:pPr>
            <a:r>
              <a:rPr lang="de-DE" altLang="de-DE" dirty="0">
                <a:solidFill>
                  <a:schemeClr val="tx2"/>
                </a:solidFill>
                <a:latin typeface="DLRG Univers 55 Roman" panose="02000503040000020003" pitchFamily="2" charset="0"/>
              </a:rPr>
              <a:t>Grundlagen Unfallverhütung, </a:t>
            </a:r>
            <a:r>
              <a:rPr lang="de-DE" altLang="de-DE" dirty="0" smtClean="0">
                <a:solidFill>
                  <a:schemeClr val="tx2"/>
                </a:solidFill>
                <a:latin typeface="DLRG Univers 55 Roman" panose="02000503040000020003" pitchFamily="2" charset="0"/>
              </a:rPr>
              <a:t>PSA, </a:t>
            </a:r>
            <a:r>
              <a:rPr lang="de-DE" altLang="de-DE" dirty="0">
                <a:solidFill>
                  <a:schemeClr val="tx2"/>
                </a:solidFill>
                <a:latin typeface="DLRG Univers 55 Roman" panose="02000503040000020003" pitchFamily="2" charset="0"/>
              </a:rPr>
              <a:t>Hygiene und </a:t>
            </a:r>
            <a:r>
              <a:rPr lang="de-DE" altLang="de-DE" dirty="0" smtClean="0">
                <a:solidFill>
                  <a:schemeClr val="tx2"/>
                </a:solidFill>
                <a:latin typeface="DLRG Univers 55 Roman" panose="02000503040000020003" pitchFamily="2" charset="0"/>
              </a:rPr>
              <a:t>Impfschutz</a:t>
            </a:r>
          </a:p>
          <a:p>
            <a:pPr marL="457200" indent="-457200">
              <a:buFontTx/>
              <a:buAutoNum type="arabicPeriod"/>
            </a:pPr>
            <a:r>
              <a:rPr lang="de-DE" altLang="de-DE" dirty="0">
                <a:solidFill>
                  <a:schemeClr val="tx2"/>
                </a:solidFill>
                <a:latin typeface="DLRG Univers 55 Roman" panose="02000503040000020003" pitchFamily="2" charset="0"/>
              </a:rPr>
              <a:t>Grundlagen Technik und </a:t>
            </a:r>
            <a:r>
              <a:rPr lang="de-DE" altLang="de-DE" dirty="0" smtClean="0">
                <a:solidFill>
                  <a:schemeClr val="tx2"/>
                </a:solidFill>
                <a:latin typeface="DLRG Univers 55 Roman" panose="02000503040000020003" pitchFamily="2" charset="0"/>
              </a:rPr>
              <a:t>Sicherheit</a:t>
            </a:r>
          </a:p>
          <a:p>
            <a:pPr marL="457200" indent="-457200">
              <a:buFontTx/>
              <a:buAutoNum type="arabicPeriod"/>
            </a:pPr>
            <a:r>
              <a:rPr lang="de-DE" altLang="de-DE" dirty="0">
                <a:solidFill>
                  <a:schemeClr val="tx2"/>
                </a:solidFill>
                <a:latin typeface="DLRG Univers 55 Roman" panose="02000503040000020003" pitchFamily="2" charset="0"/>
              </a:rPr>
              <a:t>Grundlagen Hochwasser</a:t>
            </a:r>
            <a:endParaRPr lang="de-DE" altLang="de-DE" dirty="0" smtClean="0">
              <a:solidFill>
                <a:schemeClr val="tx2"/>
              </a:solidFill>
              <a:latin typeface="DLRG Univers 55 Roman" panose="02000503040000020003" pitchFamily="2" charset="0"/>
            </a:endParaRPr>
          </a:p>
        </p:txBody>
      </p:sp>
    </p:spTree>
    <p:extLst>
      <p:ext uri="{BB962C8B-B14F-4D97-AF65-F5344CB8AC3E}">
        <p14:creationId xmlns:p14="http://schemas.microsoft.com/office/powerpoint/2010/main" val="477303241"/>
      </p:ext>
    </p:extLst>
  </p:cSld>
  <p:clrMapOvr>
    <a:masterClrMapping/>
  </p:clrMapOvr>
  <p:transition spd="slow">
    <p:zoom dir="in"/>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5400" y="248186"/>
            <a:ext cx="11045754" cy="892552"/>
          </a:xfrm>
          <a:prstGeom prst="rect">
            <a:avLst/>
          </a:prstGeom>
          <a:noFill/>
        </p:spPr>
        <p:txBody>
          <a:bodyPr wrap="square" rtlCol="0">
            <a:spAutoFit/>
          </a:bodyPr>
          <a:lstStyle/>
          <a:p>
            <a:r>
              <a:rPr lang="de-DE" sz="2800" b="1" dirty="0"/>
              <a:t>Anweisung für die Führung der DLRG-Kräfte im LV Hessen</a:t>
            </a:r>
          </a:p>
          <a:p>
            <a:r>
              <a:rPr lang="de-DE" sz="2400" dirty="0"/>
              <a:t>2.4.1 Befehl</a:t>
            </a:r>
            <a:endParaRPr lang="de-DE" sz="2400" dirty="0"/>
          </a:p>
        </p:txBody>
      </p:sp>
      <p:sp>
        <p:nvSpPr>
          <p:cNvPr id="3" name="Text Box 4"/>
          <p:cNvSpPr txBox="1">
            <a:spLocks noChangeArrowheads="1"/>
          </p:cNvSpPr>
          <p:nvPr/>
        </p:nvSpPr>
        <p:spPr bwMode="auto">
          <a:xfrm>
            <a:off x="695400" y="1412776"/>
            <a:ext cx="2325508"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nSpc>
                <a:spcPct val="150000"/>
              </a:lnSpc>
            </a:pPr>
            <a:r>
              <a:rPr lang="de-DE" sz="2800" b="1" dirty="0"/>
              <a:t>Einheit</a:t>
            </a:r>
            <a:r>
              <a:rPr lang="de-DE" sz="2800" dirty="0"/>
              <a:t>         </a:t>
            </a:r>
          </a:p>
          <a:p>
            <a:pPr>
              <a:lnSpc>
                <a:spcPct val="150000"/>
              </a:lnSpc>
            </a:pPr>
            <a:r>
              <a:rPr lang="de-DE" sz="2800" b="1" dirty="0"/>
              <a:t>Auftrag</a:t>
            </a:r>
          </a:p>
          <a:p>
            <a:pPr>
              <a:lnSpc>
                <a:spcPct val="150000"/>
              </a:lnSpc>
            </a:pPr>
            <a:r>
              <a:rPr lang="de-DE" sz="2800" b="1" dirty="0"/>
              <a:t>Mittel</a:t>
            </a:r>
          </a:p>
          <a:p>
            <a:pPr>
              <a:lnSpc>
                <a:spcPct val="150000"/>
              </a:lnSpc>
            </a:pPr>
            <a:r>
              <a:rPr lang="de-DE" sz="2800" b="1" dirty="0"/>
              <a:t>Ziel</a:t>
            </a:r>
          </a:p>
          <a:p>
            <a:pPr>
              <a:lnSpc>
                <a:spcPct val="150000"/>
              </a:lnSpc>
            </a:pPr>
            <a:r>
              <a:rPr lang="de-DE" sz="2800" b="1" dirty="0"/>
              <a:t>Weg</a:t>
            </a:r>
          </a:p>
        </p:txBody>
      </p:sp>
      <p:sp>
        <p:nvSpPr>
          <p:cNvPr id="9" name="Datumsplatzhalter 8"/>
          <p:cNvSpPr>
            <a:spLocks noGrp="1"/>
          </p:cNvSpPr>
          <p:nvPr>
            <p:ph type="dt" sz="half" idx="10"/>
          </p:nvPr>
        </p:nvSpPr>
        <p:spPr/>
        <p:txBody>
          <a:bodyPr/>
          <a:lstStyle/>
          <a:p>
            <a:fld id="{E3C18B29-39F4-40AB-B25D-8F2334BD470F}" type="datetime1">
              <a:rPr lang="de-DE" smtClean="0"/>
              <a:pPr/>
              <a:t>12.09.2017</a:t>
            </a:fld>
            <a:endParaRPr lang="de-DE" dirty="0"/>
          </a:p>
        </p:txBody>
      </p:sp>
      <p:sp>
        <p:nvSpPr>
          <p:cNvPr id="10" name="Fußzeilenplatzhalter 9"/>
          <p:cNvSpPr>
            <a:spLocks noGrp="1"/>
          </p:cNvSpPr>
          <p:nvPr>
            <p:ph type="ftr" sz="quarter" idx="11"/>
          </p:nvPr>
        </p:nvSpPr>
        <p:spPr>
          <a:xfrm>
            <a:off x="4295800" y="6492876"/>
            <a:ext cx="3600400" cy="365125"/>
          </a:xfrm>
        </p:spPr>
        <p:txBody>
          <a:bodyPr/>
          <a:lstStyle/>
          <a:p>
            <a:r>
              <a:rPr lang="de-DE" dirty="0"/>
              <a:t>Wasserrettung im </a:t>
            </a:r>
            <a:r>
              <a:rPr lang="de-DE" dirty="0" smtClean="0"/>
              <a:t>KatS</a:t>
            </a:r>
            <a:endParaRPr lang="de-DE" dirty="0"/>
          </a:p>
        </p:txBody>
      </p:sp>
      <p:sp>
        <p:nvSpPr>
          <p:cNvPr id="11" name="Foliennummernplatzhalter 10"/>
          <p:cNvSpPr>
            <a:spLocks noGrp="1"/>
          </p:cNvSpPr>
          <p:nvPr>
            <p:ph type="sldNum" sz="quarter" idx="12"/>
          </p:nvPr>
        </p:nvSpPr>
        <p:spPr/>
        <p:txBody>
          <a:bodyPr/>
          <a:lstStyle/>
          <a:p>
            <a:r>
              <a:rPr lang="de-DE" dirty="0" smtClean="0"/>
              <a:t>Folie </a:t>
            </a:r>
            <a:fld id="{96BCB1E1-8097-4E36-A84A-3538CF57A922}" type="slidenum">
              <a:rPr lang="de-DE" smtClean="0"/>
              <a:pPr/>
              <a:t>20</a:t>
            </a:fld>
            <a:endParaRPr lang="de-DE" dirty="0"/>
          </a:p>
        </p:txBody>
      </p:sp>
      <p:sp>
        <p:nvSpPr>
          <p:cNvPr id="8" name="Text Box 4"/>
          <p:cNvSpPr txBox="1">
            <a:spLocks noChangeArrowheads="1"/>
          </p:cNvSpPr>
          <p:nvPr/>
        </p:nvSpPr>
        <p:spPr bwMode="auto">
          <a:xfrm>
            <a:off x="2783192" y="1412776"/>
            <a:ext cx="8353368"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nSpc>
                <a:spcPct val="150000"/>
              </a:lnSpc>
            </a:pPr>
            <a:r>
              <a:rPr lang="de-DE" sz="2800" dirty="0"/>
              <a:t>Wer soll die Aufgabe übernehmen?</a:t>
            </a:r>
          </a:p>
          <a:p>
            <a:pPr>
              <a:lnSpc>
                <a:spcPct val="150000"/>
              </a:lnSpc>
            </a:pPr>
            <a:r>
              <a:rPr lang="de-DE" sz="2800" dirty="0"/>
              <a:t>Was soll gemacht werden?</a:t>
            </a:r>
          </a:p>
          <a:p>
            <a:pPr>
              <a:lnSpc>
                <a:spcPct val="150000"/>
              </a:lnSpc>
            </a:pPr>
            <a:r>
              <a:rPr lang="de-DE" sz="2800" dirty="0"/>
              <a:t>Mit welchen Mitteln?</a:t>
            </a:r>
          </a:p>
          <a:p>
            <a:pPr>
              <a:lnSpc>
                <a:spcPct val="150000"/>
              </a:lnSpc>
            </a:pPr>
            <a:r>
              <a:rPr lang="de-DE" sz="2800" dirty="0"/>
              <a:t>Was ist das Ziel der Aufgabe?</a:t>
            </a:r>
          </a:p>
          <a:p>
            <a:pPr>
              <a:lnSpc>
                <a:spcPct val="150000"/>
              </a:lnSpc>
            </a:pPr>
            <a:r>
              <a:rPr lang="de-DE" sz="2800" dirty="0"/>
              <a:t>Über welchen Weg soll das Ziel erreicht werden? </a:t>
            </a:r>
          </a:p>
        </p:txBody>
      </p:sp>
    </p:spTree>
    <p:extLst>
      <p:ext uri="{BB962C8B-B14F-4D97-AF65-F5344CB8AC3E}">
        <p14:creationId xmlns:p14="http://schemas.microsoft.com/office/powerpoint/2010/main" val="2089112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5400" y="248186"/>
            <a:ext cx="10945216" cy="892552"/>
          </a:xfrm>
          <a:prstGeom prst="rect">
            <a:avLst/>
          </a:prstGeom>
          <a:noFill/>
        </p:spPr>
        <p:txBody>
          <a:bodyPr wrap="square" rtlCol="0">
            <a:spAutoFit/>
          </a:bodyPr>
          <a:lstStyle/>
          <a:p>
            <a:r>
              <a:rPr lang="de-DE" sz="2800" b="1" dirty="0"/>
              <a:t>Anweisung für die Führung der DLRG-Kräfte im LV Hessen</a:t>
            </a:r>
          </a:p>
          <a:p>
            <a:r>
              <a:rPr lang="de-DE" sz="2400" dirty="0"/>
              <a:t>2.4.1 Befehl</a:t>
            </a:r>
            <a:endParaRPr lang="de-DE" sz="2400" dirty="0"/>
          </a:p>
        </p:txBody>
      </p:sp>
      <p:sp>
        <p:nvSpPr>
          <p:cNvPr id="3" name="Text Box 4"/>
          <p:cNvSpPr txBox="1">
            <a:spLocks noChangeArrowheads="1"/>
          </p:cNvSpPr>
          <p:nvPr/>
        </p:nvSpPr>
        <p:spPr bwMode="auto">
          <a:xfrm>
            <a:off x="695400" y="1412776"/>
            <a:ext cx="2325508"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nSpc>
                <a:spcPct val="150000"/>
              </a:lnSpc>
            </a:pPr>
            <a:r>
              <a:rPr lang="de-DE" sz="2400" b="1" dirty="0"/>
              <a:t>Einheit</a:t>
            </a:r>
            <a:r>
              <a:rPr lang="de-DE" sz="2400" dirty="0"/>
              <a:t>         </a:t>
            </a:r>
          </a:p>
          <a:p>
            <a:pPr>
              <a:lnSpc>
                <a:spcPct val="150000"/>
              </a:lnSpc>
            </a:pPr>
            <a:r>
              <a:rPr lang="de-DE" sz="2400" b="1" dirty="0"/>
              <a:t>Auftrag</a:t>
            </a:r>
          </a:p>
          <a:p>
            <a:pPr>
              <a:lnSpc>
                <a:spcPct val="150000"/>
              </a:lnSpc>
            </a:pPr>
            <a:r>
              <a:rPr lang="de-DE" sz="2400" b="1" dirty="0"/>
              <a:t>Mittel</a:t>
            </a:r>
          </a:p>
          <a:p>
            <a:pPr>
              <a:lnSpc>
                <a:spcPct val="150000"/>
              </a:lnSpc>
            </a:pPr>
            <a:r>
              <a:rPr lang="de-DE" sz="2400" b="1" dirty="0"/>
              <a:t>Ziel</a:t>
            </a:r>
          </a:p>
          <a:p>
            <a:pPr>
              <a:lnSpc>
                <a:spcPct val="150000"/>
              </a:lnSpc>
            </a:pPr>
            <a:r>
              <a:rPr lang="de-DE" sz="2400" b="1" dirty="0"/>
              <a:t>Weg</a:t>
            </a:r>
          </a:p>
        </p:txBody>
      </p:sp>
      <p:sp>
        <p:nvSpPr>
          <p:cNvPr id="9" name="Datumsplatzhalter 8"/>
          <p:cNvSpPr>
            <a:spLocks noGrp="1"/>
          </p:cNvSpPr>
          <p:nvPr>
            <p:ph type="dt" sz="half" idx="10"/>
          </p:nvPr>
        </p:nvSpPr>
        <p:spPr/>
        <p:txBody>
          <a:bodyPr/>
          <a:lstStyle/>
          <a:p>
            <a:fld id="{E3C18B29-39F4-40AB-B25D-8F2334BD470F}" type="datetime1">
              <a:rPr lang="de-DE" smtClean="0"/>
              <a:pPr/>
              <a:t>12.09.2017</a:t>
            </a:fld>
            <a:endParaRPr lang="de-DE" dirty="0"/>
          </a:p>
        </p:txBody>
      </p:sp>
      <p:sp>
        <p:nvSpPr>
          <p:cNvPr id="10" name="Fußzeilenplatzhalter 9"/>
          <p:cNvSpPr>
            <a:spLocks noGrp="1"/>
          </p:cNvSpPr>
          <p:nvPr>
            <p:ph type="ftr" sz="quarter" idx="11"/>
          </p:nvPr>
        </p:nvSpPr>
        <p:spPr>
          <a:xfrm>
            <a:off x="4295800" y="6492876"/>
            <a:ext cx="3600400" cy="365125"/>
          </a:xfrm>
        </p:spPr>
        <p:txBody>
          <a:bodyPr/>
          <a:lstStyle/>
          <a:p>
            <a:r>
              <a:rPr lang="de-DE" dirty="0"/>
              <a:t>Wasserrettung im </a:t>
            </a:r>
            <a:r>
              <a:rPr lang="de-DE" dirty="0" smtClean="0"/>
              <a:t>KatS</a:t>
            </a:r>
            <a:endParaRPr lang="de-DE" dirty="0"/>
          </a:p>
        </p:txBody>
      </p:sp>
      <p:sp>
        <p:nvSpPr>
          <p:cNvPr id="11" name="Foliennummernplatzhalter 10"/>
          <p:cNvSpPr>
            <a:spLocks noGrp="1"/>
          </p:cNvSpPr>
          <p:nvPr>
            <p:ph type="sldNum" sz="quarter" idx="12"/>
          </p:nvPr>
        </p:nvSpPr>
        <p:spPr/>
        <p:txBody>
          <a:bodyPr/>
          <a:lstStyle/>
          <a:p>
            <a:r>
              <a:rPr lang="de-DE" dirty="0" smtClean="0"/>
              <a:t>Folie </a:t>
            </a:r>
            <a:fld id="{96BCB1E1-8097-4E36-A84A-3538CF57A922}" type="slidenum">
              <a:rPr lang="de-DE" smtClean="0"/>
              <a:pPr/>
              <a:t>21</a:t>
            </a:fld>
            <a:endParaRPr lang="de-DE" dirty="0"/>
          </a:p>
        </p:txBody>
      </p:sp>
      <p:sp>
        <p:nvSpPr>
          <p:cNvPr id="8" name="Text Box 4"/>
          <p:cNvSpPr txBox="1">
            <a:spLocks noChangeArrowheads="1"/>
          </p:cNvSpPr>
          <p:nvPr/>
        </p:nvSpPr>
        <p:spPr bwMode="auto">
          <a:xfrm>
            <a:off x="2783192" y="1412776"/>
            <a:ext cx="8353368"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nSpc>
                <a:spcPct val="150000"/>
              </a:lnSpc>
            </a:pPr>
            <a:r>
              <a:rPr lang="de-DE" sz="2400" dirty="0"/>
              <a:t>Wer soll die Aufgabe übernehmen?</a:t>
            </a:r>
          </a:p>
          <a:p>
            <a:pPr>
              <a:lnSpc>
                <a:spcPct val="150000"/>
              </a:lnSpc>
            </a:pPr>
            <a:r>
              <a:rPr lang="de-DE" sz="2400" dirty="0"/>
              <a:t>Was soll gemacht werden?</a:t>
            </a:r>
          </a:p>
          <a:p>
            <a:pPr>
              <a:lnSpc>
                <a:spcPct val="150000"/>
              </a:lnSpc>
            </a:pPr>
            <a:r>
              <a:rPr lang="de-DE" sz="2400" dirty="0"/>
              <a:t>Mit welchen Mitteln?</a:t>
            </a:r>
          </a:p>
          <a:p>
            <a:pPr>
              <a:lnSpc>
                <a:spcPct val="150000"/>
              </a:lnSpc>
            </a:pPr>
            <a:r>
              <a:rPr lang="de-DE" sz="2400" dirty="0"/>
              <a:t>Was ist das Ziel der Aufgabe?</a:t>
            </a:r>
          </a:p>
          <a:p>
            <a:pPr>
              <a:lnSpc>
                <a:spcPct val="150000"/>
              </a:lnSpc>
            </a:pPr>
            <a:r>
              <a:rPr lang="de-DE" sz="2400" dirty="0"/>
              <a:t>Über welchen Weg soll das Ziel erreicht werden? </a:t>
            </a:r>
          </a:p>
        </p:txBody>
      </p:sp>
      <p:sp>
        <p:nvSpPr>
          <p:cNvPr id="12" name="Textfeld 11"/>
          <p:cNvSpPr txBox="1"/>
          <p:nvPr/>
        </p:nvSpPr>
        <p:spPr>
          <a:xfrm>
            <a:off x="2063552" y="4581128"/>
            <a:ext cx="8064896" cy="954107"/>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de-DE" sz="2800" dirty="0"/>
              <a:t>Je detaillierter der Befehl gegeben wird, desto weniger Spielraum besteht bei der Erfüllung!</a:t>
            </a:r>
          </a:p>
        </p:txBody>
      </p:sp>
    </p:spTree>
    <p:extLst>
      <p:ext uri="{BB962C8B-B14F-4D97-AF65-F5344CB8AC3E}">
        <p14:creationId xmlns:p14="http://schemas.microsoft.com/office/powerpoint/2010/main" val="375031850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5400" y="248186"/>
            <a:ext cx="10873208" cy="892552"/>
          </a:xfrm>
          <a:prstGeom prst="rect">
            <a:avLst/>
          </a:prstGeom>
          <a:noFill/>
        </p:spPr>
        <p:txBody>
          <a:bodyPr wrap="square" rtlCol="0">
            <a:spAutoFit/>
          </a:bodyPr>
          <a:lstStyle/>
          <a:p>
            <a:r>
              <a:rPr lang="de-DE" sz="2800" b="1" dirty="0"/>
              <a:t>Anweisung für die Führung der DLRG-Kräfte im LV Hessen</a:t>
            </a:r>
          </a:p>
          <a:p>
            <a:r>
              <a:rPr lang="de-DE" sz="2400" dirty="0"/>
              <a:t>2.4.1 Befehl </a:t>
            </a:r>
            <a:r>
              <a:rPr lang="de-DE" sz="2400" dirty="0"/>
              <a:t>– Beispiel: Boot slippen</a:t>
            </a:r>
          </a:p>
        </p:txBody>
      </p:sp>
      <p:sp>
        <p:nvSpPr>
          <p:cNvPr id="3" name="Text Box 4"/>
          <p:cNvSpPr txBox="1">
            <a:spLocks noChangeArrowheads="1"/>
          </p:cNvSpPr>
          <p:nvPr/>
        </p:nvSpPr>
        <p:spPr bwMode="auto">
          <a:xfrm>
            <a:off x="696280" y="1412776"/>
            <a:ext cx="79200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nSpc>
                <a:spcPct val="150000"/>
              </a:lnSpc>
            </a:pPr>
            <a:r>
              <a:rPr lang="de-DE" sz="2800" b="1" dirty="0"/>
              <a:t>Einheit</a:t>
            </a:r>
            <a:r>
              <a:rPr lang="de-DE" sz="2800" dirty="0"/>
              <a:t>	Bootstrupp der SEG</a:t>
            </a:r>
          </a:p>
          <a:p>
            <a:pPr>
              <a:lnSpc>
                <a:spcPct val="150000"/>
              </a:lnSpc>
            </a:pPr>
            <a:r>
              <a:rPr lang="de-DE" sz="2800" b="1" dirty="0"/>
              <a:t>Auftrag</a:t>
            </a:r>
            <a:r>
              <a:rPr lang="de-DE" sz="2800" dirty="0"/>
              <a:t>	Boot slippen im Schiersteiner Hafen</a:t>
            </a:r>
          </a:p>
          <a:p>
            <a:pPr>
              <a:lnSpc>
                <a:spcPct val="150000"/>
              </a:lnSpc>
            </a:pPr>
            <a:r>
              <a:rPr lang="de-DE" sz="2800" b="1" dirty="0"/>
              <a:t>Mittel</a:t>
            </a:r>
            <a:r>
              <a:rPr lang="de-DE" sz="2800" dirty="0"/>
              <a:t>	Mit eigenem Fahrzeug</a:t>
            </a:r>
          </a:p>
          <a:p>
            <a:pPr>
              <a:lnSpc>
                <a:spcPct val="150000"/>
              </a:lnSpc>
            </a:pPr>
            <a:r>
              <a:rPr lang="de-DE" sz="2800" b="1" dirty="0"/>
              <a:t>Ziel</a:t>
            </a:r>
            <a:r>
              <a:rPr lang="de-DE" sz="2800" dirty="0"/>
              <a:t>		Einsatzbereitschaft herstellen</a:t>
            </a:r>
          </a:p>
          <a:p>
            <a:pPr>
              <a:lnSpc>
                <a:spcPct val="150000"/>
              </a:lnSpc>
            </a:pPr>
            <a:r>
              <a:rPr lang="de-DE" sz="2800" b="1" dirty="0"/>
              <a:t>Weg	</a:t>
            </a:r>
            <a:r>
              <a:rPr lang="de-DE" sz="2800" dirty="0"/>
              <a:t>	Anfahrt über </a:t>
            </a:r>
            <a:r>
              <a:rPr lang="de-DE" sz="2800" dirty="0" err="1"/>
              <a:t>Äppelalee</a:t>
            </a:r>
            <a:endParaRPr lang="de-DE" sz="2800" dirty="0"/>
          </a:p>
        </p:txBody>
      </p:sp>
      <p:sp>
        <p:nvSpPr>
          <p:cNvPr id="9" name="Datumsplatzhalter 8"/>
          <p:cNvSpPr>
            <a:spLocks noGrp="1"/>
          </p:cNvSpPr>
          <p:nvPr>
            <p:ph type="dt" sz="half" idx="10"/>
          </p:nvPr>
        </p:nvSpPr>
        <p:spPr/>
        <p:txBody>
          <a:bodyPr/>
          <a:lstStyle/>
          <a:p>
            <a:fld id="{E3C18B29-39F4-40AB-B25D-8F2334BD470F}" type="datetime1">
              <a:rPr lang="de-DE" smtClean="0"/>
              <a:pPr/>
              <a:t>12.09.2017</a:t>
            </a:fld>
            <a:endParaRPr lang="de-DE" dirty="0"/>
          </a:p>
        </p:txBody>
      </p:sp>
      <p:sp>
        <p:nvSpPr>
          <p:cNvPr id="10" name="Fußzeilenplatzhalter 9"/>
          <p:cNvSpPr>
            <a:spLocks noGrp="1"/>
          </p:cNvSpPr>
          <p:nvPr>
            <p:ph type="ftr" sz="quarter" idx="11"/>
          </p:nvPr>
        </p:nvSpPr>
        <p:spPr>
          <a:xfrm>
            <a:off x="4295800" y="6492876"/>
            <a:ext cx="3600400" cy="365125"/>
          </a:xfrm>
        </p:spPr>
        <p:txBody>
          <a:bodyPr/>
          <a:lstStyle/>
          <a:p>
            <a:r>
              <a:rPr lang="de-DE" dirty="0"/>
              <a:t>Wasserrettung im </a:t>
            </a:r>
            <a:r>
              <a:rPr lang="de-DE" dirty="0" smtClean="0"/>
              <a:t>KatS</a:t>
            </a:r>
            <a:endParaRPr lang="de-DE" dirty="0"/>
          </a:p>
        </p:txBody>
      </p:sp>
      <p:sp>
        <p:nvSpPr>
          <p:cNvPr id="11" name="Foliennummernplatzhalter 10"/>
          <p:cNvSpPr>
            <a:spLocks noGrp="1"/>
          </p:cNvSpPr>
          <p:nvPr>
            <p:ph type="sldNum" sz="quarter" idx="12"/>
          </p:nvPr>
        </p:nvSpPr>
        <p:spPr/>
        <p:txBody>
          <a:bodyPr/>
          <a:lstStyle/>
          <a:p>
            <a:r>
              <a:rPr lang="de-DE" dirty="0" smtClean="0"/>
              <a:t>Folie </a:t>
            </a:r>
            <a:fld id="{96BCB1E1-8097-4E36-A84A-3538CF57A922}" type="slidenum">
              <a:rPr lang="de-DE" smtClean="0"/>
              <a:pPr/>
              <a:t>22</a:t>
            </a:fld>
            <a:endParaRPr lang="de-DE" dirty="0"/>
          </a:p>
        </p:txBody>
      </p:sp>
    </p:spTree>
    <p:extLst>
      <p:ext uri="{BB962C8B-B14F-4D97-AF65-F5344CB8AC3E}">
        <p14:creationId xmlns:p14="http://schemas.microsoft.com/office/powerpoint/2010/main" val="2853840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5400" y="248186"/>
            <a:ext cx="10801200" cy="892552"/>
          </a:xfrm>
          <a:prstGeom prst="rect">
            <a:avLst/>
          </a:prstGeom>
          <a:noFill/>
        </p:spPr>
        <p:txBody>
          <a:bodyPr wrap="square" rtlCol="0">
            <a:spAutoFit/>
          </a:bodyPr>
          <a:lstStyle/>
          <a:p>
            <a:r>
              <a:rPr lang="de-DE" sz="2800" b="1" dirty="0"/>
              <a:t>Anweisung für die Führung der DLRG-Kräfte im LV Hessen</a:t>
            </a:r>
          </a:p>
          <a:p>
            <a:r>
              <a:rPr lang="de-DE" sz="2400" dirty="0"/>
              <a:t>2.4.1 Befehl </a:t>
            </a:r>
            <a:r>
              <a:rPr lang="de-DE" sz="2400" dirty="0"/>
              <a:t>– Beispiel: Kurzform</a:t>
            </a:r>
          </a:p>
        </p:txBody>
      </p:sp>
      <p:sp>
        <p:nvSpPr>
          <p:cNvPr id="3" name="Text Box 4"/>
          <p:cNvSpPr txBox="1">
            <a:spLocks noChangeArrowheads="1"/>
          </p:cNvSpPr>
          <p:nvPr/>
        </p:nvSpPr>
        <p:spPr bwMode="auto">
          <a:xfrm>
            <a:off x="697324" y="1412776"/>
            <a:ext cx="10943292"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nSpc>
                <a:spcPct val="150000"/>
              </a:lnSpc>
            </a:pPr>
            <a:r>
              <a:rPr lang="de-DE" sz="2800" b="1" dirty="0"/>
              <a:t>Einheit</a:t>
            </a:r>
            <a:r>
              <a:rPr lang="de-DE" sz="2800" dirty="0"/>
              <a:t>	Kraftfahrer </a:t>
            </a:r>
            <a:r>
              <a:rPr lang="de-DE" sz="2800" dirty="0" smtClean="0"/>
              <a:t>vom 12/50 </a:t>
            </a:r>
            <a:endParaRPr lang="de-DE" sz="2800" dirty="0"/>
          </a:p>
          <a:p>
            <a:pPr>
              <a:lnSpc>
                <a:spcPct val="150000"/>
              </a:lnSpc>
            </a:pPr>
            <a:r>
              <a:rPr lang="de-DE" sz="2800" b="1" dirty="0"/>
              <a:t>Auftrag</a:t>
            </a:r>
            <a:r>
              <a:rPr lang="de-DE" sz="2800" dirty="0"/>
              <a:t>	</a:t>
            </a:r>
            <a:r>
              <a:rPr lang="de-DE" sz="2800" dirty="0" smtClean="0"/>
              <a:t>Sichere </a:t>
            </a:r>
            <a:r>
              <a:rPr lang="de-DE" sz="2800" dirty="0"/>
              <a:t>die Einsatzstelle ab</a:t>
            </a:r>
          </a:p>
          <a:p>
            <a:pPr>
              <a:lnSpc>
                <a:spcPct val="150000"/>
              </a:lnSpc>
            </a:pPr>
            <a:endParaRPr lang="de-DE" sz="2800" dirty="0"/>
          </a:p>
          <a:p>
            <a:pPr>
              <a:lnSpc>
                <a:spcPct val="150000"/>
              </a:lnSpc>
            </a:pPr>
            <a:r>
              <a:rPr lang="de-DE" sz="2800" dirty="0">
                <a:solidFill>
                  <a:srgbClr val="0070C0"/>
                </a:solidFill>
              </a:rPr>
              <a:t>Wenn nicht sichergestellt werden kann, dass der Helfer den Befehl versteht bzw. umsetzen kann, muss der Befehl um die fehlenden Punkte ergänzt werden!</a:t>
            </a:r>
          </a:p>
        </p:txBody>
      </p:sp>
      <p:sp>
        <p:nvSpPr>
          <p:cNvPr id="9" name="Datumsplatzhalter 8"/>
          <p:cNvSpPr>
            <a:spLocks noGrp="1"/>
          </p:cNvSpPr>
          <p:nvPr>
            <p:ph type="dt" sz="half" idx="10"/>
          </p:nvPr>
        </p:nvSpPr>
        <p:spPr/>
        <p:txBody>
          <a:bodyPr/>
          <a:lstStyle/>
          <a:p>
            <a:fld id="{E3C18B29-39F4-40AB-B25D-8F2334BD470F}" type="datetime1">
              <a:rPr lang="de-DE" smtClean="0"/>
              <a:pPr/>
              <a:t>12.09.2017</a:t>
            </a:fld>
            <a:endParaRPr lang="de-DE" dirty="0"/>
          </a:p>
        </p:txBody>
      </p:sp>
      <p:sp>
        <p:nvSpPr>
          <p:cNvPr id="10" name="Fußzeilenplatzhalter 9"/>
          <p:cNvSpPr>
            <a:spLocks noGrp="1"/>
          </p:cNvSpPr>
          <p:nvPr>
            <p:ph type="ftr" sz="quarter" idx="11"/>
          </p:nvPr>
        </p:nvSpPr>
        <p:spPr>
          <a:xfrm>
            <a:off x="4295800" y="6492876"/>
            <a:ext cx="3600400" cy="365125"/>
          </a:xfrm>
        </p:spPr>
        <p:txBody>
          <a:bodyPr/>
          <a:lstStyle/>
          <a:p>
            <a:r>
              <a:rPr lang="de-DE" dirty="0"/>
              <a:t>Wasserrettung im KatS </a:t>
            </a:r>
          </a:p>
        </p:txBody>
      </p:sp>
      <p:sp>
        <p:nvSpPr>
          <p:cNvPr id="11" name="Foliennummernplatzhalter 10"/>
          <p:cNvSpPr>
            <a:spLocks noGrp="1"/>
          </p:cNvSpPr>
          <p:nvPr>
            <p:ph type="sldNum" sz="quarter" idx="12"/>
          </p:nvPr>
        </p:nvSpPr>
        <p:spPr/>
        <p:txBody>
          <a:bodyPr/>
          <a:lstStyle/>
          <a:p>
            <a:r>
              <a:rPr lang="de-DE" dirty="0" smtClean="0"/>
              <a:t>Folie </a:t>
            </a:r>
            <a:fld id="{96BCB1E1-8097-4E36-A84A-3538CF57A922}" type="slidenum">
              <a:rPr lang="de-DE" smtClean="0"/>
              <a:pPr/>
              <a:t>23</a:t>
            </a:fld>
            <a:endParaRPr lang="de-DE" dirty="0"/>
          </a:p>
        </p:txBody>
      </p:sp>
    </p:spTree>
    <p:extLst>
      <p:ext uri="{BB962C8B-B14F-4D97-AF65-F5344CB8AC3E}">
        <p14:creationId xmlns:p14="http://schemas.microsoft.com/office/powerpoint/2010/main" val="171050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5400" y="248186"/>
            <a:ext cx="11045754" cy="892552"/>
          </a:xfrm>
          <a:prstGeom prst="rect">
            <a:avLst/>
          </a:prstGeom>
          <a:noFill/>
        </p:spPr>
        <p:txBody>
          <a:bodyPr wrap="square" rtlCol="0">
            <a:spAutoFit/>
          </a:bodyPr>
          <a:lstStyle/>
          <a:p>
            <a:r>
              <a:rPr lang="de-DE" sz="2800" b="1" dirty="0"/>
              <a:t>Anweisung für die Führung der DLRG-Kräfte im LV Hessen</a:t>
            </a:r>
          </a:p>
          <a:p>
            <a:r>
              <a:rPr lang="de-DE" sz="2400" dirty="0"/>
              <a:t>2.4.1 Befehl</a:t>
            </a:r>
            <a:r>
              <a:rPr lang="de-DE" sz="2400" dirty="0"/>
              <a:t>, Kurzform – Beispiel</a:t>
            </a:r>
          </a:p>
        </p:txBody>
      </p:sp>
      <p:sp>
        <p:nvSpPr>
          <p:cNvPr id="3" name="Text Box 4"/>
          <p:cNvSpPr txBox="1">
            <a:spLocks noChangeArrowheads="1"/>
          </p:cNvSpPr>
          <p:nvPr/>
        </p:nvSpPr>
        <p:spPr bwMode="auto">
          <a:xfrm>
            <a:off x="697360" y="1413256"/>
            <a:ext cx="10655224"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nSpc>
                <a:spcPct val="150000"/>
              </a:lnSpc>
            </a:pPr>
            <a:r>
              <a:rPr lang="de-DE" sz="2800" b="1" dirty="0"/>
              <a:t>Einheit</a:t>
            </a:r>
            <a:r>
              <a:rPr lang="de-DE" sz="2800" dirty="0"/>
              <a:t>	Kraftfahrer (oder Name)</a:t>
            </a:r>
          </a:p>
          <a:p>
            <a:pPr>
              <a:lnSpc>
                <a:spcPct val="150000"/>
              </a:lnSpc>
            </a:pPr>
            <a:r>
              <a:rPr lang="de-DE" sz="2800" b="1" dirty="0"/>
              <a:t>Auftrag</a:t>
            </a:r>
            <a:r>
              <a:rPr lang="de-DE" sz="2800" dirty="0"/>
              <a:t>	Sicher die Einsatzstelle ab</a:t>
            </a:r>
          </a:p>
          <a:p>
            <a:pPr>
              <a:lnSpc>
                <a:spcPct val="150000"/>
              </a:lnSpc>
            </a:pPr>
            <a:endParaRPr lang="de-DE" sz="2800" dirty="0"/>
          </a:p>
          <a:p>
            <a:pPr>
              <a:lnSpc>
                <a:spcPct val="150000"/>
              </a:lnSpc>
            </a:pPr>
            <a:r>
              <a:rPr lang="de-DE" sz="2800" b="1" dirty="0"/>
              <a:t>Mittel</a:t>
            </a:r>
            <a:r>
              <a:rPr lang="de-DE" sz="2800" dirty="0"/>
              <a:t>	Rundumlicht, Pylonen, Warndreieck</a:t>
            </a:r>
          </a:p>
          <a:p>
            <a:pPr>
              <a:lnSpc>
                <a:spcPct val="150000"/>
              </a:lnSpc>
            </a:pPr>
            <a:r>
              <a:rPr lang="de-DE" sz="2800" b="1" dirty="0"/>
              <a:t>Ziel</a:t>
            </a:r>
            <a:r>
              <a:rPr lang="de-DE" sz="2800" dirty="0"/>
              <a:t>		Trupp ungefährdet arbeiten kann</a:t>
            </a:r>
          </a:p>
          <a:p>
            <a:pPr>
              <a:lnSpc>
                <a:spcPct val="150000"/>
              </a:lnSpc>
            </a:pPr>
            <a:r>
              <a:rPr lang="de-DE" sz="2800" b="1" dirty="0"/>
              <a:t>Weg</a:t>
            </a:r>
            <a:r>
              <a:rPr lang="de-DE" sz="2800" dirty="0"/>
              <a:t>	</a:t>
            </a:r>
          </a:p>
        </p:txBody>
      </p:sp>
      <p:sp>
        <p:nvSpPr>
          <p:cNvPr id="9" name="Datumsplatzhalter 8"/>
          <p:cNvSpPr>
            <a:spLocks noGrp="1"/>
          </p:cNvSpPr>
          <p:nvPr>
            <p:ph type="dt" sz="half" idx="10"/>
          </p:nvPr>
        </p:nvSpPr>
        <p:spPr/>
        <p:txBody>
          <a:bodyPr/>
          <a:lstStyle/>
          <a:p>
            <a:fld id="{E3C18B29-39F4-40AB-B25D-8F2334BD470F}" type="datetime1">
              <a:rPr lang="de-DE" smtClean="0"/>
              <a:pPr/>
              <a:t>12.09.2017</a:t>
            </a:fld>
            <a:endParaRPr lang="de-DE" dirty="0"/>
          </a:p>
        </p:txBody>
      </p:sp>
      <p:sp>
        <p:nvSpPr>
          <p:cNvPr id="10" name="Fußzeilenplatzhalter 9"/>
          <p:cNvSpPr>
            <a:spLocks noGrp="1"/>
          </p:cNvSpPr>
          <p:nvPr>
            <p:ph type="ftr" sz="quarter" idx="11"/>
          </p:nvPr>
        </p:nvSpPr>
        <p:spPr>
          <a:xfrm>
            <a:off x="4295800" y="6492876"/>
            <a:ext cx="3600400" cy="365125"/>
          </a:xfrm>
        </p:spPr>
        <p:txBody>
          <a:bodyPr/>
          <a:lstStyle/>
          <a:p>
            <a:r>
              <a:rPr lang="de-DE" dirty="0"/>
              <a:t>Wasserrettung im KatS </a:t>
            </a:r>
          </a:p>
        </p:txBody>
      </p:sp>
      <p:sp>
        <p:nvSpPr>
          <p:cNvPr id="11" name="Foliennummernplatzhalter 10"/>
          <p:cNvSpPr>
            <a:spLocks noGrp="1"/>
          </p:cNvSpPr>
          <p:nvPr>
            <p:ph type="sldNum" sz="quarter" idx="12"/>
          </p:nvPr>
        </p:nvSpPr>
        <p:spPr/>
        <p:txBody>
          <a:bodyPr/>
          <a:lstStyle/>
          <a:p>
            <a:r>
              <a:rPr lang="de-DE" dirty="0" smtClean="0"/>
              <a:t>Folie </a:t>
            </a:r>
            <a:fld id="{96BCB1E1-8097-4E36-A84A-3538CF57A922}" type="slidenum">
              <a:rPr lang="de-DE" smtClean="0"/>
              <a:pPr/>
              <a:t>24</a:t>
            </a:fld>
            <a:endParaRPr lang="de-DE" dirty="0"/>
          </a:p>
        </p:txBody>
      </p:sp>
    </p:spTree>
    <p:extLst>
      <p:ext uri="{BB962C8B-B14F-4D97-AF65-F5344CB8AC3E}">
        <p14:creationId xmlns:p14="http://schemas.microsoft.com/office/powerpoint/2010/main" val="14523789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txBox="1">
            <a:spLocks noGrp="1"/>
          </p:cNvSpPr>
          <p:nvPr/>
        </p:nvSpPr>
        <p:spPr>
          <a:xfrm>
            <a:off x="1893889" y="6492876"/>
            <a:ext cx="1825625" cy="365125"/>
          </a:xfrm>
          <a:prstGeom prst="rect">
            <a:avLst/>
          </a:prstGeom>
          <a:noFill/>
        </p:spPr>
        <p:txBody>
          <a:bodyPr anchor="ctr"/>
          <a:lstStyle/>
          <a:p>
            <a:pPr fontAlgn="auto">
              <a:spcBef>
                <a:spcPts val="0"/>
              </a:spcBef>
              <a:spcAft>
                <a:spcPts val="0"/>
              </a:spcAft>
              <a:defRPr/>
            </a:pPr>
            <a:fld id="{9AA73330-0D82-4F0D-A36D-9821BA3D62D6}" type="datetime1">
              <a:rPr lang="de-DE">
                <a:solidFill>
                  <a:schemeClr val="tx1">
                    <a:tint val="75000"/>
                  </a:schemeClr>
                </a:solidFill>
                <a:latin typeface="+mn-lt"/>
              </a:rPr>
              <a:pPr fontAlgn="auto">
                <a:spcBef>
                  <a:spcPts val="0"/>
                </a:spcBef>
                <a:spcAft>
                  <a:spcPts val="0"/>
                </a:spcAft>
                <a:defRPr/>
              </a:pPr>
              <a:t>12.09.2017</a:t>
            </a:fld>
            <a:endParaRPr lang="de-DE" dirty="0">
              <a:solidFill>
                <a:schemeClr val="tx1">
                  <a:tint val="75000"/>
                </a:schemeClr>
              </a:solidFill>
              <a:latin typeface="+mn-lt"/>
            </a:endParaRPr>
          </a:p>
        </p:txBody>
      </p:sp>
      <p:sp>
        <p:nvSpPr>
          <p:cNvPr id="3" name="Fußzeilenplatzhalter 2"/>
          <p:cNvSpPr txBox="1">
            <a:spLocks noGrp="1"/>
          </p:cNvSpPr>
          <p:nvPr/>
        </p:nvSpPr>
        <p:spPr>
          <a:xfrm>
            <a:off x="4295775" y="6492876"/>
            <a:ext cx="2895600" cy="365125"/>
          </a:xfrm>
          <a:prstGeom prst="rect">
            <a:avLst/>
          </a:prstGeom>
          <a:noFill/>
        </p:spPr>
        <p:txBody>
          <a:bodyPr anchor="ctr"/>
          <a:lstStyle/>
          <a:p>
            <a:pPr algn="ctr" fontAlgn="auto">
              <a:spcBef>
                <a:spcPts val="0"/>
              </a:spcBef>
              <a:spcAft>
                <a:spcPts val="0"/>
              </a:spcAft>
              <a:defRPr/>
            </a:pPr>
            <a:endParaRPr lang="de-DE">
              <a:solidFill>
                <a:schemeClr val="tx1">
                  <a:tint val="75000"/>
                </a:schemeClr>
              </a:solidFill>
              <a:latin typeface="+mn-lt"/>
            </a:endParaRPr>
          </a:p>
        </p:txBody>
      </p:sp>
      <p:sp>
        <p:nvSpPr>
          <p:cNvPr id="4" name="Foliennummernplatzhalter 3"/>
          <p:cNvSpPr txBox="1">
            <a:spLocks noGrp="1"/>
          </p:cNvSpPr>
          <p:nvPr/>
        </p:nvSpPr>
        <p:spPr>
          <a:xfrm>
            <a:off x="8451851" y="6502401"/>
            <a:ext cx="1878013"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A1E21BE9-0B9A-4136-9A68-D07A20B2C2BA}" type="slidenum">
              <a:rPr lang="de-DE" altLang="de-DE">
                <a:solidFill>
                  <a:srgbClr val="898989"/>
                </a:solidFill>
              </a:rPr>
              <a:pPr algn="r" eaLnBrk="1" hangingPunct="1"/>
              <a:t>25</a:t>
            </a:fld>
            <a:endParaRPr lang="de-DE" altLang="de-DE">
              <a:solidFill>
                <a:srgbClr val="898989"/>
              </a:solidFill>
            </a:endParaRPr>
          </a:p>
        </p:txBody>
      </p:sp>
      <p:sp>
        <p:nvSpPr>
          <p:cNvPr id="21509" name="AutoShape 2"/>
          <p:cNvSpPr>
            <a:spLocks/>
          </p:cNvSpPr>
          <p:nvPr/>
        </p:nvSpPr>
        <p:spPr bwMode="auto">
          <a:xfrm>
            <a:off x="839416" y="331788"/>
            <a:ext cx="10873208"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r>
              <a:rPr lang="de-DE" sz="2800" b="1" dirty="0">
                <a:solidFill>
                  <a:prstClr val="black"/>
                </a:solidFill>
                <a:latin typeface="DLRG Univers 55 Roman" panose="02000503040000020003" pitchFamily="2" charset="0"/>
                <a:cs typeface="+mn-cs"/>
              </a:rPr>
              <a:t>Anweisung für die Führung der DLRG-Kräfte im LV Hessen</a:t>
            </a:r>
          </a:p>
          <a:p>
            <a:pPr lvl="0" eaLnBrk="1" hangingPunct="1"/>
            <a:r>
              <a:rPr lang="de-DE" sz="2400" dirty="0" smtClean="0">
                <a:solidFill>
                  <a:prstClr val="black"/>
                </a:solidFill>
                <a:latin typeface="DLRG Univers 55 Roman" panose="02000503040000020003" pitchFamily="2" charset="0"/>
                <a:cs typeface="+mn-cs"/>
              </a:rPr>
              <a:t>2.4.2 Vorgesetzte</a:t>
            </a:r>
            <a:endParaRPr lang="de-DE" sz="2400" dirty="0">
              <a:solidFill>
                <a:prstClr val="black"/>
              </a:solidFill>
              <a:latin typeface="DLRG Univers 55 Roman" panose="02000503040000020003" pitchFamily="2" charset="0"/>
              <a:cs typeface="+mn-cs"/>
            </a:endParaRPr>
          </a:p>
        </p:txBody>
      </p:sp>
      <p:sp>
        <p:nvSpPr>
          <p:cNvPr id="7" name="AutoShape 4"/>
          <p:cNvSpPr>
            <a:spLocks/>
          </p:cNvSpPr>
          <p:nvPr/>
        </p:nvSpPr>
        <p:spPr bwMode="auto">
          <a:xfrm>
            <a:off x="2206625" y="1219201"/>
            <a:ext cx="7810500" cy="444817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lvl1pPr eaLnBrk="0" hangingPunct="0">
              <a:defRPr>
                <a:solidFill>
                  <a:schemeClr val="tx1"/>
                </a:solidFill>
                <a:latin typeface="Arial" panose="020B0604020202020204" pitchFamily="34" charset="0"/>
                <a:cs typeface="Arial" panose="020B0604020202020204" pitchFamily="34" charset="0"/>
              </a:defRPr>
            </a:lvl1pPr>
            <a:lvl2pPr marL="862013" indent="-285750" eaLnBrk="0" hangingPunct="0">
              <a:defRPr>
                <a:solidFill>
                  <a:schemeClr val="tx1"/>
                </a:solidFill>
                <a:latin typeface="Arial" panose="020B0604020202020204" pitchFamily="34" charset="0"/>
                <a:cs typeface="Arial" panose="020B0604020202020204" pitchFamily="34" charset="0"/>
              </a:defRPr>
            </a:lvl2pPr>
            <a:lvl3pPr marL="1281113" indent="-228600" eaLnBrk="0" hangingPunct="0">
              <a:defRPr>
                <a:solidFill>
                  <a:schemeClr val="tx1"/>
                </a:solidFill>
                <a:latin typeface="Arial" panose="020B0604020202020204" pitchFamily="34" charset="0"/>
                <a:cs typeface="Arial" panose="020B0604020202020204" pitchFamily="34" charset="0"/>
              </a:defRPr>
            </a:lvl3pPr>
            <a:lvl4pPr marL="1700213" indent="-228600" eaLnBrk="0" hangingPunct="0">
              <a:defRPr>
                <a:solidFill>
                  <a:schemeClr val="tx1"/>
                </a:solidFill>
                <a:latin typeface="Arial" panose="020B0604020202020204" pitchFamily="34" charset="0"/>
                <a:cs typeface="Arial" panose="020B0604020202020204" pitchFamily="34" charset="0"/>
              </a:defRPr>
            </a:lvl4pPr>
            <a:lvl5pPr marL="2119313" indent="-228600" eaLnBrk="0" hangingPunct="0">
              <a:defRPr>
                <a:solidFill>
                  <a:schemeClr val="tx1"/>
                </a:solidFill>
                <a:latin typeface="Arial" panose="020B0604020202020204" pitchFamily="34" charset="0"/>
                <a:cs typeface="Arial" panose="020B0604020202020204" pitchFamily="34" charset="0"/>
              </a:defRPr>
            </a:lvl5pPr>
            <a:lvl6pPr marL="2576513"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713"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0913"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8113"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35000"/>
              </a:lnSpc>
              <a:buClr>
                <a:srgbClr val="FF0000"/>
              </a:buClr>
              <a:buSzPct val="100000"/>
              <a:buFont typeface="Wingdings" panose="05000000000000000000" pitchFamily="2" charset="2"/>
              <a:buNone/>
            </a:pPr>
            <a:r>
              <a:rPr lang="de-DE" altLang="de-DE" sz="2000" dirty="0">
                <a:latin typeface="DLRG Univers 55 Roman" panose="02000503040000020003" pitchFamily="2" charset="0"/>
                <a:cs typeface="Times New Roman" panose="02020603050405020304" pitchFamily="18" charset="0"/>
              </a:rPr>
              <a:t>Vorgesetzter ist, wer befugt ist, einer Einsatzkraft im Dienst Befehle zu erteilen:</a:t>
            </a:r>
          </a:p>
          <a:p>
            <a:pPr eaLnBrk="1" hangingPunct="1">
              <a:lnSpc>
                <a:spcPct val="135000"/>
              </a:lnSpc>
              <a:buClr>
                <a:srgbClr val="FF0000"/>
              </a:buClr>
              <a:buSzPct val="100000"/>
              <a:buFont typeface="Wingdings" panose="05000000000000000000" pitchFamily="2" charset="2"/>
              <a:buNone/>
            </a:pPr>
            <a:endParaRPr lang="de-DE" altLang="de-DE" sz="800" dirty="0">
              <a:latin typeface="DLRG Univers 55 Roman" panose="02000503040000020003" pitchFamily="2" charset="0"/>
              <a:cs typeface="Times New Roman" panose="02020603050405020304" pitchFamily="18" charset="0"/>
            </a:endParaRPr>
          </a:p>
          <a:p>
            <a:pPr marL="342900" indent="-342900" eaLnBrk="1" hangingPunct="1">
              <a:lnSpc>
                <a:spcPct val="135000"/>
              </a:lnSpc>
              <a:buClr>
                <a:srgbClr val="FF0000"/>
              </a:buClr>
              <a:buSzPct val="100000"/>
              <a:buFont typeface="Arial" panose="020B0604020202020204" pitchFamily="34" charset="0"/>
              <a:buChar char="•"/>
            </a:pPr>
            <a:r>
              <a:rPr lang="de-DE" altLang="de-DE" sz="2000" dirty="0" smtClean="0">
                <a:latin typeface="DLRG Univers 55 Roman" panose="02000503040000020003" pitchFamily="2" charset="0"/>
                <a:cs typeface="Times New Roman" panose="02020603050405020304" pitchFamily="18" charset="0"/>
              </a:rPr>
              <a:t>Vorgesetzte </a:t>
            </a:r>
            <a:r>
              <a:rPr lang="de-DE" altLang="de-DE" sz="2000" dirty="0">
                <a:latin typeface="DLRG Univers 55 Roman" panose="02000503040000020003" pitchFamily="2" charset="0"/>
                <a:cs typeface="Times New Roman" panose="02020603050405020304" pitchFamily="18" charset="0"/>
              </a:rPr>
              <a:t>auf Grund der </a:t>
            </a:r>
            <a:r>
              <a:rPr lang="de-DE" altLang="de-DE" sz="2000" dirty="0" smtClean="0">
                <a:latin typeface="DLRG Univers 55 Roman" panose="02000503040000020003" pitchFamily="2" charset="0"/>
                <a:cs typeface="Times New Roman" panose="02020603050405020304" pitchFamily="18" charset="0"/>
              </a:rPr>
              <a:t>Dienststellung</a:t>
            </a:r>
          </a:p>
          <a:p>
            <a:pPr marL="342900" indent="-342900" eaLnBrk="1" hangingPunct="1">
              <a:lnSpc>
                <a:spcPct val="135000"/>
              </a:lnSpc>
              <a:buClr>
                <a:srgbClr val="FF0000"/>
              </a:buClr>
              <a:buSzPct val="100000"/>
              <a:buFont typeface="Arial" panose="020B0604020202020204" pitchFamily="34" charset="0"/>
              <a:buChar char="•"/>
            </a:pPr>
            <a:r>
              <a:rPr lang="de-DE" altLang="de-DE" sz="2000" dirty="0">
                <a:latin typeface="DLRG Univers 55 Roman" panose="02000503040000020003" pitchFamily="2" charset="0"/>
                <a:cs typeface="Times New Roman" panose="02020603050405020304" pitchFamily="18" charset="0"/>
              </a:rPr>
              <a:t>Vorgesetztenverhältnis auf Grund besonderer </a:t>
            </a:r>
            <a:r>
              <a:rPr lang="de-DE" altLang="de-DE" sz="2000" dirty="0" smtClean="0">
                <a:latin typeface="DLRG Univers 55 Roman" panose="02000503040000020003" pitchFamily="2" charset="0"/>
                <a:cs typeface="Times New Roman" panose="02020603050405020304" pitchFamily="18" charset="0"/>
              </a:rPr>
              <a:t>Anordnung</a:t>
            </a:r>
          </a:p>
          <a:p>
            <a:pPr marL="342900" indent="-342900" eaLnBrk="1" hangingPunct="1">
              <a:lnSpc>
                <a:spcPct val="135000"/>
              </a:lnSpc>
              <a:buClr>
                <a:srgbClr val="FF0000"/>
              </a:buClr>
              <a:buSzPct val="100000"/>
              <a:buFont typeface="Arial" panose="020B0604020202020204" pitchFamily="34" charset="0"/>
              <a:buChar char="•"/>
            </a:pPr>
            <a:r>
              <a:rPr lang="de-DE" altLang="de-DE" sz="2000" dirty="0">
                <a:latin typeface="DLRG Univers 55 Roman" panose="02000503040000020003" pitchFamily="2" charset="0"/>
                <a:cs typeface="Times New Roman" panose="02020603050405020304" pitchFamily="18" charset="0"/>
              </a:rPr>
              <a:t>Vorgesetztenverhältnis auf Grund eigener Erklärung</a:t>
            </a:r>
          </a:p>
        </p:txBody>
      </p:sp>
    </p:spTree>
    <p:extLst>
      <p:ext uri="{BB962C8B-B14F-4D97-AF65-F5344CB8AC3E}">
        <p14:creationId xmlns:p14="http://schemas.microsoft.com/office/powerpoint/2010/main" val="2158445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txBox="1">
            <a:spLocks noGrp="1"/>
          </p:cNvSpPr>
          <p:nvPr/>
        </p:nvSpPr>
        <p:spPr>
          <a:xfrm>
            <a:off x="1893889" y="6492876"/>
            <a:ext cx="1825625" cy="365125"/>
          </a:xfrm>
          <a:prstGeom prst="rect">
            <a:avLst/>
          </a:prstGeom>
          <a:noFill/>
        </p:spPr>
        <p:txBody>
          <a:bodyPr anchor="ctr"/>
          <a:lstStyle/>
          <a:p>
            <a:pPr fontAlgn="auto">
              <a:spcBef>
                <a:spcPts val="0"/>
              </a:spcBef>
              <a:spcAft>
                <a:spcPts val="0"/>
              </a:spcAft>
              <a:defRPr/>
            </a:pPr>
            <a:fld id="{9AA73330-0D82-4F0D-A36D-9821BA3D62D6}" type="datetime1">
              <a:rPr lang="de-DE">
                <a:solidFill>
                  <a:schemeClr val="tx1">
                    <a:tint val="75000"/>
                  </a:schemeClr>
                </a:solidFill>
                <a:latin typeface="+mn-lt"/>
              </a:rPr>
              <a:pPr fontAlgn="auto">
                <a:spcBef>
                  <a:spcPts val="0"/>
                </a:spcBef>
                <a:spcAft>
                  <a:spcPts val="0"/>
                </a:spcAft>
                <a:defRPr/>
              </a:pPr>
              <a:t>12.09.2017</a:t>
            </a:fld>
            <a:endParaRPr lang="de-DE" dirty="0">
              <a:solidFill>
                <a:schemeClr val="tx1">
                  <a:tint val="75000"/>
                </a:schemeClr>
              </a:solidFill>
              <a:latin typeface="+mn-lt"/>
            </a:endParaRPr>
          </a:p>
        </p:txBody>
      </p:sp>
      <p:sp>
        <p:nvSpPr>
          <p:cNvPr id="3" name="Fußzeilenplatzhalter 2"/>
          <p:cNvSpPr txBox="1">
            <a:spLocks noGrp="1"/>
          </p:cNvSpPr>
          <p:nvPr/>
        </p:nvSpPr>
        <p:spPr>
          <a:xfrm>
            <a:off x="4295775" y="6492876"/>
            <a:ext cx="2895600" cy="365125"/>
          </a:xfrm>
          <a:prstGeom prst="rect">
            <a:avLst/>
          </a:prstGeom>
          <a:noFill/>
        </p:spPr>
        <p:txBody>
          <a:bodyPr anchor="ctr"/>
          <a:lstStyle/>
          <a:p>
            <a:pPr algn="ctr" fontAlgn="auto">
              <a:spcBef>
                <a:spcPts val="0"/>
              </a:spcBef>
              <a:spcAft>
                <a:spcPts val="0"/>
              </a:spcAft>
              <a:defRPr/>
            </a:pPr>
            <a:endParaRPr lang="de-DE">
              <a:solidFill>
                <a:schemeClr val="tx1">
                  <a:tint val="75000"/>
                </a:schemeClr>
              </a:solidFill>
              <a:latin typeface="+mn-lt"/>
            </a:endParaRPr>
          </a:p>
        </p:txBody>
      </p:sp>
      <p:sp>
        <p:nvSpPr>
          <p:cNvPr id="4" name="Foliennummernplatzhalter 3"/>
          <p:cNvSpPr txBox="1">
            <a:spLocks noGrp="1"/>
          </p:cNvSpPr>
          <p:nvPr/>
        </p:nvSpPr>
        <p:spPr>
          <a:xfrm>
            <a:off x="8451851" y="6502401"/>
            <a:ext cx="1878013"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3DFB50F3-08BF-45D8-87A2-6F73F7A43EAA}" type="slidenum">
              <a:rPr lang="de-DE" altLang="de-DE">
                <a:solidFill>
                  <a:srgbClr val="898989"/>
                </a:solidFill>
              </a:rPr>
              <a:pPr algn="r" eaLnBrk="1" hangingPunct="1"/>
              <a:t>26</a:t>
            </a:fld>
            <a:endParaRPr lang="de-DE" altLang="de-DE">
              <a:solidFill>
                <a:srgbClr val="898989"/>
              </a:solidFill>
            </a:endParaRPr>
          </a:p>
        </p:txBody>
      </p:sp>
      <p:sp>
        <p:nvSpPr>
          <p:cNvPr id="27653" name="AutoShape 2"/>
          <p:cNvSpPr>
            <a:spLocks/>
          </p:cNvSpPr>
          <p:nvPr/>
        </p:nvSpPr>
        <p:spPr bwMode="auto">
          <a:xfrm>
            <a:off x="767408" y="331788"/>
            <a:ext cx="10729192" cy="864964"/>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r>
              <a:rPr lang="de-DE" sz="2800" b="1" dirty="0">
                <a:solidFill>
                  <a:prstClr val="black"/>
                </a:solidFill>
                <a:latin typeface="DLRG Univers 55 Roman" panose="02000503040000020003" pitchFamily="2" charset="0"/>
                <a:cs typeface="+mn-cs"/>
              </a:rPr>
              <a:t>Anweisung für die Führung der DLRG-Kräfte im LV Hessen</a:t>
            </a:r>
          </a:p>
          <a:p>
            <a:pPr lvl="0" eaLnBrk="1" hangingPunct="1"/>
            <a:r>
              <a:rPr lang="de-DE" sz="2400" dirty="0" smtClean="0">
                <a:solidFill>
                  <a:prstClr val="black"/>
                </a:solidFill>
                <a:latin typeface="DLRG Univers 55 Roman" panose="02000503040000020003" pitchFamily="2" charset="0"/>
                <a:cs typeface="+mn-cs"/>
              </a:rPr>
              <a:t>2.4.3 </a:t>
            </a:r>
            <a:r>
              <a:rPr lang="de-DE" altLang="de-DE" sz="2400" dirty="0" smtClean="0">
                <a:solidFill>
                  <a:prstClr val="black"/>
                </a:solidFill>
                <a:latin typeface="DLRG Univers 55 Roman" panose="02000503040000020003" pitchFamily="2" charset="0"/>
                <a:cs typeface="+mn-cs"/>
              </a:rPr>
              <a:t>Pflichten </a:t>
            </a:r>
            <a:r>
              <a:rPr lang="de-DE" altLang="de-DE" sz="2400" dirty="0">
                <a:solidFill>
                  <a:prstClr val="black"/>
                </a:solidFill>
                <a:latin typeface="DLRG Univers 55 Roman" panose="02000503040000020003" pitchFamily="2" charset="0"/>
                <a:cs typeface="+mn-cs"/>
              </a:rPr>
              <a:t>des Vorgesetzten</a:t>
            </a:r>
            <a:endParaRPr lang="de-DE" altLang="de-DE" sz="2400" dirty="0">
              <a:solidFill>
                <a:prstClr val="black"/>
              </a:solidFill>
              <a:latin typeface="DLRG Univers 55 Roman" panose="02000503040000020003" pitchFamily="2" charset="0"/>
              <a:cs typeface="+mn-cs"/>
            </a:endParaRPr>
          </a:p>
        </p:txBody>
      </p:sp>
      <p:sp>
        <p:nvSpPr>
          <p:cNvPr id="7" name="AutoShape 4"/>
          <p:cNvSpPr>
            <a:spLocks/>
          </p:cNvSpPr>
          <p:nvPr/>
        </p:nvSpPr>
        <p:spPr bwMode="auto">
          <a:xfrm>
            <a:off x="911424" y="1571625"/>
            <a:ext cx="10585176" cy="41608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lvl1pPr eaLnBrk="0" hangingPunct="0">
              <a:defRPr>
                <a:solidFill>
                  <a:schemeClr val="tx1"/>
                </a:solidFill>
                <a:latin typeface="Arial" panose="020B0604020202020204" pitchFamily="34" charset="0"/>
                <a:cs typeface="Arial" panose="020B0604020202020204" pitchFamily="34" charset="0"/>
              </a:defRPr>
            </a:lvl1pPr>
            <a:lvl2pPr marL="862013" indent="-285750" eaLnBrk="0" hangingPunct="0">
              <a:defRPr>
                <a:solidFill>
                  <a:schemeClr val="tx1"/>
                </a:solidFill>
                <a:latin typeface="Arial" panose="020B0604020202020204" pitchFamily="34" charset="0"/>
                <a:cs typeface="Arial" panose="020B0604020202020204" pitchFamily="34" charset="0"/>
              </a:defRPr>
            </a:lvl2pPr>
            <a:lvl3pPr marL="1281113" indent="-228600" eaLnBrk="0" hangingPunct="0">
              <a:defRPr>
                <a:solidFill>
                  <a:schemeClr val="tx1"/>
                </a:solidFill>
                <a:latin typeface="Arial" panose="020B0604020202020204" pitchFamily="34" charset="0"/>
                <a:cs typeface="Arial" panose="020B0604020202020204" pitchFamily="34" charset="0"/>
              </a:defRPr>
            </a:lvl3pPr>
            <a:lvl4pPr marL="1700213" indent="-228600" eaLnBrk="0" hangingPunct="0">
              <a:defRPr>
                <a:solidFill>
                  <a:schemeClr val="tx1"/>
                </a:solidFill>
                <a:latin typeface="Arial" panose="020B0604020202020204" pitchFamily="34" charset="0"/>
                <a:cs typeface="Arial" panose="020B0604020202020204" pitchFamily="34" charset="0"/>
              </a:defRPr>
            </a:lvl4pPr>
            <a:lvl5pPr marL="2119313" indent="-228600" eaLnBrk="0" hangingPunct="0">
              <a:defRPr>
                <a:solidFill>
                  <a:schemeClr val="tx1"/>
                </a:solidFill>
                <a:latin typeface="Arial" panose="020B0604020202020204" pitchFamily="34" charset="0"/>
                <a:cs typeface="Arial" panose="020B0604020202020204" pitchFamily="34" charset="0"/>
              </a:defRPr>
            </a:lvl5pPr>
            <a:lvl6pPr marL="2576513"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713"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0913"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8113"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35000"/>
              </a:lnSpc>
              <a:buClr>
                <a:srgbClr val="FF0000"/>
              </a:buClr>
              <a:buSzPct val="100000"/>
              <a:buFont typeface="Wingdings" panose="05000000000000000000" pitchFamily="2" charset="2"/>
              <a:buNone/>
            </a:pPr>
            <a:r>
              <a:rPr lang="de-DE" altLang="de-DE" sz="2000" dirty="0">
                <a:latin typeface="DLRG Univers 55 Roman" panose="02000503040000020003" pitchFamily="2" charset="0"/>
                <a:cs typeface="Times New Roman" panose="02020603050405020304" pitchFamily="18" charset="0"/>
              </a:rPr>
              <a:t>(1) Der Vorgesetzte soll in seiner Haltung und Pflichterf</a:t>
            </a:r>
            <a:r>
              <a:rPr lang="de-DE" altLang="de-DE" sz="2000" dirty="0">
                <a:cs typeface="Times New Roman" panose="02020603050405020304" pitchFamily="18" charset="0"/>
              </a:rPr>
              <a:t>ü</a:t>
            </a:r>
            <a:r>
              <a:rPr lang="de-DE" altLang="de-DE" sz="2000" dirty="0">
                <a:latin typeface="DLRG Univers 55 Roman" panose="02000503040000020003" pitchFamily="2" charset="0"/>
                <a:cs typeface="Times New Roman" panose="02020603050405020304" pitchFamily="18" charset="0"/>
              </a:rPr>
              <a:t>llung ein Beispiel geben.</a:t>
            </a:r>
          </a:p>
          <a:p>
            <a:pPr eaLnBrk="1" hangingPunct="1">
              <a:lnSpc>
                <a:spcPct val="135000"/>
              </a:lnSpc>
              <a:buClr>
                <a:srgbClr val="FF0000"/>
              </a:buClr>
              <a:buSzPct val="100000"/>
              <a:buFont typeface="Wingdings" panose="05000000000000000000" pitchFamily="2" charset="2"/>
              <a:buNone/>
            </a:pPr>
            <a:r>
              <a:rPr lang="de-DE" altLang="de-DE" sz="2000" dirty="0">
                <a:latin typeface="DLRG Univers 55 Roman" panose="02000503040000020003" pitchFamily="2" charset="0"/>
                <a:cs typeface="Times New Roman" panose="02020603050405020304" pitchFamily="18" charset="0"/>
              </a:rPr>
              <a:t>(2) Er hat die Pflicht zur Dienstaufsicht.</a:t>
            </a:r>
          </a:p>
          <a:p>
            <a:pPr eaLnBrk="1" hangingPunct="1">
              <a:lnSpc>
                <a:spcPct val="135000"/>
              </a:lnSpc>
              <a:buClr>
                <a:srgbClr val="FF0000"/>
              </a:buClr>
              <a:buSzPct val="100000"/>
              <a:buFont typeface="Wingdings" panose="05000000000000000000" pitchFamily="2" charset="2"/>
              <a:buNone/>
            </a:pPr>
            <a:r>
              <a:rPr lang="de-DE" altLang="de-DE" sz="2000" dirty="0">
                <a:latin typeface="DLRG Univers 55 Roman" panose="02000503040000020003" pitchFamily="2" charset="0"/>
                <a:cs typeface="Times New Roman" panose="02020603050405020304" pitchFamily="18" charset="0"/>
              </a:rPr>
              <a:t>(3) Er hat im Dienst f</a:t>
            </a:r>
            <a:r>
              <a:rPr lang="de-DE" altLang="de-DE" sz="2000" dirty="0">
                <a:cs typeface="Times New Roman" panose="02020603050405020304" pitchFamily="18" charset="0"/>
              </a:rPr>
              <a:t>ü</a:t>
            </a:r>
            <a:r>
              <a:rPr lang="de-DE" altLang="de-DE" sz="2000" dirty="0">
                <a:latin typeface="DLRG Univers 55 Roman" panose="02000503040000020003" pitchFamily="2" charset="0"/>
                <a:cs typeface="Times New Roman" panose="02020603050405020304" pitchFamily="18" charset="0"/>
              </a:rPr>
              <a:t>r seine ihm unterstellten Helfer zu sorgen.</a:t>
            </a:r>
          </a:p>
          <a:p>
            <a:pPr eaLnBrk="1" hangingPunct="1">
              <a:lnSpc>
                <a:spcPct val="135000"/>
              </a:lnSpc>
              <a:buClr>
                <a:srgbClr val="FF0000"/>
              </a:buClr>
              <a:buSzPct val="100000"/>
              <a:buFont typeface="Wingdings" panose="05000000000000000000" pitchFamily="2" charset="2"/>
              <a:buNone/>
            </a:pPr>
            <a:r>
              <a:rPr lang="de-DE" altLang="de-DE" sz="2000" dirty="0">
                <a:latin typeface="DLRG Univers 55 Roman" panose="02000503040000020003" pitchFamily="2" charset="0"/>
                <a:cs typeface="Times New Roman" panose="02020603050405020304" pitchFamily="18" charset="0"/>
              </a:rPr>
              <a:t>(4) Er hat nicht nur das Recht, sondern auch die Pflicht zum Befehlen.</a:t>
            </a:r>
          </a:p>
          <a:p>
            <a:pPr eaLnBrk="1" hangingPunct="1">
              <a:lnSpc>
                <a:spcPct val="135000"/>
              </a:lnSpc>
              <a:buClr>
                <a:srgbClr val="FF0000"/>
              </a:buClr>
              <a:buSzPct val="100000"/>
              <a:buFont typeface="Wingdings" panose="05000000000000000000" pitchFamily="2" charset="2"/>
              <a:buNone/>
            </a:pPr>
            <a:r>
              <a:rPr lang="de-DE" altLang="de-DE" sz="2000" dirty="0">
                <a:latin typeface="DLRG Univers 55 Roman" panose="02000503040000020003" pitchFamily="2" charset="0"/>
                <a:cs typeface="Times New Roman" panose="02020603050405020304" pitchFamily="18" charset="0"/>
              </a:rPr>
              <a:t>(5) Er darf Befehle nur zu dienstlichen Zwecken und nur unter Beachtung der Gesetze und der Dienstvorschriften erteilen.</a:t>
            </a:r>
          </a:p>
          <a:p>
            <a:pPr eaLnBrk="1" hangingPunct="1">
              <a:lnSpc>
                <a:spcPct val="135000"/>
              </a:lnSpc>
              <a:buClr>
                <a:srgbClr val="FF0000"/>
              </a:buClr>
              <a:buSzPct val="100000"/>
              <a:buFont typeface="Wingdings" panose="05000000000000000000" pitchFamily="2" charset="2"/>
              <a:buNone/>
            </a:pPr>
            <a:r>
              <a:rPr lang="de-DE" altLang="de-DE" sz="2000" dirty="0">
                <a:latin typeface="DLRG Univers 55 Roman" panose="02000503040000020003" pitchFamily="2" charset="0"/>
                <a:cs typeface="Times New Roman" panose="02020603050405020304" pitchFamily="18" charset="0"/>
              </a:rPr>
              <a:t>(6) Er tr</a:t>
            </a:r>
            <a:r>
              <a:rPr lang="de-DE" altLang="de-DE" sz="2000" dirty="0">
                <a:cs typeface="Times New Roman" panose="02020603050405020304" pitchFamily="18" charset="0"/>
              </a:rPr>
              <a:t>ä</a:t>
            </a:r>
            <a:r>
              <a:rPr lang="de-DE" altLang="de-DE" sz="2000" dirty="0">
                <a:latin typeface="DLRG Univers 55 Roman" panose="02000503040000020003" pitchFamily="2" charset="0"/>
                <a:cs typeface="Times New Roman" panose="02020603050405020304" pitchFamily="18" charset="0"/>
              </a:rPr>
              <a:t>gt f</a:t>
            </a:r>
            <a:r>
              <a:rPr lang="de-DE" altLang="de-DE" sz="2000" dirty="0">
                <a:cs typeface="Times New Roman" panose="02020603050405020304" pitchFamily="18" charset="0"/>
              </a:rPr>
              <a:t>ü</a:t>
            </a:r>
            <a:r>
              <a:rPr lang="de-DE" altLang="de-DE" sz="2000" dirty="0">
                <a:latin typeface="DLRG Univers 55 Roman" panose="02000503040000020003" pitchFamily="2" charset="0"/>
                <a:cs typeface="Times New Roman" panose="02020603050405020304" pitchFamily="18" charset="0"/>
              </a:rPr>
              <a:t>r seine Befehle die Verantwortung.</a:t>
            </a:r>
          </a:p>
        </p:txBody>
      </p:sp>
    </p:spTree>
    <p:extLst>
      <p:ext uri="{BB962C8B-B14F-4D97-AF65-F5344CB8AC3E}">
        <p14:creationId xmlns:p14="http://schemas.microsoft.com/office/powerpoint/2010/main" val="24044769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txBox="1">
            <a:spLocks noGrp="1"/>
          </p:cNvSpPr>
          <p:nvPr/>
        </p:nvSpPr>
        <p:spPr>
          <a:xfrm>
            <a:off x="1893889" y="6492876"/>
            <a:ext cx="1825625" cy="365125"/>
          </a:xfrm>
          <a:prstGeom prst="rect">
            <a:avLst/>
          </a:prstGeom>
          <a:noFill/>
        </p:spPr>
        <p:txBody>
          <a:bodyPr anchor="ctr"/>
          <a:lstStyle/>
          <a:p>
            <a:pPr fontAlgn="auto">
              <a:spcBef>
                <a:spcPts val="0"/>
              </a:spcBef>
              <a:spcAft>
                <a:spcPts val="0"/>
              </a:spcAft>
              <a:defRPr/>
            </a:pPr>
            <a:fld id="{9AA73330-0D82-4F0D-A36D-9821BA3D62D6}" type="datetime1">
              <a:rPr lang="de-DE">
                <a:solidFill>
                  <a:schemeClr val="tx1">
                    <a:tint val="75000"/>
                  </a:schemeClr>
                </a:solidFill>
                <a:latin typeface="+mn-lt"/>
              </a:rPr>
              <a:pPr fontAlgn="auto">
                <a:spcBef>
                  <a:spcPts val="0"/>
                </a:spcBef>
                <a:spcAft>
                  <a:spcPts val="0"/>
                </a:spcAft>
                <a:defRPr/>
              </a:pPr>
              <a:t>12.09.2017</a:t>
            </a:fld>
            <a:endParaRPr lang="de-DE" dirty="0">
              <a:solidFill>
                <a:schemeClr val="tx1">
                  <a:tint val="75000"/>
                </a:schemeClr>
              </a:solidFill>
              <a:latin typeface="+mn-lt"/>
            </a:endParaRPr>
          </a:p>
        </p:txBody>
      </p:sp>
      <p:sp>
        <p:nvSpPr>
          <p:cNvPr id="3" name="Fußzeilenplatzhalter 2"/>
          <p:cNvSpPr txBox="1">
            <a:spLocks noGrp="1"/>
          </p:cNvSpPr>
          <p:nvPr/>
        </p:nvSpPr>
        <p:spPr>
          <a:xfrm>
            <a:off x="4295775" y="6492876"/>
            <a:ext cx="2895600" cy="365125"/>
          </a:xfrm>
          <a:prstGeom prst="rect">
            <a:avLst/>
          </a:prstGeom>
          <a:noFill/>
        </p:spPr>
        <p:txBody>
          <a:bodyPr anchor="ctr"/>
          <a:lstStyle/>
          <a:p>
            <a:pPr algn="ctr" fontAlgn="auto">
              <a:spcBef>
                <a:spcPts val="0"/>
              </a:spcBef>
              <a:spcAft>
                <a:spcPts val="0"/>
              </a:spcAft>
              <a:defRPr/>
            </a:pPr>
            <a:endParaRPr lang="de-DE">
              <a:solidFill>
                <a:schemeClr val="tx1">
                  <a:tint val="75000"/>
                </a:schemeClr>
              </a:solidFill>
              <a:latin typeface="+mn-lt"/>
            </a:endParaRPr>
          </a:p>
        </p:txBody>
      </p:sp>
      <p:sp>
        <p:nvSpPr>
          <p:cNvPr id="4" name="Foliennummernplatzhalter 3"/>
          <p:cNvSpPr txBox="1">
            <a:spLocks noGrp="1"/>
          </p:cNvSpPr>
          <p:nvPr/>
        </p:nvSpPr>
        <p:spPr>
          <a:xfrm>
            <a:off x="8451851" y="6502401"/>
            <a:ext cx="1878013" cy="365125"/>
          </a:xfrm>
          <a:prstGeom prst="rect">
            <a:avLst/>
          </a:prstGeom>
          <a:noFill/>
        </p:spPr>
        <p:txBody>
          <a:bodyPr anchor="ct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r" eaLnBrk="1" hangingPunct="1"/>
            <a:fld id="{25423064-DE16-4F10-BB70-0809ED568C60}" type="slidenum">
              <a:rPr lang="de-DE" altLang="de-DE">
                <a:solidFill>
                  <a:srgbClr val="898989"/>
                </a:solidFill>
              </a:rPr>
              <a:pPr algn="r" eaLnBrk="1" hangingPunct="1"/>
              <a:t>27</a:t>
            </a:fld>
            <a:endParaRPr lang="de-DE" altLang="de-DE">
              <a:solidFill>
                <a:srgbClr val="898989"/>
              </a:solidFill>
            </a:endParaRPr>
          </a:p>
        </p:txBody>
      </p:sp>
      <p:sp>
        <p:nvSpPr>
          <p:cNvPr id="28677" name="AutoShape 2"/>
          <p:cNvSpPr>
            <a:spLocks/>
          </p:cNvSpPr>
          <p:nvPr/>
        </p:nvSpPr>
        <p:spPr bwMode="auto">
          <a:xfrm>
            <a:off x="731404" y="322264"/>
            <a:ext cx="10945216"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0" eaLnBrk="1" hangingPunct="1"/>
            <a:r>
              <a:rPr lang="de-DE" sz="2800" b="1" dirty="0">
                <a:solidFill>
                  <a:prstClr val="black"/>
                </a:solidFill>
                <a:latin typeface="DLRG Univers 55 Roman" panose="02000503040000020003" pitchFamily="2" charset="0"/>
                <a:cs typeface="+mn-cs"/>
              </a:rPr>
              <a:t>Anweisung für die Führung der DLRG-Kräfte im LV Hessen</a:t>
            </a:r>
          </a:p>
          <a:p>
            <a:pPr lvl="0" eaLnBrk="1" hangingPunct="1"/>
            <a:r>
              <a:rPr lang="de-DE" sz="2400" dirty="0">
                <a:solidFill>
                  <a:prstClr val="black"/>
                </a:solidFill>
                <a:latin typeface="DLRG Univers 55 Roman" panose="02000503040000020003" pitchFamily="2" charset="0"/>
                <a:cs typeface="+mn-cs"/>
              </a:rPr>
              <a:t>2.4.3 </a:t>
            </a:r>
            <a:r>
              <a:rPr lang="de-DE" altLang="de-DE" sz="2400" dirty="0">
                <a:solidFill>
                  <a:prstClr val="black"/>
                </a:solidFill>
                <a:latin typeface="DLRG Univers 55 Roman" panose="02000503040000020003" pitchFamily="2" charset="0"/>
                <a:cs typeface="+mn-cs"/>
              </a:rPr>
              <a:t>Pflichten </a:t>
            </a:r>
            <a:r>
              <a:rPr lang="de-DE" altLang="de-DE" sz="2400" dirty="0" smtClean="0">
                <a:solidFill>
                  <a:prstClr val="black"/>
                </a:solidFill>
                <a:latin typeface="DLRG Univers 55 Roman" panose="02000503040000020003" pitchFamily="2" charset="0"/>
                <a:cs typeface="+mn-cs"/>
              </a:rPr>
              <a:t>aller Helfer</a:t>
            </a:r>
            <a:endParaRPr lang="de-DE" altLang="de-DE" sz="2400" dirty="0">
              <a:solidFill>
                <a:prstClr val="black"/>
              </a:solidFill>
              <a:latin typeface="DLRG Univers 55 Roman" panose="02000503040000020003" pitchFamily="2" charset="0"/>
              <a:cs typeface="+mn-cs"/>
            </a:endParaRPr>
          </a:p>
        </p:txBody>
      </p:sp>
      <p:sp>
        <p:nvSpPr>
          <p:cNvPr id="7" name="AutoShape 4"/>
          <p:cNvSpPr>
            <a:spLocks/>
          </p:cNvSpPr>
          <p:nvPr/>
        </p:nvSpPr>
        <p:spPr bwMode="auto">
          <a:xfrm>
            <a:off x="911424" y="1173164"/>
            <a:ext cx="10585176" cy="41608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lvl1pPr eaLnBrk="0" hangingPunct="0">
              <a:defRPr>
                <a:solidFill>
                  <a:schemeClr val="tx1"/>
                </a:solidFill>
                <a:latin typeface="Arial" panose="020B0604020202020204" pitchFamily="34" charset="0"/>
                <a:cs typeface="Arial" panose="020B0604020202020204" pitchFamily="34" charset="0"/>
              </a:defRPr>
            </a:lvl1pPr>
            <a:lvl2pPr marL="862013" indent="-285750" eaLnBrk="0" hangingPunct="0">
              <a:defRPr>
                <a:solidFill>
                  <a:schemeClr val="tx1"/>
                </a:solidFill>
                <a:latin typeface="Arial" panose="020B0604020202020204" pitchFamily="34" charset="0"/>
                <a:cs typeface="Arial" panose="020B0604020202020204" pitchFamily="34" charset="0"/>
              </a:defRPr>
            </a:lvl2pPr>
            <a:lvl3pPr marL="1281113" indent="-228600" eaLnBrk="0" hangingPunct="0">
              <a:defRPr>
                <a:solidFill>
                  <a:schemeClr val="tx1"/>
                </a:solidFill>
                <a:latin typeface="Arial" panose="020B0604020202020204" pitchFamily="34" charset="0"/>
                <a:cs typeface="Arial" panose="020B0604020202020204" pitchFamily="34" charset="0"/>
              </a:defRPr>
            </a:lvl3pPr>
            <a:lvl4pPr marL="1700213" indent="-228600" eaLnBrk="0" hangingPunct="0">
              <a:defRPr>
                <a:solidFill>
                  <a:schemeClr val="tx1"/>
                </a:solidFill>
                <a:latin typeface="Arial" panose="020B0604020202020204" pitchFamily="34" charset="0"/>
                <a:cs typeface="Arial" panose="020B0604020202020204" pitchFamily="34" charset="0"/>
              </a:defRPr>
            </a:lvl4pPr>
            <a:lvl5pPr marL="2119313" indent="-228600" eaLnBrk="0" hangingPunct="0">
              <a:defRPr>
                <a:solidFill>
                  <a:schemeClr val="tx1"/>
                </a:solidFill>
                <a:latin typeface="Arial" panose="020B0604020202020204" pitchFamily="34" charset="0"/>
                <a:cs typeface="Arial" panose="020B0604020202020204" pitchFamily="34" charset="0"/>
              </a:defRPr>
            </a:lvl5pPr>
            <a:lvl6pPr marL="2576513"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33713"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90913"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48113"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120000"/>
              </a:lnSpc>
              <a:buClr>
                <a:srgbClr val="FF0000"/>
              </a:buClr>
              <a:buSzPct val="100000"/>
              <a:buFont typeface="Wingdings" panose="05000000000000000000" pitchFamily="2" charset="2"/>
              <a:buNone/>
            </a:pPr>
            <a:r>
              <a:rPr lang="de-DE" altLang="de-DE" sz="2000" dirty="0">
                <a:latin typeface="DLRG Univers 55 Roman" panose="02000503040000020003" pitchFamily="2" charset="0"/>
                <a:cs typeface="Times New Roman" panose="02020603050405020304" pitchFamily="18" charset="0"/>
              </a:rPr>
              <a:t>(1) Der Helfer muss Befehle seiner Vorgesetzten nach besten Kr</a:t>
            </a:r>
            <a:r>
              <a:rPr lang="de-DE" altLang="de-DE" sz="2000" dirty="0">
                <a:cs typeface="Times New Roman" panose="02020603050405020304" pitchFamily="18" charset="0"/>
              </a:rPr>
              <a:t>ä</a:t>
            </a:r>
            <a:r>
              <a:rPr lang="de-DE" altLang="de-DE" sz="2000" dirty="0">
                <a:latin typeface="DLRG Univers 55 Roman" panose="02000503040000020003" pitchFamily="2" charset="0"/>
                <a:cs typeface="Times New Roman" panose="02020603050405020304" pitchFamily="18" charset="0"/>
              </a:rPr>
              <a:t>ften vollst</a:t>
            </a:r>
            <a:r>
              <a:rPr lang="de-DE" altLang="de-DE" sz="2000" dirty="0">
                <a:cs typeface="Times New Roman" panose="02020603050405020304" pitchFamily="18" charset="0"/>
              </a:rPr>
              <a:t>ä</a:t>
            </a:r>
            <a:r>
              <a:rPr lang="de-DE" altLang="de-DE" sz="2000" dirty="0">
                <a:latin typeface="DLRG Univers 55 Roman" panose="02000503040000020003" pitchFamily="2" charset="0"/>
                <a:cs typeface="Times New Roman" panose="02020603050405020304" pitchFamily="18" charset="0"/>
              </a:rPr>
              <a:t>ndig, gewissenhaft und unverz</a:t>
            </a:r>
            <a:r>
              <a:rPr lang="de-DE" altLang="de-DE" sz="2000" dirty="0">
                <a:cs typeface="Times New Roman" panose="02020603050405020304" pitchFamily="18" charset="0"/>
              </a:rPr>
              <a:t>ü</a:t>
            </a:r>
            <a:r>
              <a:rPr lang="de-DE" altLang="de-DE" sz="2000" dirty="0">
                <a:latin typeface="DLRG Univers 55 Roman" panose="02000503040000020003" pitchFamily="2" charset="0"/>
                <a:cs typeface="Times New Roman" panose="02020603050405020304" pitchFamily="18" charset="0"/>
              </a:rPr>
              <a:t>glich ausf</a:t>
            </a:r>
            <a:r>
              <a:rPr lang="de-DE" altLang="de-DE" sz="2000" dirty="0">
                <a:cs typeface="Times New Roman" panose="02020603050405020304" pitchFamily="18" charset="0"/>
              </a:rPr>
              <a:t>ü</a:t>
            </a:r>
            <a:r>
              <a:rPr lang="de-DE" altLang="de-DE" sz="2000" dirty="0">
                <a:latin typeface="DLRG Univers 55 Roman" panose="02000503040000020003" pitchFamily="2" charset="0"/>
                <a:cs typeface="Times New Roman" panose="02020603050405020304" pitchFamily="18" charset="0"/>
              </a:rPr>
              <a:t>hren.</a:t>
            </a:r>
          </a:p>
          <a:p>
            <a:pPr eaLnBrk="1" hangingPunct="1">
              <a:lnSpc>
                <a:spcPct val="120000"/>
              </a:lnSpc>
              <a:buClr>
                <a:srgbClr val="FF0000"/>
              </a:buClr>
              <a:buSzPct val="100000"/>
              <a:buFont typeface="Wingdings" panose="05000000000000000000" pitchFamily="2" charset="2"/>
              <a:buNone/>
            </a:pPr>
            <a:r>
              <a:rPr lang="de-DE" altLang="de-DE" sz="2000" dirty="0">
                <a:latin typeface="DLRG Univers 55 Roman" panose="02000503040000020003" pitchFamily="2" charset="0"/>
                <a:cs typeface="Times New Roman" panose="02020603050405020304" pitchFamily="18" charset="0"/>
              </a:rPr>
              <a:t>(2) Ein Befehl muss nicht befolgt werden, wenn er die Menschenw</a:t>
            </a:r>
            <a:r>
              <a:rPr lang="de-DE" altLang="de-DE" sz="2000" dirty="0">
                <a:cs typeface="Times New Roman" panose="02020603050405020304" pitchFamily="18" charset="0"/>
              </a:rPr>
              <a:t>ü</a:t>
            </a:r>
            <a:r>
              <a:rPr lang="de-DE" altLang="de-DE" sz="2000" dirty="0">
                <a:latin typeface="DLRG Univers 55 Roman" panose="02000503040000020003" pitchFamily="2" charset="0"/>
                <a:cs typeface="Times New Roman" panose="02020603050405020304" pitchFamily="18" charset="0"/>
              </a:rPr>
              <a:t>rde verletzt oder nicht zu dienstlichen Zwecken erteilt worden ist.</a:t>
            </a:r>
          </a:p>
          <a:p>
            <a:pPr eaLnBrk="1" hangingPunct="1">
              <a:lnSpc>
                <a:spcPct val="120000"/>
              </a:lnSpc>
              <a:buClr>
                <a:srgbClr val="FF0000"/>
              </a:buClr>
              <a:buSzPct val="100000"/>
              <a:buFont typeface="Wingdings" panose="05000000000000000000" pitchFamily="2" charset="2"/>
              <a:buNone/>
            </a:pPr>
            <a:r>
              <a:rPr lang="de-DE" altLang="de-DE" sz="2000" dirty="0">
                <a:latin typeface="DLRG Univers 55 Roman" panose="02000503040000020003" pitchFamily="2" charset="0"/>
                <a:cs typeface="Times New Roman" panose="02020603050405020304" pitchFamily="18" charset="0"/>
              </a:rPr>
              <a:t>(3) Ein Befehl darf nicht befolgt werden, wenn dadurch eine Straftat begangen w</a:t>
            </a:r>
            <a:r>
              <a:rPr lang="de-DE" altLang="de-DE" sz="2000" dirty="0">
                <a:cs typeface="Times New Roman" panose="02020603050405020304" pitchFamily="18" charset="0"/>
              </a:rPr>
              <a:t>ü</a:t>
            </a:r>
            <a:r>
              <a:rPr lang="de-DE" altLang="de-DE" sz="2000" dirty="0">
                <a:latin typeface="DLRG Univers 55 Roman" panose="02000503040000020003" pitchFamily="2" charset="0"/>
                <a:cs typeface="Times New Roman" panose="02020603050405020304" pitchFamily="18" charset="0"/>
              </a:rPr>
              <a:t>rde.</a:t>
            </a:r>
          </a:p>
          <a:p>
            <a:pPr eaLnBrk="1" hangingPunct="1">
              <a:lnSpc>
                <a:spcPct val="120000"/>
              </a:lnSpc>
              <a:buClr>
                <a:srgbClr val="FF0000"/>
              </a:buClr>
              <a:buSzPct val="100000"/>
              <a:buFont typeface="Wingdings" panose="05000000000000000000" pitchFamily="2" charset="2"/>
              <a:buNone/>
            </a:pPr>
            <a:r>
              <a:rPr lang="de-DE" altLang="de-DE" sz="2000" dirty="0">
                <a:latin typeface="DLRG Univers 55 Roman" panose="02000503040000020003" pitchFamily="2" charset="0"/>
                <a:cs typeface="Times New Roman" panose="02020603050405020304" pitchFamily="18" charset="0"/>
              </a:rPr>
              <a:t>(4) Der Zusammenhalt innerhalb der DLRG beruht wesentlich auf Kameradschaft. Sie verpflichtet alle Helfer, die W</a:t>
            </a:r>
            <a:r>
              <a:rPr lang="de-DE" altLang="de-DE" sz="2000" dirty="0">
                <a:cs typeface="Times New Roman" panose="02020603050405020304" pitchFamily="18" charset="0"/>
              </a:rPr>
              <a:t>ü</a:t>
            </a:r>
            <a:r>
              <a:rPr lang="de-DE" altLang="de-DE" sz="2000" dirty="0">
                <a:latin typeface="DLRG Univers 55 Roman" panose="02000503040000020003" pitchFamily="2" charset="0"/>
                <a:cs typeface="Times New Roman" panose="02020603050405020304" pitchFamily="18" charset="0"/>
              </a:rPr>
              <a:t>rde, die Ehre und die Rechte des Kameraden zu achten und ihm in Not und Gefahr beizustehen. Das schlie</a:t>
            </a:r>
            <a:r>
              <a:rPr lang="de-DE" altLang="de-DE" sz="2000" dirty="0">
                <a:cs typeface="Times New Roman" panose="02020603050405020304" pitchFamily="18" charset="0"/>
              </a:rPr>
              <a:t>ß</a:t>
            </a:r>
            <a:r>
              <a:rPr lang="de-DE" altLang="de-DE" sz="2000" dirty="0">
                <a:latin typeface="DLRG Univers 55 Roman" panose="02000503040000020003" pitchFamily="2" charset="0"/>
                <a:cs typeface="Times New Roman" panose="02020603050405020304" pitchFamily="18" charset="0"/>
              </a:rPr>
              <a:t>t gegenseitige Anerkennung, R</a:t>
            </a:r>
            <a:r>
              <a:rPr lang="de-DE" altLang="de-DE" sz="2000" dirty="0">
                <a:cs typeface="Times New Roman" panose="02020603050405020304" pitchFamily="18" charset="0"/>
              </a:rPr>
              <a:t>ü</a:t>
            </a:r>
            <a:r>
              <a:rPr lang="de-DE" altLang="de-DE" sz="2000" dirty="0">
                <a:latin typeface="DLRG Univers 55 Roman" panose="02000503040000020003" pitchFamily="2" charset="0"/>
                <a:cs typeface="Times New Roman" panose="02020603050405020304" pitchFamily="18" charset="0"/>
              </a:rPr>
              <a:t>cksicht und Achtung fremder Anschauungen ein.</a:t>
            </a:r>
          </a:p>
          <a:p>
            <a:pPr eaLnBrk="1" hangingPunct="1">
              <a:lnSpc>
                <a:spcPct val="120000"/>
              </a:lnSpc>
              <a:buClr>
                <a:srgbClr val="FF0000"/>
              </a:buClr>
              <a:buSzPct val="100000"/>
              <a:buFont typeface="Wingdings" panose="05000000000000000000" pitchFamily="2" charset="2"/>
              <a:buNone/>
            </a:pPr>
            <a:endParaRPr lang="de-DE" altLang="de-DE" sz="2000" dirty="0"/>
          </a:p>
        </p:txBody>
      </p:sp>
    </p:spTree>
    <p:extLst>
      <p:ext uri="{BB962C8B-B14F-4D97-AF65-F5344CB8AC3E}">
        <p14:creationId xmlns:p14="http://schemas.microsoft.com/office/powerpoint/2010/main" val="9026458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420888"/>
            <a:ext cx="12192000"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98" name="Rectangle 2"/>
          <p:cNvSpPr>
            <a:spLocks noGrp="1" noChangeArrowheads="1"/>
          </p:cNvSpPr>
          <p:nvPr>
            <p:ph type="title" idx="4294967295"/>
          </p:nvPr>
        </p:nvSpPr>
        <p:spPr>
          <a:xfrm>
            <a:off x="0" y="274638"/>
            <a:ext cx="10972800" cy="417512"/>
          </a:xfrm>
        </p:spPr>
        <p:txBody>
          <a:bodyPr/>
          <a:lstStyle/>
          <a:p>
            <a:pPr eaLnBrk="1" hangingPunct="1"/>
            <a:r>
              <a:rPr lang="de-DE" altLang="de-DE" dirty="0" smtClean="0">
                <a:latin typeface="DLRG Univers 55 Roman" panose="02000503040000020003" pitchFamily="2" charset="0"/>
              </a:rPr>
              <a:t>Übersicht</a:t>
            </a:r>
          </a:p>
        </p:txBody>
      </p:sp>
      <p:sp>
        <p:nvSpPr>
          <p:cNvPr id="4099" name="Rectangle 3"/>
          <p:cNvSpPr>
            <a:spLocks noGrp="1" noChangeArrowheads="1"/>
          </p:cNvSpPr>
          <p:nvPr>
            <p:ph type="body" idx="4294967295"/>
          </p:nvPr>
        </p:nvSpPr>
        <p:spPr>
          <a:xfrm>
            <a:off x="0" y="1268760"/>
            <a:ext cx="12072664" cy="4857403"/>
          </a:xfrm>
        </p:spPr>
        <p:txBody>
          <a:bodyPr/>
          <a:lstStyle/>
          <a:p>
            <a:pPr marL="457200" indent="-457200">
              <a:buFontTx/>
              <a:buAutoNum type="arabicPeriod"/>
            </a:pPr>
            <a:r>
              <a:rPr lang="de-DE" altLang="de-DE" dirty="0">
                <a:solidFill>
                  <a:schemeClr val="tx2"/>
                </a:solidFill>
                <a:latin typeface="DLRG Univers 55 Roman" panose="02000503040000020003" pitchFamily="2" charset="0"/>
              </a:rPr>
              <a:t>Einführung in Allgemeine Hilfe und </a:t>
            </a:r>
            <a:r>
              <a:rPr lang="de-DE" altLang="de-DE" dirty="0" smtClean="0">
                <a:solidFill>
                  <a:schemeClr val="tx2"/>
                </a:solidFill>
                <a:latin typeface="DLRG Univers 55 Roman" panose="02000503040000020003" pitchFamily="2" charset="0"/>
              </a:rPr>
              <a:t>Katastrophenschutz</a:t>
            </a:r>
          </a:p>
          <a:p>
            <a:pPr marL="457200" indent="-457200">
              <a:buFontTx/>
              <a:buAutoNum type="arabicPeriod"/>
            </a:pPr>
            <a:r>
              <a:rPr lang="de-DE" altLang="de-DE" dirty="0">
                <a:solidFill>
                  <a:schemeClr val="tx2"/>
                </a:solidFill>
                <a:latin typeface="DLRG Univers 55 Roman" panose="02000503040000020003" pitchFamily="2" charset="0"/>
              </a:rPr>
              <a:t>Rechtliche Vorgaben für Allgemeine Hilfe und </a:t>
            </a:r>
            <a:r>
              <a:rPr lang="de-DE" altLang="de-DE" dirty="0" smtClean="0">
                <a:solidFill>
                  <a:schemeClr val="tx2"/>
                </a:solidFill>
                <a:latin typeface="DLRG Univers 55 Roman" panose="02000503040000020003" pitchFamily="2" charset="0"/>
              </a:rPr>
              <a:t>KatS</a:t>
            </a:r>
          </a:p>
          <a:p>
            <a:pPr marL="457200" indent="-457200">
              <a:buFontTx/>
              <a:buAutoNum type="arabicPeriod"/>
            </a:pPr>
            <a:r>
              <a:rPr lang="de-DE" altLang="de-DE" dirty="0">
                <a:solidFill>
                  <a:schemeClr val="tx2"/>
                </a:solidFill>
                <a:latin typeface="DLRG Univers 55 Roman" panose="02000503040000020003" pitchFamily="2" charset="0"/>
              </a:rPr>
              <a:t>Führungsstrukturen in Allgemeiner Hilfe und KatS</a:t>
            </a:r>
            <a:endParaRPr lang="de-DE" altLang="de-DE" dirty="0" smtClean="0">
              <a:solidFill>
                <a:schemeClr val="tx2"/>
              </a:solidFill>
              <a:latin typeface="DLRG Univers 55 Roman" panose="02000503040000020003" pitchFamily="2" charset="0"/>
            </a:endParaRPr>
          </a:p>
          <a:p>
            <a:pPr marL="457200" indent="-457200">
              <a:buFontTx/>
              <a:buAutoNum type="arabicPeriod"/>
            </a:pPr>
            <a:r>
              <a:rPr lang="de-DE" altLang="de-DE" dirty="0">
                <a:solidFill>
                  <a:schemeClr val="tx2"/>
                </a:solidFill>
                <a:latin typeface="DLRG Univers 55 Roman" panose="02000503040000020003" pitchFamily="2" charset="0"/>
              </a:rPr>
              <a:t>Allgemeine Hilfe und KatS in der </a:t>
            </a:r>
            <a:r>
              <a:rPr lang="de-DE" altLang="de-DE" dirty="0" smtClean="0">
                <a:solidFill>
                  <a:schemeClr val="tx2"/>
                </a:solidFill>
                <a:latin typeface="DLRG Univers 55 Roman" panose="02000503040000020003" pitchFamily="2" charset="0"/>
              </a:rPr>
              <a:t>DLRG</a:t>
            </a:r>
          </a:p>
          <a:p>
            <a:pPr marL="457200" indent="-457200">
              <a:buFontTx/>
              <a:buAutoNum type="arabicPeriod"/>
            </a:pPr>
            <a:r>
              <a:rPr lang="de-DE" altLang="de-DE" dirty="0">
                <a:solidFill>
                  <a:schemeClr val="tx2"/>
                </a:solidFill>
                <a:latin typeface="DLRG Univers 55 Roman" panose="02000503040000020003" pitchFamily="2" charset="0"/>
              </a:rPr>
              <a:t>Spezielle Einsatzlehre in der Allgemeinen Hilfe und im </a:t>
            </a:r>
            <a:r>
              <a:rPr lang="de-DE" altLang="de-DE" dirty="0" smtClean="0">
                <a:solidFill>
                  <a:schemeClr val="tx2"/>
                </a:solidFill>
                <a:latin typeface="DLRG Univers 55 Roman" panose="02000503040000020003" pitchFamily="2" charset="0"/>
              </a:rPr>
              <a:t>KatS</a:t>
            </a:r>
          </a:p>
          <a:p>
            <a:pPr marL="457200" indent="-457200">
              <a:buFontTx/>
              <a:buAutoNum type="arabicPeriod"/>
            </a:pPr>
            <a:r>
              <a:rPr lang="de-DE" altLang="de-DE" dirty="0">
                <a:solidFill>
                  <a:schemeClr val="tx2"/>
                </a:solidFill>
                <a:latin typeface="DLRG Univers 55 Roman" panose="02000503040000020003" pitchFamily="2" charset="0"/>
              </a:rPr>
              <a:t>Grundlagen Unfallverhütung, </a:t>
            </a:r>
            <a:r>
              <a:rPr lang="de-DE" altLang="de-DE" dirty="0" smtClean="0">
                <a:solidFill>
                  <a:schemeClr val="tx2"/>
                </a:solidFill>
                <a:latin typeface="DLRG Univers 55 Roman" panose="02000503040000020003" pitchFamily="2" charset="0"/>
              </a:rPr>
              <a:t>PSA, </a:t>
            </a:r>
            <a:r>
              <a:rPr lang="de-DE" altLang="de-DE" dirty="0">
                <a:solidFill>
                  <a:schemeClr val="tx2"/>
                </a:solidFill>
                <a:latin typeface="DLRG Univers 55 Roman" panose="02000503040000020003" pitchFamily="2" charset="0"/>
              </a:rPr>
              <a:t>Hygiene und </a:t>
            </a:r>
            <a:r>
              <a:rPr lang="de-DE" altLang="de-DE" dirty="0" smtClean="0">
                <a:solidFill>
                  <a:schemeClr val="tx2"/>
                </a:solidFill>
                <a:latin typeface="DLRG Univers 55 Roman" panose="02000503040000020003" pitchFamily="2" charset="0"/>
              </a:rPr>
              <a:t>Impfschutz</a:t>
            </a:r>
          </a:p>
          <a:p>
            <a:pPr marL="457200" indent="-457200">
              <a:buFontTx/>
              <a:buAutoNum type="arabicPeriod"/>
            </a:pPr>
            <a:r>
              <a:rPr lang="de-DE" altLang="de-DE" dirty="0">
                <a:solidFill>
                  <a:schemeClr val="tx2"/>
                </a:solidFill>
                <a:latin typeface="DLRG Univers 55 Roman" panose="02000503040000020003" pitchFamily="2" charset="0"/>
              </a:rPr>
              <a:t>Grundlagen Technik und </a:t>
            </a:r>
            <a:r>
              <a:rPr lang="de-DE" altLang="de-DE" dirty="0" smtClean="0">
                <a:solidFill>
                  <a:schemeClr val="tx2"/>
                </a:solidFill>
                <a:latin typeface="DLRG Univers 55 Roman" panose="02000503040000020003" pitchFamily="2" charset="0"/>
              </a:rPr>
              <a:t>Sicherheit</a:t>
            </a:r>
          </a:p>
          <a:p>
            <a:pPr marL="457200" indent="-457200">
              <a:buFontTx/>
              <a:buAutoNum type="arabicPeriod"/>
            </a:pPr>
            <a:r>
              <a:rPr lang="de-DE" altLang="de-DE" dirty="0">
                <a:solidFill>
                  <a:schemeClr val="tx2"/>
                </a:solidFill>
                <a:latin typeface="DLRG Univers 55 Roman" panose="02000503040000020003" pitchFamily="2" charset="0"/>
              </a:rPr>
              <a:t>Grundlagen Hochwasser</a:t>
            </a:r>
            <a:endParaRPr lang="de-DE" altLang="de-DE" dirty="0" smtClean="0">
              <a:solidFill>
                <a:schemeClr val="tx2"/>
              </a:solidFill>
              <a:latin typeface="DLRG Univers 55 Roman" panose="02000503040000020003" pitchFamily="2" charset="0"/>
            </a:endParaRPr>
          </a:p>
        </p:txBody>
      </p:sp>
    </p:spTree>
    <p:extLst>
      <p:ext uri="{BB962C8B-B14F-4D97-AF65-F5344CB8AC3E}">
        <p14:creationId xmlns:p14="http://schemas.microsoft.com/office/powerpoint/2010/main" val="3750766973"/>
      </p:ext>
    </p:extLst>
  </p:cSld>
  <p:clrMapOvr>
    <a:masterClrMapping/>
  </p:clrMapOvr>
  <p:transition spd="slow">
    <p:zoom dir="in"/>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274638"/>
            <a:ext cx="10972800" cy="417512"/>
          </a:xfrm>
        </p:spPr>
        <p:txBody>
          <a:bodyPr/>
          <a:lstStyle/>
          <a:p>
            <a:pPr eaLnBrk="1" hangingPunct="1">
              <a:spcBef>
                <a:spcPct val="50000"/>
              </a:spcBef>
              <a:defRPr/>
            </a:pPr>
            <a:r>
              <a:rPr lang="de-DE" dirty="0" smtClean="0">
                <a:latin typeface="DLRG Univers 55 Roman" charset="0"/>
              </a:rPr>
              <a:t>3. </a:t>
            </a:r>
            <a:r>
              <a:rPr lang="de-DE" dirty="0" smtClean="0">
                <a:latin typeface="DLRG Univers 55 Roman" charset="0"/>
              </a:rPr>
              <a:t>Führungsstrukturen</a:t>
            </a:r>
            <a:endParaRPr lang="de-DE" kern="1200" dirty="0" smtClean="0">
              <a:latin typeface="DLRG Univers 55 Roman" charset="0"/>
              <a:ea typeface="+mn-ea"/>
              <a:cs typeface="+mn-cs"/>
            </a:endParaRPr>
          </a:p>
        </p:txBody>
      </p:sp>
      <p:sp>
        <p:nvSpPr>
          <p:cNvPr id="3" name="Inhaltsplatzhalter 2"/>
          <p:cNvSpPr>
            <a:spLocks noGrp="1"/>
          </p:cNvSpPr>
          <p:nvPr>
            <p:ph idx="4294967295"/>
          </p:nvPr>
        </p:nvSpPr>
        <p:spPr>
          <a:xfrm>
            <a:off x="0" y="1600200"/>
            <a:ext cx="10972800" cy="4525963"/>
          </a:xfrm>
        </p:spPr>
        <p:txBody>
          <a:bodyPr/>
          <a:lstStyle/>
          <a:p>
            <a:pPr marL="266700" indent="-266700"/>
            <a:endParaRPr lang="de-DE" altLang="de-DE" b="1" smtClean="0">
              <a:latin typeface="DLRG Univers 55 Roman" panose="02000503040000020003" pitchFamily="2" charset="0"/>
              <a:sym typeface="Wingdings" panose="05000000000000000000" pitchFamily="2" charset="2"/>
            </a:endParaRPr>
          </a:p>
          <a:p>
            <a:pPr marL="266700" indent="-266700">
              <a:buFont typeface="Symbol" panose="05050102010706020507" pitchFamily="18" charset="2"/>
              <a:buChar char="-"/>
            </a:pPr>
            <a:r>
              <a:rPr lang="de-DE" altLang="de-DE" smtClean="0">
                <a:latin typeface="DLRG Univers 55 Roman" panose="02000503040000020003" pitchFamily="2" charset="0"/>
              </a:rPr>
              <a:t>Führungsstrukturen im Katastrophenschutz</a:t>
            </a:r>
          </a:p>
          <a:p>
            <a:pPr marL="266700" indent="-266700">
              <a:buFont typeface="Symbol" panose="05050102010706020507" pitchFamily="18" charset="2"/>
              <a:buChar char="-"/>
            </a:pPr>
            <a:endParaRPr lang="de-DE" altLang="de-DE" smtClean="0">
              <a:latin typeface="DLRG Univers 55 Roman" panose="02000503040000020003" pitchFamily="2" charset="0"/>
            </a:endParaRPr>
          </a:p>
          <a:p>
            <a:pPr marL="266700" indent="-266700">
              <a:buFont typeface="Symbol" panose="05050102010706020507" pitchFamily="18" charset="2"/>
              <a:buChar char="-"/>
            </a:pPr>
            <a:r>
              <a:rPr lang="de-DE" altLang="de-DE" smtClean="0">
                <a:latin typeface="DLRG Univers 55 Roman" panose="02000503040000020003" pitchFamily="2" charset="0"/>
              </a:rPr>
              <a:t>Kennzeichnung von Führungskräften</a:t>
            </a:r>
          </a:p>
          <a:p>
            <a:pPr marL="266700" indent="-266700">
              <a:buFont typeface="Symbol" panose="05050102010706020507" pitchFamily="18" charset="2"/>
              <a:buChar char="-"/>
            </a:pPr>
            <a:endParaRPr lang="de-DE" altLang="de-DE" smtClean="0">
              <a:latin typeface="DLRG Univers 55 Roman" panose="02000503040000020003" pitchFamily="2" charset="0"/>
            </a:endParaRPr>
          </a:p>
          <a:p>
            <a:pPr marL="266700" indent="-266700">
              <a:buFont typeface="Symbol" panose="05050102010706020507" pitchFamily="18" charset="2"/>
              <a:buChar char="-"/>
            </a:pPr>
            <a:r>
              <a:rPr lang="de-DE" altLang="de-DE" smtClean="0">
                <a:latin typeface="DLRG Univers 55 Roman" panose="02000503040000020003" pitchFamily="2" charset="0"/>
              </a:rPr>
              <a:t>Einheiten und Einrichtungen des Katastrophenschutzes in Hessen („Fachdienste“)</a:t>
            </a:r>
            <a:endParaRPr lang="de-DE" altLang="de-DE" smtClean="0">
              <a:latin typeface="DLRG Univers 55 Roman" panose="02000503040000020003" pitchFamily="2" charset="0"/>
              <a:sym typeface="Wingdings" panose="05000000000000000000" pitchFamily="2" charset="2"/>
            </a:endParaRPr>
          </a:p>
        </p:txBody>
      </p:sp>
    </p:spTree>
    <p:extLst>
      <p:ext uri="{BB962C8B-B14F-4D97-AF65-F5344CB8AC3E}">
        <p14:creationId xmlns:p14="http://schemas.microsoft.com/office/powerpoint/2010/main" val="717984739"/>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1268760"/>
            <a:ext cx="12192000"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98" name="Rectangle 2"/>
          <p:cNvSpPr>
            <a:spLocks noGrp="1" noChangeArrowheads="1"/>
          </p:cNvSpPr>
          <p:nvPr>
            <p:ph type="title" idx="4294967295"/>
          </p:nvPr>
        </p:nvSpPr>
        <p:spPr>
          <a:xfrm>
            <a:off x="0" y="274638"/>
            <a:ext cx="10972800" cy="417512"/>
          </a:xfrm>
        </p:spPr>
        <p:txBody>
          <a:bodyPr/>
          <a:lstStyle/>
          <a:p>
            <a:pPr eaLnBrk="1" hangingPunct="1"/>
            <a:r>
              <a:rPr lang="de-DE" altLang="de-DE" dirty="0" smtClean="0">
                <a:latin typeface="DLRG Univers 55 Roman" panose="02000503040000020003" pitchFamily="2" charset="0"/>
              </a:rPr>
              <a:t>Übersicht</a:t>
            </a:r>
          </a:p>
        </p:txBody>
      </p:sp>
      <p:sp>
        <p:nvSpPr>
          <p:cNvPr id="4099" name="Rectangle 3"/>
          <p:cNvSpPr>
            <a:spLocks noGrp="1" noChangeArrowheads="1"/>
          </p:cNvSpPr>
          <p:nvPr>
            <p:ph type="body" idx="4294967295"/>
          </p:nvPr>
        </p:nvSpPr>
        <p:spPr>
          <a:xfrm>
            <a:off x="0" y="1268760"/>
            <a:ext cx="12192000" cy="4857403"/>
          </a:xfrm>
        </p:spPr>
        <p:txBody>
          <a:bodyPr/>
          <a:lstStyle/>
          <a:p>
            <a:pPr marL="457200" indent="-457200">
              <a:buFontTx/>
              <a:buAutoNum type="arabicPeriod"/>
            </a:pPr>
            <a:r>
              <a:rPr lang="de-DE" altLang="de-DE" dirty="0">
                <a:solidFill>
                  <a:schemeClr val="tx2"/>
                </a:solidFill>
                <a:latin typeface="DLRG Univers 55 Roman" panose="02000503040000020003" pitchFamily="2" charset="0"/>
              </a:rPr>
              <a:t>Einführung in Allgemeine Hilfe und </a:t>
            </a:r>
            <a:r>
              <a:rPr lang="de-DE" altLang="de-DE" dirty="0" smtClean="0">
                <a:solidFill>
                  <a:schemeClr val="tx2"/>
                </a:solidFill>
                <a:latin typeface="DLRG Univers 55 Roman" panose="02000503040000020003" pitchFamily="2" charset="0"/>
              </a:rPr>
              <a:t>Katastrophenschutz</a:t>
            </a:r>
          </a:p>
          <a:p>
            <a:pPr marL="457200" indent="-457200">
              <a:buFontTx/>
              <a:buAutoNum type="arabicPeriod"/>
            </a:pPr>
            <a:r>
              <a:rPr lang="de-DE" altLang="de-DE" dirty="0">
                <a:solidFill>
                  <a:schemeClr val="tx2"/>
                </a:solidFill>
                <a:latin typeface="DLRG Univers 55 Roman" panose="02000503040000020003" pitchFamily="2" charset="0"/>
              </a:rPr>
              <a:t>Rechtliche Vorgaben für Allgemeine Hilfe und </a:t>
            </a:r>
            <a:r>
              <a:rPr lang="de-DE" altLang="de-DE" dirty="0" smtClean="0">
                <a:solidFill>
                  <a:schemeClr val="tx2"/>
                </a:solidFill>
                <a:latin typeface="DLRG Univers 55 Roman" panose="02000503040000020003" pitchFamily="2" charset="0"/>
              </a:rPr>
              <a:t>KatS</a:t>
            </a:r>
          </a:p>
          <a:p>
            <a:pPr marL="457200" indent="-457200">
              <a:buFontTx/>
              <a:buAutoNum type="arabicPeriod"/>
            </a:pPr>
            <a:r>
              <a:rPr lang="de-DE" altLang="de-DE" dirty="0">
                <a:solidFill>
                  <a:schemeClr val="tx2"/>
                </a:solidFill>
                <a:latin typeface="DLRG Univers 55 Roman" panose="02000503040000020003" pitchFamily="2" charset="0"/>
              </a:rPr>
              <a:t>Führungsstrukturen in Allgemeiner Hilfe und KatS</a:t>
            </a:r>
            <a:endParaRPr lang="de-DE" altLang="de-DE" dirty="0" smtClean="0">
              <a:solidFill>
                <a:schemeClr val="tx2"/>
              </a:solidFill>
              <a:latin typeface="DLRG Univers 55 Roman" panose="02000503040000020003" pitchFamily="2" charset="0"/>
            </a:endParaRPr>
          </a:p>
          <a:p>
            <a:pPr marL="457200" indent="-457200">
              <a:buFontTx/>
              <a:buAutoNum type="arabicPeriod"/>
            </a:pPr>
            <a:r>
              <a:rPr lang="de-DE" altLang="de-DE" dirty="0">
                <a:solidFill>
                  <a:schemeClr val="tx2"/>
                </a:solidFill>
                <a:latin typeface="DLRG Univers 55 Roman" panose="02000503040000020003" pitchFamily="2" charset="0"/>
              </a:rPr>
              <a:t>Allgemeine Hilfe und KatS in der </a:t>
            </a:r>
            <a:r>
              <a:rPr lang="de-DE" altLang="de-DE" dirty="0" smtClean="0">
                <a:solidFill>
                  <a:schemeClr val="tx2"/>
                </a:solidFill>
                <a:latin typeface="DLRG Univers 55 Roman" panose="02000503040000020003" pitchFamily="2" charset="0"/>
              </a:rPr>
              <a:t>DLRG</a:t>
            </a:r>
          </a:p>
          <a:p>
            <a:pPr marL="457200" indent="-457200">
              <a:buFontTx/>
              <a:buAutoNum type="arabicPeriod"/>
            </a:pPr>
            <a:r>
              <a:rPr lang="de-DE" altLang="de-DE" dirty="0">
                <a:solidFill>
                  <a:schemeClr val="tx2"/>
                </a:solidFill>
                <a:latin typeface="DLRG Univers 55 Roman" panose="02000503040000020003" pitchFamily="2" charset="0"/>
              </a:rPr>
              <a:t>Spezielle Einsatzlehre in der Allgemeinen Hilfe und im </a:t>
            </a:r>
            <a:r>
              <a:rPr lang="de-DE" altLang="de-DE" dirty="0" smtClean="0">
                <a:solidFill>
                  <a:schemeClr val="tx2"/>
                </a:solidFill>
                <a:latin typeface="DLRG Univers 55 Roman" panose="02000503040000020003" pitchFamily="2" charset="0"/>
              </a:rPr>
              <a:t>KatS</a:t>
            </a:r>
          </a:p>
          <a:p>
            <a:pPr marL="457200" indent="-457200">
              <a:buFontTx/>
              <a:buAutoNum type="arabicPeriod"/>
            </a:pPr>
            <a:r>
              <a:rPr lang="de-DE" altLang="de-DE" dirty="0">
                <a:solidFill>
                  <a:schemeClr val="tx2"/>
                </a:solidFill>
                <a:latin typeface="DLRG Univers 55 Roman" panose="02000503040000020003" pitchFamily="2" charset="0"/>
              </a:rPr>
              <a:t>Grundlagen Unfallverhütung, </a:t>
            </a:r>
            <a:r>
              <a:rPr lang="de-DE" altLang="de-DE" dirty="0" smtClean="0">
                <a:solidFill>
                  <a:schemeClr val="tx2"/>
                </a:solidFill>
                <a:latin typeface="DLRG Univers 55 Roman" panose="02000503040000020003" pitchFamily="2" charset="0"/>
              </a:rPr>
              <a:t>PSA, </a:t>
            </a:r>
            <a:r>
              <a:rPr lang="de-DE" altLang="de-DE" dirty="0">
                <a:solidFill>
                  <a:schemeClr val="tx2"/>
                </a:solidFill>
                <a:latin typeface="DLRG Univers 55 Roman" panose="02000503040000020003" pitchFamily="2" charset="0"/>
              </a:rPr>
              <a:t>Hygiene und </a:t>
            </a:r>
            <a:r>
              <a:rPr lang="de-DE" altLang="de-DE" dirty="0" smtClean="0">
                <a:solidFill>
                  <a:schemeClr val="tx2"/>
                </a:solidFill>
                <a:latin typeface="DLRG Univers 55 Roman" panose="02000503040000020003" pitchFamily="2" charset="0"/>
              </a:rPr>
              <a:t>Impfschutz</a:t>
            </a:r>
          </a:p>
          <a:p>
            <a:pPr marL="457200" indent="-457200">
              <a:buFontTx/>
              <a:buAutoNum type="arabicPeriod"/>
            </a:pPr>
            <a:r>
              <a:rPr lang="de-DE" altLang="de-DE" dirty="0">
                <a:solidFill>
                  <a:schemeClr val="tx2"/>
                </a:solidFill>
                <a:latin typeface="DLRG Univers 55 Roman" panose="02000503040000020003" pitchFamily="2" charset="0"/>
              </a:rPr>
              <a:t>Grundlagen Technik und </a:t>
            </a:r>
            <a:r>
              <a:rPr lang="de-DE" altLang="de-DE" dirty="0" smtClean="0">
                <a:solidFill>
                  <a:schemeClr val="tx2"/>
                </a:solidFill>
                <a:latin typeface="DLRG Univers 55 Roman" panose="02000503040000020003" pitchFamily="2" charset="0"/>
              </a:rPr>
              <a:t>Sicherheit</a:t>
            </a:r>
          </a:p>
          <a:p>
            <a:pPr marL="457200" indent="-457200">
              <a:buFontTx/>
              <a:buAutoNum type="arabicPeriod"/>
            </a:pPr>
            <a:r>
              <a:rPr lang="de-DE" altLang="de-DE" dirty="0">
                <a:solidFill>
                  <a:schemeClr val="tx2"/>
                </a:solidFill>
                <a:latin typeface="DLRG Univers 55 Roman" panose="02000503040000020003" pitchFamily="2" charset="0"/>
              </a:rPr>
              <a:t>Grundlagen Hochwasser</a:t>
            </a:r>
            <a:endParaRPr lang="de-DE" altLang="de-DE" dirty="0" smtClean="0">
              <a:solidFill>
                <a:schemeClr val="tx2"/>
              </a:solidFill>
              <a:latin typeface="DLRG Univers 55 Roman" panose="02000503040000020003" pitchFamily="2" charset="0"/>
            </a:endParaRPr>
          </a:p>
        </p:txBody>
      </p:sp>
    </p:spTree>
    <p:extLst>
      <p:ext uri="{BB962C8B-B14F-4D97-AF65-F5344CB8AC3E}">
        <p14:creationId xmlns:p14="http://schemas.microsoft.com/office/powerpoint/2010/main" val="3271104610"/>
      </p:ext>
    </p:extLst>
  </p:cSld>
  <p:clrMapOvr>
    <a:masterClrMapping/>
  </p:clrMapOvr>
  <p:transition spd="slow">
    <p:zoom dir="in"/>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85378" y="248316"/>
            <a:ext cx="7920880" cy="523220"/>
          </a:xfrm>
          <a:prstGeom prst="rect">
            <a:avLst/>
          </a:prstGeom>
          <a:noFill/>
        </p:spPr>
        <p:txBody>
          <a:bodyPr wrap="square" rtlCol="0">
            <a:spAutoFit/>
          </a:bodyPr>
          <a:lstStyle/>
          <a:p>
            <a:r>
              <a:rPr lang="de-DE" sz="2800" b="1" dirty="0" smtClean="0"/>
              <a:t>3.1 Führungsstrukturen</a:t>
            </a:r>
            <a:endParaRPr lang="de-DE" sz="2800" b="1" dirty="0"/>
          </a:p>
        </p:txBody>
      </p:sp>
      <p:sp>
        <p:nvSpPr>
          <p:cNvPr id="9" name="Datumsplatzhalter 8"/>
          <p:cNvSpPr>
            <a:spLocks noGrp="1"/>
          </p:cNvSpPr>
          <p:nvPr>
            <p:ph type="dt" sz="half" idx="10"/>
          </p:nvPr>
        </p:nvSpPr>
        <p:spPr/>
        <p:txBody>
          <a:bodyPr/>
          <a:lstStyle/>
          <a:p>
            <a:fld id="{E3C18B29-39F4-40AB-B25D-8F2334BD470F}" type="datetime1">
              <a:rPr lang="de-DE" smtClean="0"/>
              <a:pPr/>
              <a:t>12.09.2017</a:t>
            </a:fld>
            <a:endParaRPr lang="de-DE" dirty="0"/>
          </a:p>
        </p:txBody>
      </p:sp>
      <p:sp>
        <p:nvSpPr>
          <p:cNvPr id="10" name="Fußzeilenplatzhalter 9"/>
          <p:cNvSpPr>
            <a:spLocks noGrp="1"/>
          </p:cNvSpPr>
          <p:nvPr>
            <p:ph type="ftr" sz="quarter" idx="11"/>
          </p:nvPr>
        </p:nvSpPr>
        <p:spPr>
          <a:xfrm>
            <a:off x="4295800" y="6492876"/>
            <a:ext cx="3600400" cy="365125"/>
          </a:xfrm>
        </p:spPr>
        <p:txBody>
          <a:bodyPr/>
          <a:lstStyle/>
          <a:p>
            <a:r>
              <a:rPr lang="de-DE" dirty="0"/>
              <a:t>Wasserrettung im KatS </a:t>
            </a:r>
          </a:p>
        </p:txBody>
      </p:sp>
      <p:sp>
        <p:nvSpPr>
          <p:cNvPr id="11" name="Foliennummernplatzhalter 10"/>
          <p:cNvSpPr>
            <a:spLocks noGrp="1"/>
          </p:cNvSpPr>
          <p:nvPr>
            <p:ph type="sldNum" sz="quarter" idx="12"/>
          </p:nvPr>
        </p:nvSpPr>
        <p:spPr/>
        <p:txBody>
          <a:bodyPr/>
          <a:lstStyle/>
          <a:p>
            <a:r>
              <a:rPr lang="de-DE" dirty="0" smtClean="0"/>
              <a:t>Folie </a:t>
            </a:r>
            <a:fld id="{96BCB1E1-8097-4E36-A84A-3538CF57A922}" type="slidenum">
              <a:rPr lang="de-DE" smtClean="0"/>
              <a:pPr/>
              <a:t>30</a:t>
            </a:fld>
            <a:endParaRPr lang="de-DE" dirty="0"/>
          </a:p>
        </p:txBody>
      </p:sp>
      <p:grpSp>
        <p:nvGrpSpPr>
          <p:cNvPr id="21" name="Group 24"/>
          <p:cNvGrpSpPr>
            <a:grpSpLocks/>
          </p:cNvGrpSpPr>
          <p:nvPr/>
        </p:nvGrpSpPr>
        <p:grpSpPr bwMode="auto">
          <a:xfrm>
            <a:off x="2351585" y="1268760"/>
            <a:ext cx="7560840" cy="4680520"/>
            <a:chOff x="816" y="1117"/>
            <a:chExt cx="4395" cy="2652"/>
          </a:xfrm>
          <a:gradFill flip="none" rotWithShape="1">
            <a:gsLst>
              <a:gs pos="0">
                <a:schemeClr val="accent1">
                  <a:lumMod val="0"/>
                  <a:lumOff val="100000"/>
                </a:schemeClr>
              </a:gs>
              <a:gs pos="35000">
                <a:schemeClr val="accent1">
                  <a:lumMod val="0"/>
                  <a:lumOff val="100000"/>
                </a:schemeClr>
              </a:gs>
              <a:gs pos="100000">
                <a:schemeClr val="accent1">
                  <a:lumMod val="100000"/>
                </a:schemeClr>
              </a:gs>
            </a:gsLst>
            <a:path path="circle">
              <a:fillToRect l="50000" t="-80000" r="50000" b="180000"/>
            </a:path>
            <a:tileRect/>
          </a:gradFill>
        </p:grpSpPr>
        <p:sp>
          <p:nvSpPr>
            <p:cNvPr id="22" name="AutoShape 4"/>
            <p:cNvSpPr>
              <a:spLocks noChangeArrowheads="1"/>
            </p:cNvSpPr>
            <p:nvPr/>
          </p:nvSpPr>
          <p:spPr bwMode="auto">
            <a:xfrm>
              <a:off x="816" y="1117"/>
              <a:ext cx="4395" cy="2652"/>
            </a:xfrm>
            <a:prstGeom prst="triangle">
              <a:avLst>
                <a:gd name="adj" fmla="val 49963"/>
              </a:avLst>
            </a:prstGeom>
            <a:grp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23" name="Freeform 5"/>
            <p:cNvSpPr>
              <a:spLocks/>
            </p:cNvSpPr>
            <p:nvPr/>
          </p:nvSpPr>
          <p:spPr bwMode="auto">
            <a:xfrm>
              <a:off x="986" y="3585"/>
              <a:ext cx="4072" cy="1"/>
            </a:xfrm>
            <a:custGeom>
              <a:avLst/>
              <a:gdLst>
                <a:gd name="T0" fmla="*/ 0 w 4072"/>
                <a:gd name="T1" fmla="*/ 0 h 1"/>
                <a:gd name="T2" fmla="*/ 4072 w 4072"/>
                <a:gd name="T3" fmla="*/ 0 h 1"/>
              </a:gdLst>
              <a:ahLst/>
              <a:cxnLst>
                <a:cxn ang="0">
                  <a:pos x="T0" y="T1"/>
                </a:cxn>
                <a:cxn ang="0">
                  <a:pos x="T2" y="T3"/>
                </a:cxn>
              </a:cxnLst>
              <a:rect l="0" t="0" r="r" b="b"/>
              <a:pathLst>
                <a:path w="4072" h="1">
                  <a:moveTo>
                    <a:pt x="0" y="0"/>
                  </a:moveTo>
                  <a:lnTo>
                    <a:pt x="4072" y="0"/>
                  </a:lnTo>
                </a:path>
              </a:pathLst>
            </a:custGeom>
            <a:grp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4" name="Freeform 6"/>
            <p:cNvSpPr>
              <a:spLocks/>
            </p:cNvSpPr>
            <p:nvPr/>
          </p:nvSpPr>
          <p:spPr bwMode="auto">
            <a:xfrm>
              <a:off x="1326" y="3144"/>
              <a:ext cx="3369" cy="1"/>
            </a:xfrm>
            <a:custGeom>
              <a:avLst/>
              <a:gdLst>
                <a:gd name="T0" fmla="*/ 0 w 3369"/>
                <a:gd name="T1" fmla="*/ 0 h 1"/>
                <a:gd name="T2" fmla="*/ 3369 w 3369"/>
                <a:gd name="T3" fmla="*/ 0 h 1"/>
              </a:gdLst>
              <a:ahLst/>
              <a:cxnLst>
                <a:cxn ang="0">
                  <a:pos x="T0" y="T1"/>
                </a:cxn>
                <a:cxn ang="0">
                  <a:pos x="T2" y="T3"/>
                </a:cxn>
              </a:cxnLst>
              <a:rect l="0" t="0" r="r" b="b"/>
              <a:pathLst>
                <a:path w="3369" h="1">
                  <a:moveTo>
                    <a:pt x="0" y="0"/>
                  </a:moveTo>
                  <a:lnTo>
                    <a:pt x="3369" y="0"/>
                  </a:lnTo>
                </a:path>
              </a:pathLst>
            </a:custGeom>
            <a:grp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 name="Freeform 7"/>
            <p:cNvSpPr>
              <a:spLocks/>
            </p:cNvSpPr>
            <p:nvPr/>
          </p:nvSpPr>
          <p:spPr bwMode="auto">
            <a:xfrm>
              <a:off x="1539" y="2923"/>
              <a:ext cx="2959" cy="1"/>
            </a:xfrm>
            <a:custGeom>
              <a:avLst/>
              <a:gdLst>
                <a:gd name="T0" fmla="*/ 0 w 2959"/>
                <a:gd name="T1" fmla="*/ 0 h 1"/>
                <a:gd name="T2" fmla="*/ 2959 w 2959"/>
                <a:gd name="T3" fmla="*/ 0 h 1"/>
              </a:gdLst>
              <a:ahLst/>
              <a:cxnLst>
                <a:cxn ang="0">
                  <a:pos x="T0" y="T1"/>
                </a:cxn>
                <a:cxn ang="0">
                  <a:pos x="T2" y="T3"/>
                </a:cxn>
              </a:cxnLst>
              <a:rect l="0" t="0" r="r" b="b"/>
              <a:pathLst>
                <a:path w="2959" h="1">
                  <a:moveTo>
                    <a:pt x="0" y="0"/>
                  </a:moveTo>
                  <a:lnTo>
                    <a:pt x="2959" y="0"/>
                  </a:lnTo>
                </a:path>
              </a:pathLst>
            </a:custGeom>
            <a:grp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6" name="Freeform 8"/>
            <p:cNvSpPr>
              <a:spLocks/>
            </p:cNvSpPr>
            <p:nvPr/>
          </p:nvSpPr>
          <p:spPr bwMode="auto">
            <a:xfrm>
              <a:off x="1720" y="2702"/>
              <a:ext cx="2604" cy="1"/>
            </a:xfrm>
            <a:custGeom>
              <a:avLst/>
              <a:gdLst>
                <a:gd name="T0" fmla="*/ 0 w 2604"/>
                <a:gd name="T1" fmla="*/ 0 h 1"/>
                <a:gd name="T2" fmla="*/ 2604 w 2604"/>
                <a:gd name="T3" fmla="*/ 0 h 1"/>
              </a:gdLst>
              <a:ahLst/>
              <a:cxnLst>
                <a:cxn ang="0">
                  <a:pos x="T0" y="T1"/>
                </a:cxn>
                <a:cxn ang="0">
                  <a:pos x="T2" y="T3"/>
                </a:cxn>
              </a:cxnLst>
              <a:rect l="0" t="0" r="r" b="b"/>
              <a:pathLst>
                <a:path w="2604" h="1">
                  <a:moveTo>
                    <a:pt x="0" y="0"/>
                  </a:moveTo>
                  <a:lnTo>
                    <a:pt x="2604" y="0"/>
                  </a:lnTo>
                </a:path>
              </a:pathLst>
            </a:custGeom>
            <a:grp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7" name="Freeform 9"/>
            <p:cNvSpPr>
              <a:spLocks/>
            </p:cNvSpPr>
            <p:nvPr/>
          </p:nvSpPr>
          <p:spPr bwMode="auto">
            <a:xfrm>
              <a:off x="1894" y="2480"/>
              <a:ext cx="2252" cy="1"/>
            </a:xfrm>
            <a:custGeom>
              <a:avLst/>
              <a:gdLst>
                <a:gd name="T0" fmla="*/ 0 w 2252"/>
                <a:gd name="T1" fmla="*/ 1 h 1"/>
                <a:gd name="T2" fmla="*/ 2252 w 2252"/>
                <a:gd name="T3" fmla="*/ 0 h 1"/>
              </a:gdLst>
              <a:ahLst/>
              <a:cxnLst>
                <a:cxn ang="0">
                  <a:pos x="T0" y="T1"/>
                </a:cxn>
                <a:cxn ang="0">
                  <a:pos x="T2" y="T3"/>
                </a:cxn>
              </a:cxnLst>
              <a:rect l="0" t="0" r="r" b="b"/>
              <a:pathLst>
                <a:path w="2252" h="1">
                  <a:moveTo>
                    <a:pt x="0" y="1"/>
                  </a:moveTo>
                  <a:lnTo>
                    <a:pt x="2252" y="0"/>
                  </a:lnTo>
                </a:path>
              </a:pathLst>
            </a:custGeom>
            <a:grp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8" name="Freeform 10"/>
            <p:cNvSpPr>
              <a:spLocks/>
            </p:cNvSpPr>
            <p:nvPr/>
          </p:nvSpPr>
          <p:spPr bwMode="auto">
            <a:xfrm>
              <a:off x="2249" y="2039"/>
              <a:ext cx="1515" cy="1"/>
            </a:xfrm>
            <a:custGeom>
              <a:avLst/>
              <a:gdLst>
                <a:gd name="T0" fmla="*/ 0 w 1515"/>
                <a:gd name="T1" fmla="*/ 0 h 1"/>
                <a:gd name="T2" fmla="*/ 1515 w 1515"/>
                <a:gd name="T3" fmla="*/ 0 h 1"/>
              </a:gdLst>
              <a:ahLst/>
              <a:cxnLst>
                <a:cxn ang="0">
                  <a:pos x="T0" y="T1"/>
                </a:cxn>
                <a:cxn ang="0">
                  <a:pos x="T2" y="T3"/>
                </a:cxn>
              </a:cxnLst>
              <a:rect l="0" t="0" r="r" b="b"/>
              <a:pathLst>
                <a:path w="1515" h="1">
                  <a:moveTo>
                    <a:pt x="0" y="0"/>
                  </a:moveTo>
                  <a:lnTo>
                    <a:pt x="1515" y="0"/>
                  </a:lnTo>
                </a:path>
              </a:pathLst>
            </a:custGeom>
            <a:grp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9" name="Freeform 11"/>
            <p:cNvSpPr>
              <a:spLocks/>
            </p:cNvSpPr>
            <p:nvPr/>
          </p:nvSpPr>
          <p:spPr bwMode="auto">
            <a:xfrm>
              <a:off x="2438" y="1818"/>
              <a:ext cx="1160" cy="1"/>
            </a:xfrm>
            <a:custGeom>
              <a:avLst/>
              <a:gdLst>
                <a:gd name="T0" fmla="*/ 0 w 1160"/>
                <a:gd name="T1" fmla="*/ 0 h 1"/>
                <a:gd name="T2" fmla="*/ 1160 w 1160"/>
                <a:gd name="T3" fmla="*/ 0 h 1"/>
              </a:gdLst>
              <a:ahLst/>
              <a:cxnLst>
                <a:cxn ang="0">
                  <a:pos x="T0" y="T1"/>
                </a:cxn>
                <a:cxn ang="0">
                  <a:pos x="T2" y="T3"/>
                </a:cxn>
              </a:cxnLst>
              <a:rect l="0" t="0" r="r" b="b"/>
              <a:pathLst>
                <a:path w="1160" h="1">
                  <a:moveTo>
                    <a:pt x="0" y="0"/>
                  </a:moveTo>
                  <a:lnTo>
                    <a:pt x="1160" y="0"/>
                  </a:lnTo>
                </a:path>
              </a:pathLst>
            </a:custGeom>
            <a:grp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0" name="Freeform 12"/>
            <p:cNvSpPr>
              <a:spLocks/>
            </p:cNvSpPr>
            <p:nvPr/>
          </p:nvSpPr>
          <p:spPr bwMode="auto">
            <a:xfrm>
              <a:off x="2620" y="1597"/>
              <a:ext cx="797" cy="1"/>
            </a:xfrm>
            <a:custGeom>
              <a:avLst/>
              <a:gdLst>
                <a:gd name="T0" fmla="*/ 0 w 797"/>
                <a:gd name="T1" fmla="*/ 0 h 1"/>
                <a:gd name="T2" fmla="*/ 797 w 797"/>
                <a:gd name="T3" fmla="*/ 0 h 1"/>
              </a:gdLst>
              <a:ahLst/>
              <a:cxnLst>
                <a:cxn ang="0">
                  <a:pos x="T0" y="T1"/>
                </a:cxn>
                <a:cxn ang="0">
                  <a:pos x="T2" y="T3"/>
                </a:cxn>
              </a:cxnLst>
              <a:rect l="0" t="0" r="r" b="b"/>
              <a:pathLst>
                <a:path w="797" h="1">
                  <a:moveTo>
                    <a:pt x="0" y="0"/>
                  </a:moveTo>
                  <a:lnTo>
                    <a:pt x="797" y="0"/>
                  </a:lnTo>
                </a:path>
              </a:pathLst>
            </a:custGeom>
            <a:grp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1" name="Freeform 13"/>
            <p:cNvSpPr>
              <a:spLocks/>
            </p:cNvSpPr>
            <p:nvPr/>
          </p:nvSpPr>
          <p:spPr bwMode="auto">
            <a:xfrm>
              <a:off x="1160" y="3364"/>
              <a:ext cx="3700" cy="1"/>
            </a:xfrm>
            <a:custGeom>
              <a:avLst/>
              <a:gdLst>
                <a:gd name="T0" fmla="*/ 0 w 3700"/>
                <a:gd name="T1" fmla="*/ 0 h 1"/>
                <a:gd name="T2" fmla="*/ 3700 w 3700"/>
                <a:gd name="T3" fmla="*/ 0 h 1"/>
              </a:gdLst>
              <a:ahLst/>
              <a:cxnLst>
                <a:cxn ang="0">
                  <a:pos x="T0" y="T1"/>
                </a:cxn>
                <a:cxn ang="0">
                  <a:pos x="T2" y="T3"/>
                </a:cxn>
              </a:cxnLst>
              <a:rect l="0" t="0" r="r" b="b"/>
              <a:pathLst>
                <a:path w="3700" h="1">
                  <a:moveTo>
                    <a:pt x="0" y="0"/>
                  </a:moveTo>
                  <a:lnTo>
                    <a:pt x="3700" y="0"/>
                  </a:lnTo>
                </a:path>
              </a:pathLst>
            </a:custGeom>
            <a:grpFill/>
            <a:ln w="9525">
              <a:solidFill>
                <a:schemeClr val="tx1"/>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32" name="Text Box 14"/>
          <p:cNvSpPr txBox="1">
            <a:spLocks noChangeArrowheads="1"/>
          </p:cNvSpPr>
          <p:nvPr/>
        </p:nvSpPr>
        <p:spPr bwMode="auto">
          <a:xfrm>
            <a:off x="2912268" y="5661248"/>
            <a:ext cx="63246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nchorCtr="1">
            <a:spAutoFit/>
          </a:bodyPr>
          <a:lstStyle/>
          <a:p>
            <a:pPr algn="ctr">
              <a:spcBef>
                <a:spcPct val="50000"/>
              </a:spcBef>
            </a:pPr>
            <a:r>
              <a:rPr lang="de-DE" dirty="0">
                <a:ln w="0"/>
                <a:effectLst>
                  <a:outerShdw blurRad="38100" dist="19050" dir="2700000" algn="tl" rotWithShape="0">
                    <a:schemeClr val="dk1">
                      <a:alpha val="40000"/>
                    </a:schemeClr>
                  </a:outerShdw>
                </a:effectLst>
              </a:rPr>
              <a:t>Helfer</a:t>
            </a:r>
          </a:p>
        </p:txBody>
      </p:sp>
      <p:sp>
        <p:nvSpPr>
          <p:cNvPr id="33" name="Text Box 15"/>
          <p:cNvSpPr txBox="1">
            <a:spLocks noChangeArrowheads="1"/>
          </p:cNvSpPr>
          <p:nvPr/>
        </p:nvSpPr>
        <p:spPr bwMode="auto">
          <a:xfrm>
            <a:off x="3255962" y="5359588"/>
            <a:ext cx="57912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nchorCtr="1">
            <a:spAutoFit/>
          </a:bodyPr>
          <a:lstStyle/>
          <a:p>
            <a:pPr algn="ctr">
              <a:spcBef>
                <a:spcPct val="50000"/>
              </a:spcBef>
            </a:pPr>
            <a:r>
              <a:rPr lang="de-DE" dirty="0" smtClean="0">
                <a:ln w="0"/>
                <a:effectLst>
                  <a:outerShdw blurRad="38100" dist="19050" dir="2700000" algn="tl" rotWithShape="0">
                    <a:schemeClr val="dk1">
                      <a:alpha val="40000"/>
                    </a:schemeClr>
                  </a:outerShdw>
                </a:effectLst>
              </a:rPr>
              <a:t>Trupp- oder Staffelführer</a:t>
            </a:r>
            <a:endParaRPr lang="de-DE" dirty="0">
              <a:ln w="0"/>
              <a:effectLst>
                <a:outerShdw blurRad="38100" dist="19050" dir="2700000" algn="tl" rotWithShape="0">
                  <a:schemeClr val="dk1">
                    <a:alpha val="40000"/>
                  </a:schemeClr>
                </a:outerShdw>
              </a:effectLst>
            </a:endParaRPr>
          </a:p>
        </p:txBody>
      </p:sp>
      <p:sp>
        <p:nvSpPr>
          <p:cNvPr id="34" name="Text Box 16"/>
          <p:cNvSpPr txBox="1">
            <a:spLocks noChangeArrowheads="1"/>
          </p:cNvSpPr>
          <p:nvPr/>
        </p:nvSpPr>
        <p:spPr bwMode="auto">
          <a:xfrm>
            <a:off x="3521868" y="4882554"/>
            <a:ext cx="5181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nchorCtr="1">
            <a:spAutoFit/>
          </a:bodyPr>
          <a:lstStyle/>
          <a:p>
            <a:pPr algn="ctr">
              <a:spcBef>
                <a:spcPct val="50000"/>
              </a:spcBef>
            </a:pPr>
            <a:r>
              <a:rPr lang="de-DE">
                <a:ln w="0"/>
                <a:effectLst>
                  <a:outerShdw blurRad="38100" dist="19050" dir="2700000" algn="tl" rotWithShape="0">
                    <a:schemeClr val="dk1">
                      <a:alpha val="40000"/>
                    </a:schemeClr>
                  </a:outerShdw>
                </a:effectLst>
              </a:rPr>
              <a:t>Gruppenführer</a:t>
            </a:r>
          </a:p>
        </p:txBody>
      </p:sp>
      <p:sp>
        <p:nvSpPr>
          <p:cNvPr id="35" name="Text Box 18"/>
          <p:cNvSpPr txBox="1">
            <a:spLocks noChangeArrowheads="1"/>
          </p:cNvSpPr>
          <p:nvPr/>
        </p:nvSpPr>
        <p:spPr bwMode="auto">
          <a:xfrm>
            <a:off x="4036218" y="4507954"/>
            <a:ext cx="4038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nchorCtr="1">
            <a:spAutoFit/>
          </a:bodyPr>
          <a:lstStyle/>
          <a:p>
            <a:pPr algn="ctr">
              <a:spcBef>
                <a:spcPct val="50000"/>
              </a:spcBef>
            </a:pPr>
            <a:r>
              <a:rPr lang="de-DE">
                <a:ln w="0"/>
                <a:effectLst>
                  <a:outerShdw blurRad="38100" dist="19050" dir="2700000" algn="tl" rotWithShape="0">
                    <a:schemeClr val="dk1">
                      <a:alpha val="40000"/>
                    </a:schemeClr>
                  </a:outerShdw>
                </a:effectLst>
              </a:rPr>
              <a:t>Zugführer</a:t>
            </a:r>
          </a:p>
        </p:txBody>
      </p:sp>
      <p:sp>
        <p:nvSpPr>
          <p:cNvPr id="36" name="Text Box 19"/>
          <p:cNvSpPr txBox="1">
            <a:spLocks noChangeArrowheads="1"/>
          </p:cNvSpPr>
          <p:nvPr/>
        </p:nvSpPr>
        <p:spPr bwMode="auto">
          <a:xfrm>
            <a:off x="4360068" y="3761829"/>
            <a:ext cx="3505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nchorCtr="1">
            <a:spAutoFit/>
          </a:bodyPr>
          <a:lstStyle/>
          <a:p>
            <a:pPr algn="ctr">
              <a:spcBef>
                <a:spcPct val="50000"/>
              </a:spcBef>
            </a:pPr>
            <a:r>
              <a:rPr lang="de-DE">
                <a:ln w="0"/>
                <a:effectLst>
                  <a:outerShdw blurRad="38100" dist="19050" dir="2700000" algn="tl" rotWithShape="0">
                    <a:schemeClr val="dk1">
                      <a:alpha val="40000"/>
                    </a:schemeClr>
                  </a:outerShdw>
                </a:effectLst>
              </a:rPr>
              <a:t>TEL vor Ort</a:t>
            </a:r>
          </a:p>
        </p:txBody>
      </p:sp>
      <p:sp>
        <p:nvSpPr>
          <p:cNvPr id="37" name="Text Box 20"/>
          <p:cNvSpPr txBox="1">
            <a:spLocks noChangeArrowheads="1"/>
          </p:cNvSpPr>
          <p:nvPr/>
        </p:nvSpPr>
        <p:spPr bwMode="auto">
          <a:xfrm>
            <a:off x="4645818" y="3206045"/>
            <a:ext cx="2895600"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nchorCtr="1">
            <a:spAutoFit/>
          </a:bodyPr>
          <a:lstStyle/>
          <a:p>
            <a:pPr algn="ctr">
              <a:spcBef>
                <a:spcPct val="50000"/>
              </a:spcBef>
            </a:pPr>
            <a:r>
              <a:rPr lang="de-DE" dirty="0" smtClean="0">
                <a:ln w="0"/>
                <a:effectLst>
                  <a:outerShdw blurRad="38100" dist="19050" dir="2700000" algn="tl" rotWithShape="0">
                    <a:schemeClr val="dk1">
                      <a:alpha val="40000"/>
                    </a:schemeClr>
                  </a:outerShdw>
                </a:effectLst>
              </a:rPr>
              <a:t>Katastrophenschutzleitung </a:t>
            </a:r>
            <a:r>
              <a:rPr lang="de-DE" dirty="0">
                <a:ln w="0"/>
                <a:effectLst>
                  <a:outerShdw blurRad="38100" dist="19050" dir="2700000" algn="tl" rotWithShape="0">
                    <a:schemeClr val="dk1">
                      <a:alpha val="40000"/>
                    </a:schemeClr>
                  </a:outerShdw>
                </a:effectLst>
              </a:rPr>
              <a:t>mit Stab</a:t>
            </a:r>
          </a:p>
        </p:txBody>
      </p:sp>
      <p:sp>
        <p:nvSpPr>
          <p:cNvPr id="38" name="Text Box 21"/>
          <p:cNvSpPr txBox="1">
            <a:spLocks noChangeArrowheads="1"/>
          </p:cNvSpPr>
          <p:nvPr/>
        </p:nvSpPr>
        <p:spPr bwMode="auto">
          <a:xfrm>
            <a:off x="5198268" y="2578299"/>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nchorCtr="1">
            <a:spAutoFit/>
          </a:bodyPr>
          <a:lstStyle/>
          <a:p>
            <a:pPr algn="ctr">
              <a:spcBef>
                <a:spcPct val="50000"/>
              </a:spcBef>
            </a:pPr>
            <a:r>
              <a:rPr lang="de-DE">
                <a:ln w="0"/>
                <a:effectLst>
                  <a:outerShdw blurRad="38100" dist="19050" dir="2700000" algn="tl" rotWithShape="0">
                    <a:schemeClr val="dk1">
                      <a:alpha val="40000"/>
                    </a:schemeClr>
                  </a:outerShdw>
                </a:effectLst>
              </a:rPr>
              <a:t>Landrat / OB</a:t>
            </a:r>
          </a:p>
        </p:txBody>
      </p:sp>
      <p:sp>
        <p:nvSpPr>
          <p:cNvPr id="39" name="Text Box 25"/>
          <p:cNvSpPr txBox="1">
            <a:spLocks noChangeArrowheads="1"/>
          </p:cNvSpPr>
          <p:nvPr/>
        </p:nvSpPr>
        <p:spPr bwMode="auto">
          <a:xfrm>
            <a:off x="5199856" y="2204864"/>
            <a:ext cx="1828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nchorCtr="1">
            <a:spAutoFit/>
          </a:bodyPr>
          <a:lstStyle/>
          <a:p>
            <a:pPr algn="ctr">
              <a:spcBef>
                <a:spcPct val="50000"/>
              </a:spcBef>
            </a:pPr>
            <a:r>
              <a:rPr lang="de-DE">
                <a:ln w="0"/>
                <a:effectLst>
                  <a:outerShdw blurRad="38100" dist="19050" dir="2700000" algn="tl" rotWithShape="0">
                    <a:schemeClr val="dk1">
                      <a:alpha val="40000"/>
                    </a:schemeClr>
                  </a:outerShdw>
                </a:effectLst>
              </a:rPr>
              <a:t>RP</a:t>
            </a:r>
          </a:p>
        </p:txBody>
      </p:sp>
      <p:sp>
        <p:nvSpPr>
          <p:cNvPr id="40" name="Text Box 26"/>
          <p:cNvSpPr txBox="1">
            <a:spLocks noChangeArrowheads="1"/>
          </p:cNvSpPr>
          <p:nvPr/>
        </p:nvSpPr>
        <p:spPr bwMode="auto">
          <a:xfrm>
            <a:off x="5171281" y="1786211"/>
            <a:ext cx="18288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nchorCtr="1">
            <a:spAutoFit/>
          </a:bodyPr>
          <a:lstStyle/>
          <a:p>
            <a:pPr algn="ctr">
              <a:spcBef>
                <a:spcPct val="50000"/>
              </a:spcBef>
            </a:pPr>
            <a:r>
              <a:rPr lang="de-DE" dirty="0" err="1">
                <a:ln w="0"/>
                <a:effectLst>
                  <a:outerShdw blurRad="38100" dist="19050" dir="2700000" algn="tl" rotWithShape="0">
                    <a:schemeClr val="dk1">
                      <a:alpha val="40000"/>
                    </a:schemeClr>
                  </a:outerShdw>
                </a:effectLst>
              </a:rPr>
              <a:t>HMdIuS</a:t>
            </a:r>
            <a:endParaRPr lang="de-DE" dirty="0">
              <a:ln w="0"/>
              <a:effectLst>
                <a:outerShdw blurRad="38100" dist="19050" dir="2700000" algn="tl" rotWithShape="0">
                  <a:schemeClr val="dk1">
                    <a:alpha val="40000"/>
                  </a:schemeClr>
                </a:outerShdw>
              </a:effectLst>
            </a:endParaRPr>
          </a:p>
        </p:txBody>
      </p:sp>
      <p:sp>
        <p:nvSpPr>
          <p:cNvPr id="41" name="Text Box 27"/>
          <p:cNvSpPr txBox="1">
            <a:spLocks noChangeArrowheads="1"/>
          </p:cNvSpPr>
          <p:nvPr/>
        </p:nvSpPr>
        <p:spPr bwMode="auto">
          <a:xfrm>
            <a:off x="4112418" y="4126954"/>
            <a:ext cx="40386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nchor="ctr" anchorCtr="1">
            <a:spAutoFit/>
          </a:bodyPr>
          <a:lstStyle/>
          <a:p>
            <a:pPr algn="ctr">
              <a:spcBef>
                <a:spcPct val="50000"/>
              </a:spcBef>
            </a:pPr>
            <a:r>
              <a:rPr lang="de-DE">
                <a:ln w="0"/>
                <a:effectLst>
                  <a:outerShdw blurRad="38100" dist="19050" dir="2700000" algn="tl" rotWithShape="0">
                    <a:schemeClr val="dk1">
                      <a:alpha val="40000"/>
                    </a:schemeClr>
                  </a:outerShdw>
                </a:effectLst>
              </a:rPr>
              <a:t>Einsatzabschnittsleitung</a:t>
            </a:r>
          </a:p>
        </p:txBody>
      </p:sp>
    </p:spTree>
    <p:extLst>
      <p:ext uri="{BB962C8B-B14F-4D97-AF65-F5344CB8AC3E}">
        <p14:creationId xmlns:p14="http://schemas.microsoft.com/office/powerpoint/2010/main" val="3582087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utoUpdateAnimBg="0"/>
      <p:bldP spid="33" grpId="0" autoUpdateAnimBg="0"/>
      <p:bldP spid="34" grpId="0" autoUpdateAnimBg="0"/>
      <p:bldP spid="35" grpId="0" autoUpdateAnimBg="0"/>
      <p:bldP spid="36" grpId="0" autoUpdateAnimBg="0"/>
      <p:bldP spid="37" grpId="0" autoUpdateAnimBg="0"/>
      <p:bldP spid="38" grpId="0" autoUpdateAnimBg="0"/>
      <p:bldP spid="39" grpId="0" autoUpdateAnimBg="0"/>
      <p:bldP spid="40" grpId="0" autoUpdateAnimBg="0"/>
      <p:bldP spid="4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5400" y="260648"/>
            <a:ext cx="7920880" cy="892552"/>
          </a:xfrm>
          <a:prstGeom prst="rect">
            <a:avLst/>
          </a:prstGeom>
          <a:noFill/>
        </p:spPr>
        <p:txBody>
          <a:bodyPr wrap="square" rtlCol="0">
            <a:spAutoFit/>
          </a:bodyPr>
          <a:lstStyle/>
          <a:p>
            <a:r>
              <a:rPr lang="de-DE" sz="2800" b="1" dirty="0" smtClean="0"/>
              <a:t>Führungsstrukturen</a:t>
            </a:r>
            <a:endParaRPr lang="de-DE" sz="2800" b="1" dirty="0"/>
          </a:p>
          <a:p>
            <a:r>
              <a:rPr lang="de-DE" sz="2400" dirty="0" smtClean="0"/>
              <a:t>3.2.1 Funktionskennzeichen</a:t>
            </a:r>
            <a:endParaRPr lang="de-DE" sz="2400" dirty="0"/>
          </a:p>
        </p:txBody>
      </p:sp>
      <p:sp>
        <p:nvSpPr>
          <p:cNvPr id="3" name="Text Box 4"/>
          <p:cNvSpPr txBox="1">
            <a:spLocks noChangeArrowheads="1"/>
          </p:cNvSpPr>
          <p:nvPr/>
        </p:nvSpPr>
        <p:spPr bwMode="auto">
          <a:xfrm>
            <a:off x="695400" y="1446419"/>
            <a:ext cx="1080120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marL="342900" indent="-342900">
              <a:buFont typeface="Wingdings" pitchFamily="2" charset="2"/>
              <a:buChar char="§"/>
            </a:pPr>
            <a:r>
              <a:rPr lang="de-DE" sz="2400" dirty="0"/>
              <a:t>Nur tatsächlich eingesetzte Führungskräfte werden mit Koller (Überwürfe) oder Überziehweste gekennzeichnet</a:t>
            </a:r>
          </a:p>
          <a:p>
            <a:pPr marL="342900" indent="-342900">
              <a:buFont typeface="Wingdings" pitchFamily="2" charset="2"/>
              <a:buChar char="§"/>
            </a:pPr>
            <a:endParaRPr lang="de-DE" sz="2400" dirty="0"/>
          </a:p>
          <a:p>
            <a:pPr marL="342900" indent="-342900">
              <a:spcAft>
                <a:spcPts val="600"/>
              </a:spcAft>
              <a:buFont typeface="Wingdings" pitchFamily="2" charset="2"/>
              <a:buChar char="§"/>
            </a:pPr>
            <a:r>
              <a:rPr lang="de-DE" sz="2400" dirty="0"/>
              <a:t>Festgelegte Farben </a:t>
            </a:r>
          </a:p>
          <a:p>
            <a:pPr marL="800100" lvl="1" indent="-342900">
              <a:spcAft>
                <a:spcPts val="300"/>
              </a:spcAft>
              <a:buFont typeface="Arial" panose="020B0604020202020204" pitchFamily="34" charset="0"/>
              <a:buChar char="•"/>
              <a:tabLst>
                <a:tab pos="4754563" algn="l"/>
              </a:tabLst>
            </a:pPr>
            <a:r>
              <a:rPr lang="de-DE" sz="2000" dirty="0" smtClean="0"/>
              <a:t>Einsatzleiter</a:t>
            </a:r>
            <a:r>
              <a:rPr lang="de-DE" sz="2000" dirty="0"/>
              <a:t>	</a:t>
            </a:r>
            <a:r>
              <a:rPr lang="de-DE" sz="2000" dirty="0">
                <a:sym typeface="Wingdings" pitchFamily="2" charset="2"/>
              </a:rPr>
              <a:t> 	signalgelb</a:t>
            </a:r>
          </a:p>
          <a:p>
            <a:pPr marL="800100" lvl="1" indent="-342900">
              <a:spcAft>
                <a:spcPts val="300"/>
              </a:spcAft>
              <a:buFont typeface="Arial" panose="020B0604020202020204" pitchFamily="34" charset="0"/>
              <a:buChar char="•"/>
              <a:tabLst>
                <a:tab pos="4754563" algn="l"/>
              </a:tabLst>
            </a:pPr>
            <a:r>
              <a:rPr lang="de-DE" sz="2000" dirty="0">
                <a:sym typeface="Wingdings" pitchFamily="2" charset="2"/>
              </a:rPr>
              <a:t>Einsatzabschnittsleiter		reinweiß</a:t>
            </a:r>
          </a:p>
          <a:p>
            <a:pPr marL="800100" lvl="1" indent="-342900">
              <a:buFont typeface="Arial" panose="020B0604020202020204" pitchFamily="34" charset="0"/>
              <a:buChar char="•"/>
              <a:tabLst>
                <a:tab pos="4754563" algn="l"/>
              </a:tabLst>
            </a:pPr>
            <a:r>
              <a:rPr lang="de-DE" sz="2000" dirty="0">
                <a:sym typeface="Wingdings" pitchFamily="2" charset="2"/>
              </a:rPr>
              <a:t>Einheitsführer </a:t>
            </a:r>
            <a:r>
              <a:rPr lang="de-DE" sz="2000" dirty="0" smtClean="0">
                <a:sym typeface="Wingdings" pitchFamily="2" charset="2"/>
              </a:rPr>
              <a:t>/</a:t>
            </a:r>
            <a:r>
              <a:rPr lang="de-DE" sz="2000" dirty="0">
                <a:sym typeface="Wingdings" pitchFamily="2" charset="2"/>
              </a:rPr>
              <a:t>		feuerrot</a:t>
            </a:r>
          </a:p>
          <a:p>
            <a:pPr lvl="1">
              <a:tabLst>
                <a:tab pos="809625" algn="l"/>
                <a:tab pos="4754563" algn="l"/>
              </a:tabLst>
            </a:pPr>
            <a:r>
              <a:rPr lang="de-DE" sz="2000" dirty="0" smtClean="0">
                <a:sym typeface="Wingdings" pitchFamily="2" charset="2"/>
              </a:rPr>
              <a:t>	zus</a:t>
            </a:r>
            <a:r>
              <a:rPr lang="de-DE" sz="2000" dirty="0">
                <a:sym typeface="Wingdings" pitchFamily="2" charset="2"/>
              </a:rPr>
              <a:t>. Führungsfunktionen (z.B. Unterabschnittsleiter)</a:t>
            </a:r>
          </a:p>
          <a:p>
            <a:pPr marL="800100" lvl="1" indent="-342900">
              <a:spcAft>
                <a:spcPts val="300"/>
              </a:spcAft>
              <a:buFont typeface="Arial" panose="020B0604020202020204" pitchFamily="34" charset="0"/>
              <a:buChar char="•"/>
              <a:tabLst>
                <a:tab pos="4754563" algn="l"/>
              </a:tabLst>
            </a:pPr>
            <a:r>
              <a:rPr lang="de-DE" sz="2000" dirty="0" smtClean="0">
                <a:sym typeface="Wingdings" pitchFamily="2" charset="2"/>
              </a:rPr>
              <a:t>Gruppen-/Trupp-/Fahrzeugführer		orange</a:t>
            </a:r>
          </a:p>
          <a:p>
            <a:pPr marL="800100" lvl="1" indent="-342900">
              <a:spcAft>
                <a:spcPts val="300"/>
              </a:spcAft>
              <a:buFont typeface="Arial" panose="020B0604020202020204" pitchFamily="34" charset="0"/>
              <a:buChar char="•"/>
              <a:tabLst>
                <a:tab pos="4754563" algn="l"/>
              </a:tabLst>
            </a:pPr>
            <a:r>
              <a:rPr lang="de-DE" sz="2000" dirty="0" smtClean="0">
                <a:sym typeface="Wingdings" pitchFamily="2" charset="2"/>
              </a:rPr>
              <a:t>Fachberater</a:t>
            </a:r>
            <a:r>
              <a:rPr lang="de-DE" sz="2000" dirty="0">
                <a:sym typeface="Wingdings" pitchFamily="2" charset="2"/>
              </a:rPr>
              <a:t>		signalblau</a:t>
            </a:r>
          </a:p>
          <a:p>
            <a:pPr marL="800100" lvl="1" indent="-342900">
              <a:spcAft>
                <a:spcPts val="300"/>
              </a:spcAft>
              <a:buFont typeface="Arial" panose="020B0604020202020204" pitchFamily="34" charset="0"/>
              <a:buChar char="•"/>
              <a:tabLst>
                <a:tab pos="4754563" algn="l"/>
              </a:tabLst>
            </a:pPr>
            <a:r>
              <a:rPr lang="de-DE" sz="2000" dirty="0">
                <a:sym typeface="Wingdings" pitchFamily="2" charset="2"/>
              </a:rPr>
              <a:t>Presse- Medienarbeit		grün</a:t>
            </a:r>
          </a:p>
          <a:p>
            <a:pPr marL="800100" lvl="1" indent="-342900">
              <a:spcAft>
                <a:spcPts val="300"/>
              </a:spcAft>
              <a:buFont typeface="Arial" panose="020B0604020202020204" pitchFamily="34" charset="0"/>
              <a:buChar char="•"/>
              <a:tabLst>
                <a:tab pos="4754563" algn="l"/>
              </a:tabLst>
            </a:pPr>
            <a:r>
              <a:rPr lang="de-DE" sz="2000" dirty="0">
                <a:sym typeface="Wingdings" pitchFamily="2" charset="2"/>
              </a:rPr>
              <a:t>Notfallseelsorge	</a:t>
            </a:r>
            <a:r>
              <a:rPr lang="de-DE" sz="2000" dirty="0" smtClean="0">
                <a:sym typeface="Wingdings" pitchFamily="2" charset="2"/>
              </a:rPr>
              <a:t></a:t>
            </a:r>
            <a:r>
              <a:rPr lang="de-DE" sz="2000" dirty="0">
                <a:sym typeface="Wingdings" pitchFamily="2" charset="2"/>
              </a:rPr>
              <a:t>	violett</a:t>
            </a:r>
            <a:endParaRPr lang="de-DE" sz="2000" dirty="0"/>
          </a:p>
        </p:txBody>
      </p:sp>
      <p:sp>
        <p:nvSpPr>
          <p:cNvPr id="9" name="Datumsplatzhalter 8"/>
          <p:cNvSpPr>
            <a:spLocks noGrp="1"/>
          </p:cNvSpPr>
          <p:nvPr>
            <p:ph type="dt" sz="half" idx="10"/>
          </p:nvPr>
        </p:nvSpPr>
        <p:spPr/>
        <p:txBody>
          <a:bodyPr/>
          <a:lstStyle/>
          <a:p>
            <a:fld id="{E3C18B29-39F4-40AB-B25D-8F2334BD470F}" type="datetime1">
              <a:rPr lang="de-DE" smtClean="0"/>
              <a:pPr/>
              <a:t>12.09.2017</a:t>
            </a:fld>
            <a:endParaRPr lang="de-DE" dirty="0"/>
          </a:p>
        </p:txBody>
      </p:sp>
      <p:sp>
        <p:nvSpPr>
          <p:cNvPr id="10" name="Fußzeilenplatzhalter 9"/>
          <p:cNvSpPr>
            <a:spLocks noGrp="1"/>
          </p:cNvSpPr>
          <p:nvPr>
            <p:ph type="ftr" sz="quarter" idx="11"/>
          </p:nvPr>
        </p:nvSpPr>
        <p:spPr>
          <a:xfrm>
            <a:off x="4295800" y="6492876"/>
            <a:ext cx="3600400" cy="365125"/>
          </a:xfrm>
        </p:spPr>
        <p:txBody>
          <a:bodyPr/>
          <a:lstStyle/>
          <a:p>
            <a:r>
              <a:rPr lang="de-DE" dirty="0"/>
              <a:t>Wasserrettung im KatS </a:t>
            </a:r>
          </a:p>
        </p:txBody>
      </p:sp>
      <p:sp>
        <p:nvSpPr>
          <p:cNvPr id="11" name="Foliennummernplatzhalter 10"/>
          <p:cNvSpPr>
            <a:spLocks noGrp="1"/>
          </p:cNvSpPr>
          <p:nvPr>
            <p:ph type="sldNum" sz="quarter" idx="12"/>
          </p:nvPr>
        </p:nvSpPr>
        <p:spPr/>
        <p:txBody>
          <a:bodyPr/>
          <a:lstStyle/>
          <a:p>
            <a:r>
              <a:rPr lang="de-DE" dirty="0" smtClean="0"/>
              <a:t>Folie </a:t>
            </a:r>
            <a:fld id="{96BCB1E1-8097-4E36-A84A-3538CF57A922}" type="slidenum">
              <a:rPr lang="de-DE" smtClean="0"/>
              <a:pPr/>
              <a:t>31</a:t>
            </a:fld>
            <a:endParaRPr lang="de-DE" dirty="0"/>
          </a:p>
        </p:txBody>
      </p:sp>
      <p:sp>
        <p:nvSpPr>
          <p:cNvPr id="4" name="Rechteck 3"/>
          <p:cNvSpPr/>
          <p:nvPr/>
        </p:nvSpPr>
        <p:spPr>
          <a:xfrm>
            <a:off x="8399816" y="3068960"/>
            <a:ext cx="1872648" cy="288032"/>
          </a:xfrm>
          <a:prstGeom prst="rect">
            <a:avLst/>
          </a:prstGeom>
          <a:solidFill>
            <a:srgbClr val="FFFF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Einsatzleiter</a:t>
            </a:r>
          </a:p>
        </p:txBody>
      </p:sp>
      <p:sp>
        <p:nvSpPr>
          <p:cNvPr id="8" name="Rechteck 7"/>
          <p:cNvSpPr/>
          <p:nvPr/>
        </p:nvSpPr>
        <p:spPr>
          <a:xfrm>
            <a:off x="8393785" y="3390395"/>
            <a:ext cx="1872648" cy="288032"/>
          </a:xfrm>
          <a:prstGeom prst="rect">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Abschnittsleiter</a:t>
            </a:r>
          </a:p>
        </p:txBody>
      </p:sp>
      <p:sp>
        <p:nvSpPr>
          <p:cNvPr id="12" name="Rechteck 11"/>
          <p:cNvSpPr/>
          <p:nvPr/>
        </p:nvSpPr>
        <p:spPr>
          <a:xfrm>
            <a:off x="8393785" y="3711830"/>
            <a:ext cx="1872648" cy="288032"/>
          </a:xfrm>
          <a:prstGeom prst="rect">
            <a:avLst/>
          </a:prstGeom>
          <a:solidFill>
            <a:srgbClr val="FF0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Einheitsführer</a:t>
            </a:r>
          </a:p>
        </p:txBody>
      </p:sp>
      <p:sp>
        <p:nvSpPr>
          <p:cNvPr id="13" name="Rechteck 12"/>
          <p:cNvSpPr/>
          <p:nvPr/>
        </p:nvSpPr>
        <p:spPr>
          <a:xfrm>
            <a:off x="8393785" y="4653136"/>
            <a:ext cx="1872648" cy="288032"/>
          </a:xfrm>
          <a:prstGeom prst="rect">
            <a:avLst/>
          </a:prstGeom>
          <a:solidFill>
            <a:srgbClr val="00B0F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Fachberater</a:t>
            </a:r>
          </a:p>
        </p:txBody>
      </p:sp>
      <p:sp>
        <p:nvSpPr>
          <p:cNvPr id="14" name="Rechteck 13"/>
          <p:cNvSpPr/>
          <p:nvPr/>
        </p:nvSpPr>
        <p:spPr>
          <a:xfrm>
            <a:off x="8387754" y="5013176"/>
            <a:ext cx="1872648" cy="288032"/>
          </a:xfrm>
          <a:prstGeom prst="rect">
            <a:avLst/>
          </a:prstGeom>
          <a:solidFill>
            <a:srgbClr val="92D05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tx1"/>
                </a:solidFill>
              </a:rPr>
              <a:t>Presse</a:t>
            </a:r>
          </a:p>
        </p:txBody>
      </p:sp>
      <p:sp>
        <p:nvSpPr>
          <p:cNvPr id="15" name="Rechteck 14"/>
          <p:cNvSpPr/>
          <p:nvPr/>
        </p:nvSpPr>
        <p:spPr>
          <a:xfrm>
            <a:off x="8387754" y="5373216"/>
            <a:ext cx="1872648" cy="288032"/>
          </a:xfrm>
          <a:prstGeom prst="rect">
            <a:avLst/>
          </a:prstGeom>
          <a:solidFill>
            <a:srgbClr val="7030A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lumMod val="85000"/>
                  </a:schemeClr>
                </a:solidFill>
              </a:rPr>
              <a:t>Notfallseelsorge</a:t>
            </a:r>
          </a:p>
        </p:txBody>
      </p:sp>
      <p:sp>
        <p:nvSpPr>
          <p:cNvPr id="19" name="Rechteck 18"/>
          <p:cNvSpPr/>
          <p:nvPr/>
        </p:nvSpPr>
        <p:spPr>
          <a:xfrm>
            <a:off x="8399816" y="4293096"/>
            <a:ext cx="1872648" cy="288032"/>
          </a:xfrm>
          <a:prstGeom prst="rect">
            <a:avLst/>
          </a:prstGeom>
          <a:solidFill>
            <a:srgbClr val="FFC000"/>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smtClean="0">
                <a:solidFill>
                  <a:schemeClr val="tx1"/>
                </a:solidFill>
              </a:rPr>
              <a:t>Fahrzeugführer</a:t>
            </a:r>
            <a:endParaRPr lang="de-DE" dirty="0">
              <a:solidFill>
                <a:schemeClr val="tx1"/>
              </a:solidFill>
            </a:endParaRPr>
          </a:p>
        </p:txBody>
      </p:sp>
    </p:spTree>
    <p:extLst>
      <p:ext uri="{BB962C8B-B14F-4D97-AF65-F5344CB8AC3E}">
        <p14:creationId xmlns:p14="http://schemas.microsoft.com/office/powerpoint/2010/main" val="1102405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274638"/>
            <a:ext cx="10972800" cy="417512"/>
          </a:xfrm>
        </p:spPr>
        <p:txBody>
          <a:bodyPr/>
          <a:lstStyle/>
          <a:p>
            <a:pPr algn="l"/>
            <a:r>
              <a:rPr lang="de-DE" sz="2400" b="1" dirty="0"/>
              <a:t>Führungsstrukturen</a:t>
            </a:r>
            <a:br>
              <a:rPr lang="de-DE" sz="2400" b="1" dirty="0"/>
            </a:br>
            <a:r>
              <a:rPr lang="de-DE" altLang="de-DE" sz="2400" dirty="0" smtClean="0">
                <a:latin typeface="DLRG Univers 55 Roman" panose="02000503040000020003" pitchFamily="2" charset="0"/>
              </a:rPr>
              <a:t>3.2.1 Kennzeichnung </a:t>
            </a:r>
            <a:r>
              <a:rPr lang="de-DE" altLang="de-DE" sz="2400" dirty="0">
                <a:latin typeface="DLRG Univers 55 Roman" panose="02000503040000020003" pitchFamily="2" charset="0"/>
              </a:rPr>
              <a:t>von Führungskräften und Befehlsstellen</a:t>
            </a:r>
          </a:p>
        </p:txBody>
      </p:sp>
      <p:sp>
        <p:nvSpPr>
          <p:cNvPr id="52227" name="Rectangle 3"/>
          <p:cNvSpPr>
            <a:spLocks noGrp="1" noChangeArrowheads="1"/>
          </p:cNvSpPr>
          <p:nvPr>
            <p:ph type="body" idx="4294967295"/>
          </p:nvPr>
        </p:nvSpPr>
        <p:spPr>
          <a:xfrm>
            <a:off x="0" y="1600200"/>
            <a:ext cx="10972800" cy="4525963"/>
          </a:xfrm>
        </p:spPr>
        <p:txBody>
          <a:bodyPr/>
          <a:lstStyle/>
          <a:p>
            <a:pPr marL="0" indent="0">
              <a:buNone/>
            </a:pPr>
            <a:r>
              <a:rPr lang="de-DE" altLang="de-DE" sz="2000" b="1" dirty="0">
                <a:latin typeface="DLRG Univers 55 Roman" panose="02000503040000020003" pitchFamily="2" charset="0"/>
              </a:rPr>
              <a:t>Kennzeichnungen für Einheiten der DLRG:</a:t>
            </a:r>
          </a:p>
          <a:p>
            <a:pPr marL="266700" indent="-266700">
              <a:buFontTx/>
              <a:buChar char="•"/>
            </a:pPr>
            <a:r>
              <a:rPr lang="de-DE" altLang="de-DE" sz="2000" dirty="0">
                <a:latin typeface="DLRG Univers 55 Roman" panose="02000503040000020003" pitchFamily="2" charset="0"/>
              </a:rPr>
              <a:t>1x Abschnittsleiter (reinweiß), falls es einen Einsatzabschnitt Wasserrettung gibt</a:t>
            </a:r>
          </a:p>
          <a:p>
            <a:pPr marL="266700" indent="-266700">
              <a:buFontTx/>
              <a:buChar char="•"/>
            </a:pPr>
            <a:r>
              <a:rPr lang="de-DE" altLang="de-DE" sz="2000" dirty="0">
                <a:latin typeface="DLRG Univers 55 Roman" panose="02000503040000020003" pitchFamily="2" charset="0"/>
              </a:rPr>
              <a:t>1x Einheitsführer (feuerrot) für den Einheitsführer (Zugführer)</a:t>
            </a:r>
          </a:p>
          <a:p>
            <a:pPr marL="266700" indent="-266700">
              <a:buFontTx/>
              <a:buChar char="•"/>
            </a:pPr>
            <a:r>
              <a:rPr lang="de-DE" altLang="de-DE" sz="2000" dirty="0" smtClean="0">
                <a:latin typeface="DLRG Univers 55 Roman" panose="02000503040000020003" pitchFamily="2" charset="0"/>
              </a:rPr>
              <a:t>pro Fahrzeug 1x </a:t>
            </a:r>
            <a:r>
              <a:rPr lang="de-DE" altLang="de-DE" sz="2000" dirty="0">
                <a:latin typeface="DLRG Univers 55 Roman" panose="02000503040000020003" pitchFamily="2" charset="0"/>
              </a:rPr>
              <a:t>„Fahrzeugführer“ (Gruppen- bzw. Staffelführer, orange)</a:t>
            </a:r>
          </a:p>
          <a:p>
            <a:pPr marL="266700" indent="-266700">
              <a:buFontTx/>
              <a:buChar char="•"/>
            </a:pPr>
            <a:r>
              <a:rPr lang="de-DE" altLang="de-DE" sz="2000" dirty="0">
                <a:latin typeface="DLRG Univers 55 Roman" panose="02000503040000020003" pitchFamily="2" charset="0"/>
              </a:rPr>
              <a:t>1x Fachberater (signalblau)</a:t>
            </a:r>
          </a:p>
          <a:p>
            <a:pPr marL="266700" indent="-266700">
              <a:buFontTx/>
              <a:buChar char="•"/>
            </a:pPr>
            <a:endParaRPr lang="de-DE" altLang="de-DE" sz="2000" dirty="0">
              <a:latin typeface="DLRG Univers 55 Roman" panose="02000503040000020003" pitchFamily="2" charset="0"/>
            </a:endParaRPr>
          </a:p>
          <a:p>
            <a:pPr marL="266700" indent="-266700"/>
            <a:r>
              <a:rPr lang="de-DE" altLang="de-DE" sz="2000" dirty="0" smtClean="0">
                <a:latin typeface="DLRG Univers 55 Roman" panose="02000503040000020003" pitchFamily="2" charset="0"/>
              </a:rPr>
              <a:t>Sofern </a:t>
            </a:r>
            <a:r>
              <a:rPr lang="de-DE" altLang="de-DE" sz="2000" dirty="0">
                <a:latin typeface="DLRG Univers 55 Roman" panose="02000503040000020003" pitchFamily="2" charset="0"/>
              </a:rPr>
              <a:t>Führungsfunktionen </a:t>
            </a:r>
            <a:r>
              <a:rPr lang="de-DE" altLang="de-DE" sz="2000" dirty="0" smtClean="0">
                <a:latin typeface="DLRG Univers 55 Roman" panose="02000503040000020003" pitchFamily="2" charset="0"/>
              </a:rPr>
              <a:t>wechseln, </a:t>
            </a:r>
            <a:r>
              <a:rPr lang="de-DE" altLang="de-DE" sz="2000" dirty="0">
                <a:latin typeface="DLRG Univers 55 Roman" panose="02000503040000020003" pitchFamily="2" charset="0"/>
              </a:rPr>
              <a:t>müssen die Überziehwesten auch gewechselt werden</a:t>
            </a:r>
            <a:endParaRPr lang="de-DE" altLang="de-DE" sz="2000" dirty="0">
              <a:solidFill>
                <a:srgbClr val="FF2129"/>
              </a:solidFill>
              <a:latin typeface="DLRG Univers 55 Roman" panose="02000503040000020003" pitchFamily="2" charset="0"/>
            </a:endParaRPr>
          </a:p>
        </p:txBody>
      </p:sp>
    </p:spTree>
    <p:extLst>
      <p:ext uri="{BB962C8B-B14F-4D97-AF65-F5344CB8AC3E}">
        <p14:creationId xmlns:p14="http://schemas.microsoft.com/office/powerpoint/2010/main" val="1798834938"/>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anim calcmode="lin" valueType="num">
                                      <p:cBhvr additive="base">
                                        <p:cTn id="7" dur="500" fill="hold"/>
                                        <p:tgtEl>
                                          <p:spTgt spid="522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222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anim calcmode="lin" valueType="num">
                                      <p:cBhvr additive="base">
                                        <p:cTn id="13" dur="500" fill="hold"/>
                                        <p:tgtEl>
                                          <p:spTgt spid="52227">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222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 fill="hold"/>
                                        <p:tgtEl>
                                          <p:spTgt spid="52227">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22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2227">
                                            <p:txEl>
                                              <p:pRg st="3" end="3"/>
                                            </p:txEl>
                                          </p:spTgt>
                                        </p:tgtEl>
                                        <p:attrNameLst>
                                          <p:attrName>style.visibility</p:attrName>
                                        </p:attrNameLst>
                                      </p:cBhvr>
                                      <p:to>
                                        <p:strVal val="visible"/>
                                      </p:to>
                                    </p:set>
                                    <p:anim calcmode="lin" valueType="num">
                                      <p:cBhvr additive="base">
                                        <p:cTn id="25" dur="500" fill="hold"/>
                                        <p:tgtEl>
                                          <p:spTgt spid="52227">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22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2227">
                                            <p:txEl>
                                              <p:pRg st="4" end="4"/>
                                            </p:txEl>
                                          </p:spTgt>
                                        </p:tgtEl>
                                        <p:attrNameLst>
                                          <p:attrName>style.visibility</p:attrName>
                                        </p:attrNameLst>
                                      </p:cBhvr>
                                      <p:to>
                                        <p:strVal val="visible"/>
                                      </p:to>
                                    </p:set>
                                    <p:anim calcmode="lin" valueType="num">
                                      <p:cBhvr additive="base">
                                        <p:cTn id="31" dur="500" fill="hold"/>
                                        <p:tgtEl>
                                          <p:spTgt spid="52227">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222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2227">
                                            <p:txEl>
                                              <p:pRg st="6" end="6"/>
                                            </p:txEl>
                                          </p:spTgt>
                                        </p:tgtEl>
                                        <p:attrNameLst>
                                          <p:attrName>style.visibility</p:attrName>
                                        </p:attrNameLst>
                                      </p:cBhvr>
                                      <p:to>
                                        <p:strVal val="visible"/>
                                      </p:to>
                                    </p:set>
                                    <p:anim calcmode="lin" valueType="num">
                                      <p:cBhvr additive="base">
                                        <p:cTn id="37" dur="500" fill="hold"/>
                                        <p:tgtEl>
                                          <p:spTgt spid="52227">
                                            <p:txEl>
                                              <p:pRg st="6" end="6"/>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2227">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0" y="274638"/>
            <a:ext cx="10972800" cy="417512"/>
          </a:xfrm>
        </p:spPr>
        <p:txBody>
          <a:bodyPr/>
          <a:lstStyle/>
          <a:p>
            <a:pPr algn="l"/>
            <a:r>
              <a:rPr lang="de-DE" sz="2400" b="1" dirty="0"/>
              <a:t>Führungsstrukturen</a:t>
            </a:r>
            <a:br>
              <a:rPr lang="de-DE" sz="2400" b="1" dirty="0"/>
            </a:br>
            <a:r>
              <a:rPr lang="de-DE" altLang="de-DE" sz="2400" dirty="0" smtClean="0">
                <a:latin typeface="DLRG Univers 55 Roman" panose="02000503040000020003" pitchFamily="2" charset="0"/>
              </a:rPr>
              <a:t>3.2.2 Kennzeichnung </a:t>
            </a:r>
            <a:r>
              <a:rPr lang="de-DE" altLang="de-DE" sz="2400" dirty="0">
                <a:latin typeface="DLRG Univers 55 Roman" panose="02000503040000020003" pitchFamily="2" charset="0"/>
              </a:rPr>
              <a:t>der Führungskräfte in WRE</a:t>
            </a:r>
          </a:p>
        </p:txBody>
      </p:sp>
      <p:sp>
        <p:nvSpPr>
          <p:cNvPr id="50179" name="Rectangle 3"/>
          <p:cNvSpPr>
            <a:spLocks noGrp="1" noChangeArrowheads="1"/>
          </p:cNvSpPr>
          <p:nvPr>
            <p:ph type="body" idx="4294967295"/>
          </p:nvPr>
        </p:nvSpPr>
        <p:spPr>
          <a:xfrm>
            <a:off x="0" y="1600200"/>
            <a:ext cx="10972800" cy="4525963"/>
          </a:xfrm>
        </p:spPr>
        <p:txBody>
          <a:bodyPr/>
          <a:lstStyle/>
          <a:p>
            <a:pPr marL="266700" indent="-266700">
              <a:lnSpc>
                <a:spcPct val="80000"/>
              </a:lnSpc>
            </a:pPr>
            <a:r>
              <a:rPr lang="de-DE" altLang="de-DE" sz="1600" b="1">
                <a:latin typeface="DLRG Univers 55 Roman" panose="02000503040000020003" pitchFamily="2" charset="0"/>
              </a:rPr>
              <a:t>Helmkennzeichnung: </a:t>
            </a:r>
            <a:endParaRPr lang="de-DE" altLang="de-DE" sz="1600" b="1">
              <a:solidFill>
                <a:srgbClr val="FF2129"/>
              </a:solidFill>
              <a:latin typeface="DLRG Univers 55 Roman" panose="02000503040000020003" pitchFamily="2" charset="0"/>
            </a:endParaRPr>
          </a:p>
          <a:p>
            <a:pPr marL="266700" indent="-266700">
              <a:lnSpc>
                <a:spcPct val="80000"/>
              </a:lnSpc>
              <a:buFontTx/>
              <a:buChar char="•"/>
            </a:pPr>
            <a:r>
              <a:rPr lang="de-DE" altLang="de-DE" sz="1600">
                <a:latin typeface="DLRG Univers 55 Roman" panose="02000503040000020003" pitchFamily="2" charset="0"/>
              </a:rPr>
              <a:t>Trupp-, Staffel- oder Gruppenführer mit erfolgreich abgeschlossener Ausbildung zum Gruppenführer, sofern sie „Fahrzeugführer“ (Führer aller Einsatzkräfte auf einem Einsatzfahrzeug) sind, einen blauen 7x1 cm-Streifen oberhalb des Reflexstreifen auf beiden Helmseiten</a:t>
            </a:r>
          </a:p>
          <a:p>
            <a:pPr marL="266700" indent="-266700">
              <a:lnSpc>
                <a:spcPct val="80000"/>
              </a:lnSpc>
              <a:buFontTx/>
              <a:buChar char="•"/>
            </a:pPr>
            <a:r>
              <a:rPr lang="de-DE" altLang="de-DE" sz="1600">
                <a:latin typeface="DLRG Univers 55 Roman" panose="02000503040000020003" pitchFamily="2" charset="0"/>
              </a:rPr>
              <a:t>Zugführer oder Führer der DLRG-Kräfte im Landkreis mit erfolgreich abgeschlossenem Lehrgang Zugführer / Einsatzführer je einen blaue 7x1 cm-Streifen oberhalb und unterhalb des Reflexstreifen auf beiden Helmseiten</a:t>
            </a:r>
          </a:p>
          <a:p>
            <a:pPr marL="266700" indent="-266700">
              <a:lnSpc>
                <a:spcPct val="80000"/>
              </a:lnSpc>
            </a:pPr>
            <a:r>
              <a:rPr lang="de-DE" altLang="de-DE" sz="1600" b="1">
                <a:latin typeface="DLRG Univers 55 Roman" panose="02000503040000020003" pitchFamily="2" charset="0"/>
              </a:rPr>
              <a:t>Rückenschilder:</a:t>
            </a:r>
          </a:p>
          <a:p>
            <a:pPr marL="266700" indent="-266700">
              <a:lnSpc>
                <a:spcPct val="80000"/>
              </a:lnSpc>
              <a:buFontTx/>
              <a:buChar char="•"/>
            </a:pPr>
            <a:r>
              <a:rPr lang="de-DE" altLang="de-DE" sz="1600">
                <a:latin typeface="DLRG Univers 55 Roman" panose="02000503040000020003" pitchFamily="2" charset="0"/>
              </a:rPr>
              <a:t>Einzeilig, nur Wortmarke „DLRG“</a:t>
            </a:r>
          </a:p>
          <a:p>
            <a:pPr marL="266700" indent="-266700">
              <a:lnSpc>
                <a:spcPct val="80000"/>
              </a:lnSpc>
              <a:buFontTx/>
              <a:buChar char="•"/>
            </a:pPr>
            <a:r>
              <a:rPr lang="de-DE" altLang="de-DE" sz="1600">
                <a:latin typeface="DLRG Univers 55 Roman" panose="02000503040000020003" pitchFamily="2" charset="0"/>
              </a:rPr>
              <a:t>bei einem zweizeiligen wird grundsätzlich „DLRG“ oben und „Wasserrettung” darunter getragen</a:t>
            </a:r>
          </a:p>
          <a:p>
            <a:pPr marL="266700" indent="-266700">
              <a:lnSpc>
                <a:spcPct val="80000"/>
              </a:lnSpc>
              <a:buFontTx/>
              <a:buChar char="•"/>
            </a:pPr>
            <a:r>
              <a:rPr lang="de-DE" altLang="de-DE" sz="1600">
                <a:latin typeface="DLRG Univers 55 Roman" panose="02000503040000020003" pitchFamily="2" charset="0"/>
              </a:rPr>
              <a:t>Anstatt „Wasserrettung“ kann von Inhabern entsprechender Führungsfunktion auch „Trupp-“, „Staffel-“, Gruppen-“, „Taucheinsatz-“, „Zugtrupp-“ oder „Zugführer“ getragen werden</a:t>
            </a:r>
          </a:p>
          <a:p>
            <a:pPr marL="266700" indent="-266700">
              <a:lnSpc>
                <a:spcPct val="80000"/>
              </a:lnSpc>
            </a:pPr>
            <a:r>
              <a:rPr lang="de-DE" altLang="de-DE" sz="1600" b="1">
                <a:latin typeface="DLRG Univers 55 Roman" panose="02000503040000020003" pitchFamily="2" charset="0"/>
              </a:rPr>
              <a:t>Dienststellungsabzeichen:</a:t>
            </a:r>
          </a:p>
          <a:p>
            <a:pPr marL="266700" indent="-266700">
              <a:lnSpc>
                <a:spcPct val="80000"/>
              </a:lnSpc>
              <a:buFontTx/>
              <a:buChar char="•"/>
            </a:pPr>
            <a:r>
              <a:rPr lang="de-DE" altLang="de-DE" sz="1600">
                <a:latin typeface="DLRG Univers 55 Roman" panose="02000503040000020003" pitchFamily="2" charset="0"/>
              </a:rPr>
              <a:t>können am linken Unterarm getragen werden (Helferanwärter, Helfer, Trupp-, Gruppen-, Zugtrupp-, Zugführer und Führer der DLRG-Kräfte im Landkreis</a:t>
            </a:r>
          </a:p>
          <a:p>
            <a:pPr marL="266700" indent="-266700">
              <a:lnSpc>
                <a:spcPct val="80000"/>
              </a:lnSpc>
            </a:pPr>
            <a:r>
              <a:rPr lang="de-DE" altLang="de-DE" sz="1600" b="1">
                <a:latin typeface="DLRG Univers 55 Roman" panose="02000503040000020003" pitchFamily="2" charset="0"/>
              </a:rPr>
              <a:t>	Über diese Aufzählung hinaus sind im Katastrophenschutz keine weiteren Abzeichen vorgesehen</a:t>
            </a:r>
          </a:p>
        </p:txBody>
      </p:sp>
    </p:spTree>
    <p:extLst>
      <p:ext uri="{BB962C8B-B14F-4D97-AF65-F5344CB8AC3E}">
        <p14:creationId xmlns:p14="http://schemas.microsoft.com/office/powerpoint/2010/main" val="949897016"/>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anim calcmode="lin" valueType="num">
                                      <p:cBhvr additive="base">
                                        <p:cTn id="7" dur="500" fill="hold"/>
                                        <p:tgtEl>
                                          <p:spTgt spid="5017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501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50179">
                                            <p:txEl>
                                              <p:pRg st="1" end="1"/>
                                            </p:txEl>
                                          </p:spTgt>
                                        </p:tgtEl>
                                        <p:attrNameLst>
                                          <p:attrName>style.visibility</p:attrName>
                                        </p:attrNameLst>
                                      </p:cBhvr>
                                      <p:to>
                                        <p:strVal val="visible"/>
                                      </p:to>
                                    </p:set>
                                    <p:anim calcmode="lin" valueType="num">
                                      <p:cBhvr additive="base">
                                        <p:cTn id="13" dur="500" fill="hold"/>
                                        <p:tgtEl>
                                          <p:spTgt spid="5017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501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0179">
                                            <p:txEl>
                                              <p:pRg st="2" end="2"/>
                                            </p:txEl>
                                          </p:spTgt>
                                        </p:tgtEl>
                                        <p:attrNameLst>
                                          <p:attrName>style.visibility</p:attrName>
                                        </p:attrNameLst>
                                      </p:cBhvr>
                                      <p:to>
                                        <p:strVal val="visible"/>
                                      </p:to>
                                    </p:set>
                                    <p:anim calcmode="lin" valueType="num">
                                      <p:cBhvr additive="base">
                                        <p:cTn id="19" dur="500" fill="hold"/>
                                        <p:tgtEl>
                                          <p:spTgt spid="5017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501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50179">
                                            <p:txEl>
                                              <p:pRg st="3" end="3"/>
                                            </p:txEl>
                                          </p:spTgt>
                                        </p:tgtEl>
                                        <p:attrNameLst>
                                          <p:attrName>style.visibility</p:attrName>
                                        </p:attrNameLst>
                                      </p:cBhvr>
                                      <p:to>
                                        <p:strVal val="visible"/>
                                      </p:to>
                                    </p:set>
                                    <p:anim calcmode="lin" valueType="num">
                                      <p:cBhvr additive="base">
                                        <p:cTn id="25" dur="500" fill="hold"/>
                                        <p:tgtEl>
                                          <p:spTgt spid="5017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501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50179">
                                            <p:txEl>
                                              <p:pRg st="4" end="4"/>
                                            </p:txEl>
                                          </p:spTgt>
                                        </p:tgtEl>
                                        <p:attrNameLst>
                                          <p:attrName>style.visibility</p:attrName>
                                        </p:attrNameLst>
                                      </p:cBhvr>
                                      <p:to>
                                        <p:strVal val="visible"/>
                                      </p:to>
                                    </p:set>
                                    <p:anim calcmode="lin" valueType="num">
                                      <p:cBhvr additive="base">
                                        <p:cTn id="31" dur="500" fill="hold"/>
                                        <p:tgtEl>
                                          <p:spTgt spid="5017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501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50179">
                                            <p:txEl>
                                              <p:pRg st="5" end="5"/>
                                            </p:txEl>
                                          </p:spTgt>
                                        </p:tgtEl>
                                        <p:attrNameLst>
                                          <p:attrName>style.visibility</p:attrName>
                                        </p:attrNameLst>
                                      </p:cBhvr>
                                      <p:to>
                                        <p:strVal val="visible"/>
                                      </p:to>
                                    </p:set>
                                    <p:anim calcmode="lin" valueType="num">
                                      <p:cBhvr additive="base">
                                        <p:cTn id="37" dur="500" fill="hold"/>
                                        <p:tgtEl>
                                          <p:spTgt spid="5017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501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50179">
                                            <p:txEl>
                                              <p:pRg st="6" end="6"/>
                                            </p:txEl>
                                          </p:spTgt>
                                        </p:tgtEl>
                                        <p:attrNameLst>
                                          <p:attrName>style.visibility</p:attrName>
                                        </p:attrNameLst>
                                      </p:cBhvr>
                                      <p:to>
                                        <p:strVal val="visible"/>
                                      </p:to>
                                    </p:set>
                                    <p:anim calcmode="lin" valueType="num">
                                      <p:cBhvr additive="base">
                                        <p:cTn id="43" dur="500" fill="hold"/>
                                        <p:tgtEl>
                                          <p:spTgt spid="50179">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501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50179">
                                            <p:txEl>
                                              <p:pRg st="7" end="7"/>
                                            </p:txEl>
                                          </p:spTgt>
                                        </p:tgtEl>
                                        <p:attrNameLst>
                                          <p:attrName>style.visibility</p:attrName>
                                        </p:attrNameLst>
                                      </p:cBhvr>
                                      <p:to>
                                        <p:strVal val="visible"/>
                                      </p:to>
                                    </p:set>
                                    <p:anim calcmode="lin" valueType="num">
                                      <p:cBhvr additive="base">
                                        <p:cTn id="49" dur="500" fill="hold"/>
                                        <p:tgtEl>
                                          <p:spTgt spid="50179">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501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50179">
                                            <p:txEl>
                                              <p:pRg st="8" end="8"/>
                                            </p:txEl>
                                          </p:spTgt>
                                        </p:tgtEl>
                                        <p:attrNameLst>
                                          <p:attrName>style.visibility</p:attrName>
                                        </p:attrNameLst>
                                      </p:cBhvr>
                                      <p:to>
                                        <p:strVal val="visible"/>
                                      </p:to>
                                    </p:set>
                                    <p:anim calcmode="lin" valueType="num">
                                      <p:cBhvr additive="base">
                                        <p:cTn id="55" dur="500" fill="hold"/>
                                        <p:tgtEl>
                                          <p:spTgt spid="50179">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50179">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50179">
                                            <p:txEl>
                                              <p:pRg st="9" end="9"/>
                                            </p:txEl>
                                          </p:spTgt>
                                        </p:tgtEl>
                                        <p:attrNameLst>
                                          <p:attrName>style.visibility</p:attrName>
                                        </p:attrNameLst>
                                      </p:cBhvr>
                                      <p:to>
                                        <p:strVal val="visible"/>
                                      </p:to>
                                    </p:set>
                                    <p:anim calcmode="lin" valueType="num">
                                      <p:cBhvr additive="base">
                                        <p:cTn id="61" dur="500" fill="hold"/>
                                        <p:tgtEl>
                                          <p:spTgt spid="50179">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50179">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0" y="274638"/>
            <a:ext cx="10972800" cy="1143000"/>
          </a:xfrm>
        </p:spPr>
        <p:txBody>
          <a:bodyPr/>
          <a:lstStyle/>
          <a:p>
            <a:r>
              <a:rPr lang="de-DE" altLang="de-DE" sz="2400" dirty="0" smtClean="0">
                <a:latin typeface="DLRG Univers 55 Roman" panose="02000503040000020003" pitchFamily="2" charset="0"/>
              </a:rPr>
              <a:t>3.3 Führungsstrukturen </a:t>
            </a:r>
            <a:r>
              <a:rPr lang="de-DE" altLang="de-DE" sz="2400" dirty="0">
                <a:latin typeface="DLRG Univers 55 Roman" panose="02000503040000020003" pitchFamily="2" charset="0"/>
              </a:rPr>
              <a:t>– Einheiten + Einrichtungen</a:t>
            </a:r>
          </a:p>
        </p:txBody>
      </p:sp>
      <p:sp>
        <p:nvSpPr>
          <p:cNvPr id="357379" name="Rectangle 3"/>
          <p:cNvSpPr>
            <a:spLocks noGrp="1" noChangeArrowheads="1"/>
          </p:cNvSpPr>
          <p:nvPr>
            <p:ph type="body" idx="4294967295"/>
          </p:nvPr>
        </p:nvSpPr>
        <p:spPr>
          <a:xfrm>
            <a:off x="0" y="1600200"/>
            <a:ext cx="10972800" cy="4525963"/>
          </a:xfrm>
        </p:spPr>
        <p:txBody>
          <a:bodyPr/>
          <a:lstStyle/>
          <a:p>
            <a:r>
              <a:rPr lang="de-DE" altLang="de-DE" sz="2000" u="sng">
                <a:latin typeface="DLRG Univers 55 Roman" panose="02000503040000020003" pitchFamily="2" charset="0"/>
              </a:rPr>
              <a:t>Führung</a:t>
            </a:r>
            <a:r>
              <a:rPr lang="de-DE" altLang="de-DE" sz="2000">
                <a:latin typeface="DLRG Univers 55 Roman" panose="02000503040000020003" pitchFamily="2" charset="0"/>
              </a:rPr>
              <a:t> (Regieeinheiten)</a:t>
            </a:r>
          </a:p>
          <a:p>
            <a:pPr marL="647700" lvl="1" indent="-457200"/>
            <a:r>
              <a:rPr lang="de-DE" altLang="de-DE" sz="2000">
                <a:latin typeface="DLRG Univers 55 Roman" panose="02000503040000020003" pitchFamily="2" charset="0"/>
              </a:rPr>
              <a:t>Katastrophenschutz-Stab (KatS-Stab)</a:t>
            </a:r>
          </a:p>
          <a:p>
            <a:pPr marL="1123950" lvl="2" indent="-457200"/>
            <a:r>
              <a:rPr lang="de-DE" altLang="de-DE" sz="2000">
                <a:latin typeface="DLRG Univers 55 Roman" panose="02000503040000020003" pitchFamily="2" charset="0"/>
              </a:rPr>
              <a:t>Stärkemeldung</a:t>
            </a:r>
          </a:p>
          <a:p>
            <a:pPr marL="1123950" lvl="2" indent="-457200">
              <a:buNone/>
            </a:pPr>
            <a:r>
              <a:rPr lang="de-DE" altLang="de-DE" sz="2000">
                <a:latin typeface="DLRG Univers 55 Roman" panose="02000503040000020003" pitchFamily="2" charset="0"/>
              </a:rPr>
              <a:t>	1/15/9=25   </a:t>
            </a:r>
            <a:r>
              <a:rPr lang="de-DE" altLang="de-DE" sz="2000">
                <a:latin typeface="DLRG Univers 55 Roman" panose="02000503040000020003" pitchFamily="2" charset="0"/>
                <a:hlinkClick r:id="rId2" action="ppaction://hlinkfile"/>
              </a:rPr>
              <a:t>KatS-Stab</a:t>
            </a:r>
            <a:endParaRPr lang="de-DE" altLang="de-DE" sz="2000">
              <a:latin typeface="DLRG Univers 55 Roman" panose="02000503040000020003" pitchFamily="2" charset="0"/>
            </a:endParaRPr>
          </a:p>
          <a:p>
            <a:pPr marL="647700" lvl="1" indent="-457200"/>
            <a:r>
              <a:rPr lang="de-DE" altLang="de-DE" sz="2000">
                <a:latin typeface="DLRG Univers 55 Roman" panose="02000503040000020003" pitchFamily="2" charset="0"/>
              </a:rPr>
              <a:t>Führungsgruppe Technische Einsatzleitung </a:t>
            </a:r>
          </a:p>
          <a:p>
            <a:pPr marL="647700" lvl="1" indent="-457200">
              <a:buNone/>
            </a:pPr>
            <a:r>
              <a:rPr lang="de-DE" altLang="de-DE" sz="2000">
                <a:latin typeface="DLRG Univers 55 Roman" panose="02000503040000020003" pitchFamily="2" charset="0"/>
              </a:rPr>
              <a:t>	(FüGr TEL)</a:t>
            </a:r>
          </a:p>
          <a:p>
            <a:pPr marL="1123950" lvl="2" indent="-457200">
              <a:buNone/>
            </a:pPr>
            <a:r>
              <a:rPr lang="de-DE" altLang="de-DE" sz="2000">
                <a:latin typeface="DLRG Univers 55 Roman" panose="02000503040000020003" pitchFamily="2" charset="0"/>
              </a:rPr>
              <a:t>	Der vom Leiter der KatS-Behörde bestellte Technische Einsatzleiter führt alle Einsatzkräfte am Gefahren- oder Schadensort. Er kann bei der Erfüllung seiner Aufgaben durch die Führungsgruppe “TEL“ unterstützt werden.</a:t>
            </a:r>
          </a:p>
          <a:p>
            <a:pPr marL="1123950" lvl="2" indent="-457200"/>
            <a:r>
              <a:rPr lang="de-DE" altLang="de-DE" sz="2000">
                <a:latin typeface="DLRG Univers 55 Roman" panose="02000503040000020003" pitchFamily="2" charset="0"/>
              </a:rPr>
              <a:t>Stärkemeldung</a:t>
            </a:r>
          </a:p>
          <a:p>
            <a:pPr marL="1123950" lvl="2" indent="-457200">
              <a:buNone/>
            </a:pPr>
            <a:r>
              <a:rPr lang="de-DE" altLang="de-DE" sz="2000">
                <a:latin typeface="DLRG Univers 55 Roman" panose="02000503040000020003" pitchFamily="2" charset="0"/>
              </a:rPr>
              <a:t>	1/4/4=9   </a:t>
            </a:r>
            <a:r>
              <a:rPr lang="de-DE" altLang="de-DE" sz="2000">
                <a:latin typeface="DLRG Univers 55 Roman" panose="02000503040000020003" pitchFamily="2" charset="0"/>
                <a:hlinkClick r:id="rId2" action="ppaction://hlinkfile"/>
              </a:rPr>
              <a:t>FüGr TEL</a:t>
            </a:r>
            <a:endParaRPr lang="de-DE" altLang="de-DE" sz="2000">
              <a:latin typeface="DLRG Univers 55 Roman" panose="02000503040000020003" pitchFamily="2" charset="0"/>
            </a:endParaRPr>
          </a:p>
        </p:txBody>
      </p:sp>
      <p:pic>
        <p:nvPicPr>
          <p:cNvPr id="35738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1" y="1484314"/>
            <a:ext cx="892175" cy="8286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738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280" y="4869160"/>
            <a:ext cx="1979613"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302804"/>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7380"/>
                                        </p:tgtEl>
                                        <p:attrNameLst>
                                          <p:attrName>style.visibility</p:attrName>
                                        </p:attrNameLst>
                                      </p:cBhvr>
                                      <p:to>
                                        <p:strVal val="visible"/>
                                      </p:to>
                                    </p:set>
                                    <p:anim calcmode="lin" valueType="num">
                                      <p:cBhvr additive="base">
                                        <p:cTn id="7" dur="500" fill="hold"/>
                                        <p:tgtEl>
                                          <p:spTgt spid="357380"/>
                                        </p:tgtEl>
                                        <p:attrNameLst>
                                          <p:attrName>ppt_x</p:attrName>
                                        </p:attrNameLst>
                                      </p:cBhvr>
                                      <p:tavLst>
                                        <p:tav tm="0">
                                          <p:val>
                                            <p:strVal val="0-#ppt_w/2"/>
                                          </p:val>
                                        </p:tav>
                                        <p:tav tm="100000">
                                          <p:val>
                                            <p:strVal val="#ppt_x"/>
                                          </p:val>
                                        </p:tav>
                                      </p:tavLst>
                                    </p:anim>
                                    <p:anim calcmode="lin" valueType="num">
                                      <p:cBhvr additive="base">
                                        <p:cTn id="8" dur="500" fill="hold"/>
                                        <p:tgtEl>
                                          <p:spTgt spid="35738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57381"/>
                                        </p:tgtEl>
                                        <p:attrNameLst>
                                          <p:attrName>style.visibility</p:attrName>
                                        </p:attrNameLst>
                                      </p:cBhvr>
                                      <p:to>
                                        <p:strVal val="visible"/>
                                      </p:to>
                                    </p:set>
                                    <p:anim calcmode="lin" valueType="num">
                                      <p:cBhvr additive="base">
                                        <p:cTn id="13" dur="500" fill="hold"/>
                                        <p:tgtEl>
                                          <p:spTgt spid="357381"/>
                                        </p:tgtEl>
                                        <p:attrNameLst>
                                          <p:attrName>ppt_x</p:attrName>
                                        </p:attrNameLst>
                                      </p:cBhvr>
                                      <p:tavLst>
                                        <p:tav tm="0">
                                          <p:val>
                                            <p:strVal val="0-#ppt_w/2"/>
                                          </p:val>
                                        </p:tav>
                                        <p:tav tm="100000">
                                          <p:val>
                                            <p:strVal val="#ppt_x"/>
                                          </p:val>
                                        </p:tav>
                                      </p:tavLst>
                                    </p:anim>
                                    <p:anim calcmode="lin" valueType="num">
                                      <p:cBhvr additive="base">
                                        <p:cTn id="14" dur="500" fill="hold"/>
                                        <p:tgtEl>
                                          <p:spTgt spid="357381"/>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7379">
                                            <p:txEl>
                                              <p:pRg st="0" end="0"/>
                                            </p:txEl>
                                          </p:spTgt>
                                        </p:tgtEl>
                                        <p:attrNameLst>
                                          <p:attrName>style.visibility</p:attrName>
                                        </p:attrNameLst>
                                      </p:cBhvr>
                                      <p:to>
                                        <p:strVal val="visible"/>
                                      </p:to>
                                    </p:set>
                                    <p:anim calcmode="lin" valueType="num">
                                      <p:cBhvr additive="base">
                                        <p:cTn id="19" dur="500" fill="hold"/>
                                        <p:tgtEl>
                                          <p:spTgt spid="35737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7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7379">
                                            <p:txEl>
                                              <p:pRg st="1" end="1"/>
                                            </p:txEl>
                                          </p:spTgt>
                                        </p:tgtEl>
                                        <p:attrNameLst>
                                          <p:attrName>style.visibility</p:attrName>
                                        </p:attrNameLst>
                                      </p:cBhvr>
                                      <p:to>
                                        <p:strVal val="visible"/>
                                      </p:to>
                                    </p:set>
                                    <p:anim calcmode="lin" valueType="num">
                                      <p:cBhvr additive="base">
                                        <p:cTn id="25" dur="500" fill="hold"/>
                                        <p:tgtEl>
                                          <p:spTgt spid="357379">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73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7379">
                                            <p:txEl>
                                              <p:pRg st="2" end="2"/>
                                            </p:txEl>
                                          </p:spTgt>
                                        </p:tgtEl>
                                        <p:attrNameLst>
                                          <p:attrName>style.visibility</p:attrName>
                                        </p:attrNameLst>
                                      </p:cBhvr>
                                      <p:to>
                                        <p:strVal val="visible"/>
                                      </p:to>
                                    </p:set>
                                    <p:anim calcmode="lin" valueType="num">
                                      <p:cBhvr additive="base">
                                        <p:cTn id="31" dur="500" fill="hold"/>
                                        <p:tgtEl>
                                          <p:spTgt spid="357379">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73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7379">
                                            <p:txEl>
                                              <p:pRg st="3" end="3"/>
                                            </p:txEl>
                                          </p:spTgt>
                                        </p:tgtEl>
                                        <p:attrNameLst>
                                          <p:attrName>style.visibility</p:attrName>
                                        </p:attrNameLst>
                                      </p:cBhvr>
                                      <p:to>
                                        <p:strVal val="visible"/>
                                      </p:to>
                                    </p:set>
                                    <p:anim calcmode="lin" valueType="num">
                                      <p:cBhvr additive="base">
                                        <p:cTn id="37" dur="500" fill="hold"/>
                                        <p:tgtEl>
                                          <p:spTgt spid="357379">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73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57379">
                                            <p:txEl>
                                              <p:pRg st="4" end="4"/>
                                            </p:txEl>
                                          </p:spTgt>
                                        </p:tgtEl>
                                        <p:attrNameLst>
                                          <p:attrName>style.visibility</p:attrName>
                                        </p:attrNameLst>
                                      </p:cBhvr>
                                      <p:to>
                                        <p:strVal val="visible"/>
                                      </p:to>
                                    </p:set>
                                    <p:anim calcmode="lin" valueType="num">
                                      <p:cBhvr additive="base">
                                        <p:cTn id="43" dur="500" fill="hold"/>
                                        <p:tgtEl>
                                          <p:spTgt spid="357379">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737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57379">
                                            <p:txEl>
                                              <p:pRg st="5" end="5"/>
                                            </p:txEl>
                                          </p:spTgt>
                                        </p:tgtEl>
                                        <p:attrNameLst>
                                          <p:attrName>style.visibility</p:attrName>
                                        </p:attrNameLst>
                                      </p:cBhvr>
                                      <p:to>
                                        <p:strVal val="visible"/>
                                      </p:to>
                                    </p:set>
                                    <p:anim calcmode="lin" valueType="num">
                                      <p:cBhvr additive="base">
                                        <p:cTn id="49" dur="500" fill="hold"/>
                                        <p:tgtEl>
                                          <p:spTgt spid="357379">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573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57379">
                                            <p:txEl>
                                              <p:pRg st="6" end="6"/>
                                            </p:txEl>
                                          </p:spTgt>
                                        </p:tgtEl>
                                        <p:attrNameLst>
                                          <p:attrName>style.visibility</p:attrName>
                                        </p:attrNameLst>
                                      </p:cBhvr>
                                      <p:to>
                                        <p:strVal val="visible"/>
                                      </p:to>
                                    </p:set>
                                    <p:anim calcmode="lin" valueType="num">
                                      <p:cBhvr additive="base">
                                        <p:cTn id="55" dur="500" fill="hold"/>
                                        <p:tgtEl>
                                          <p:spTgt spid="357379">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5737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57379">
                                            <p:txEl>
                                              <p:pRg st="7" end="7"/>
                                            </p:txEl>
                                          </p:spTgt>
                                        </p:tgtEl>
                                        <p:attrNameLst>
                                          <p:attrName>style.visibility</p:attrName>
                                        </p:attrNameLst>
                                      </p:cBhvr>
                                      <p:to>
                                        <p:strVal val="visible"/>
                                      </p:to>
                                    </p:set>
                                    <p:anim calcmode="lin" valueType="num">
                                      <p:cBhvr additive="base">
                                        <p:cTn id="61" dur="500" fill="hold"/>
                                        <p:tgtEl>
                                          <p:spTgt spid="357379">
                                            <p:txEl>
                                              <p:pRg st="7" end="7"/>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57379">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57379">
                                            <p:txEl>
                                              <p:pRg st="8" end="8"/>
                                            </p:txEl>
                                          </p:spTgt>
                                        </p:tgtEl>
                                        <p:attrNameLst>
                                          <p:attrName>style.visibility</p:attrName>
                                        </p:attrNameLst>
                                      </p:cBhvr>
                                      <p:to>
                                        <p:strVal val="visible"/>
                                      </p:to>
                                    </p:set>
                                    <p:anim calcmode="lin" valueType="num">
                                      <p:cBhvr additive="base">
                                        <p:cTn id="67" dur="500" fill="hold"/>
                                        <p:tgtEl>
                                          <p:spTgt spid="357379">
                                            <p:txEl>
                                              <p:pRg st="8" end="8"/>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5737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7379" grpId="0" build="p" bldLvl="3"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0" y="274638"/>
            <a:ext cx="10972800" cy="1143000"/>
          </a:xfrm>
        </p:spPr>
        <p:txBody>
          <a:bodyPr/>
          <a:lstStyle/>
          <a:p>
            <a:r>
              <a:rPr lang="de-DE" altLang="de-DE" sz="2400" dirty="0">
                <a:latin typeface="DLRG Univers 55 Roman" panose="02000503040000020003" pitchFamily="2" charset="0"/>
              </a:rPr>
              <a:t>3.3 </a:t>
            </a:r>
            <a:r>
              <a:rPr lang="de-DE" altLang="de-DE" sz="2400" dirty="0" smtClean="0">
                <a:latin typeface="DLRG Univers 55 Roman" panose="02000503040000020003" pitchFamily="2" charset="0"/>
              </a:rPr>
              <a:t>Führungsstrukturen </a:t>
            </a:r>
            <a:r>
              <a:rPr lang="de-DE" altLang="de-DE" sz="2400" dirty="0">
                <a:latin typeface="DLRG Univers 55 Roman" panose="02000503040000020003" pitchFamily="2" charset="0"/>
              </a:rPr>
              <a:t>– Einheiten + Einrichtungen</a:t>
            </a:r>
          </a:p>
        </p:txBody>
      </p:sp>
      <p:sp>
        <p:nvSpPr>
          <p:cNvPr id="358403" name="Rectangle 3"/>
          <p:cNvSpPr>
            <a:spLocks noGrp="1" noChangeArrowheads="1"/>
          </p:cNvSpPr>
          <p:nvPr>
            <p:ph type="body" idx="4294967295"/>
          </p:nvPr>
        </p:nvSpPr>
        <p:spPr>
          <a:xfrm>
            <a:off x="0" y="1600200"/>
            <a:ext cx="10972800" cy="4525963"/>
          </a:xfrm>
        </p:spPr>
        <p:txBody>
          <a:bodyPr/>
          <a:lstStyle/>
          <a:p>
            <a:r>
              <a:rPr lang="de-DE" altLang="de-DE" sz="2000" u="sng">
                <a:latin typeface="DLRG Univers 55 Roman" panose="02000503040000020003" pitchFamily="2" charset="0"/>
              </a:rPr>
              <a:t>Information und Kommunikation</a:t>
            </a:r>
            <a:r>
              <a:rPr lang="de-DE" altLang="de-DE" sz="2000">
                <a:latin typeface="DLRG Univers 55 Roman" panose="02000503040000020003" pitchFamily="2" charset="0"/>
              </a:rPr>
              <a:t> (IuK) (verschiedene Träger)</a:t>
            </a:r>
          </a:p>
          <a:p>
            <a:pPr marL="647700" lvl="1" indent="-457200"/>
            <a:r>
              <a:rPr lang="de-DE" altLang="de-DE" sz="2000">
                <a:latin typeface="DLRG Univers 55 Roman" panose="02000503040000020003" pitchFamily="2" charset="0"/>
              </a:rPr>
              <a:t>Informations- und Kommunikationszentrale (IuK-Zt)</a:t>
            </a:r>
          </a:p>
          <a:p>
            <a:pPr marL="1123950" lvl="2" indent="-457200">
              <a:buNone/>
            </a:pPr>
            <a:r>
              <a:rPr lang="de-DE" altLang="de-DE" sz="2000">
                <a:latin typeface="DLRG Univers 55 Roman" panose="02000503040000020003" pitchFamily="2" charset="0"/>
              </a:rPr>
              <a:t>	Das Personal der IuK-Zt verstärkt das Personal der Zentralen Leitstellen.</a:t>
            </a:r>
          </a:p>
          <a:p>
            <a:pPr marL="1123950" lvl="2" indent="-457200"/>
            <a:r>
              <a:rPr lang="de-DE" altLang="de-DE" sz="2000">
                <a:latin typeface="DLRG Univers 55 Roman" panose="02000503040000020003" pitchFamily="2" charset="0"/>
              </a:rPr>
              <a:t>Stärkemeldung</a:t>
            </a:r>
          </a:p>
          <a:p>
            <a:pPr marL="1123950" lvl="2" indent="-457200">
              <a:buNone/>
            </a:pPr>
            <a:r>
              <a:rPr lang="de-DE" altLang="de-DE" sz="2000">
                <a:latin typeface="DLRG Univers 55 Roman" panose="02000503040000020003" pitchFamily="2" charset="0"/>
              </a:rPr>
              <a:t>	0/1/5=6   </a:t>
            </a:r>
            <a:r>
              <a:rPr lang="de-DE" altLang="de-DE" sz="2000">
                <a:latin typeface="DLRG Univers 55 Roman" panose="02000503040000020003" pitchFamily="2" charset="0"/>
                <a:hlinkClick r:id="rId2" action="ppaction://hlinkfile"/>
              </a:rPr>
              <a:t>IuK-Zt</a:t>
            </a:r>
            <a:endParaRPr lang="de-DE" altLang="de-DE" sz="2000">
              <a:latin typeface="DLRG Univers 55 Roman" panose="02000503040000020003" pitchFamily="2" charset="0"/>
            </a:endParaRPr>
          </a:p>
          <a:p>
            <a:pPr marL="647700" lvl="1" indent="-457200"/>
            <a:r>
              <a:rPr lang="de-DE" altLang="de-DE" sz="2000">
                <a:latin typeface="DLRG Univers 55 Roman" panose="02000503040000020003" pitchFamily="2" charset="0"/>
              </a:rPr>
              <a:t>Informations- und Kommunikationsgruppen (IuKGr)</a:t>
            </a:r>
          </a:p>
          <a:p>
            <a:pPr marL="1123950" lvl="2" indent="-457200">
              <a:buNone/>
            </a:pPr>
            <a:r>
              <a:rPr lang="de-DE" altLang="de-DE" sz="2000">
                <a:latin typeface="DLRG Univers 55 Roman" panose="02000503040000020003" pitchFamily="2" charset="0"/>
              </a:rPr>
              <a:t>	Die IuKGr stellt die für die Führung des KatS zusätzlich erforderlichen IuK-Verbindungen her und betreibt sie. </a:t>
            </a:r>
          </a:p>
          <a:p>
            <a:pPr marL="1123950" lvl="2" indent="-457200"/>
            <a:r>
              <a:rPr lang="de-DE" altLang="de-DE" sz="2000">
                <a:latin typeface="DLRG Univers 55 Roman" panose="02000503040000020003" pitchFamily="2" charset="0"/>
              </a:rPr>
              <a:t>Stärkemeldung</a:t>
            </a:r>
          </a:p>
          <a:p>
            <a:pPr marL="1123950" lvl="2" indent="-457200">
              <a:buNone/>
            </a:pPr>
            <a:r>
              <a:rPr lang="de-DE" altLang="de-DE" sz="2000">
                <a:latin typeface="DLRG Univers 55 Roman" panose="02000503040000020003" pitchFamily="2" charset="0"/>
              </a:rPr>
              <a:t>	0/2/7=9   </a:t>
            </a:r>
            <a:r>
              <a:rPr lang="de-DE" altLang="de-DE" sz="2000">
                <a:latin typeface="DLRG Univers 55 Roman" panose="02000503040000020003" pitchFamily="2" charset="0"/>
                <a:hlinkClick r:id="rId2" action="ppaction://hlinkfile"/>
              </a:rPr>
              <a:t>IuKGr</a:t>
            </a:r>
            <a:endParaRPr lang="de-DE" altLang="de-DE" sz="2000">
              <a:latin typeface="DLRG Univers 55 Roman" panose="02000503040000020003" pitchFamily="2" charset="0"/>
            </a:endParaRPr>
          </a:p>
        </p:txBody>
      </p:sp>
      <p:pic>
        <p:nvPicPr>
          <p:cNvPr id="35840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088" y="1268413"/>
            <a:ext cx="889000" cy="596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840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08938" y="4869160"/>
            <a:ext cx="2654300" cy="820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250546"/>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8404"/>
                                        </p:tgtEl>
                                        <p:attrNameLst>
                                          <p:attrName>style.visibility</p:attrName>
                                        </p:attrNameLst>
                                      </p:cBhvr>
                                      <p:to>
                                        <p:strVal val="visible"/>
                                      </p:to>
                                    </p:set>
                                    <p:anim calcmode="lin" valueType="num">
                                      <p:cBhvr additive="base">
                                        <p:cTn id="7" dur="500" fill="hold"/>
                                        <p:tgtEl>
                                          <p:spTgt spid="358404"/>
                                        </p:tgtEl>
                                        <p:attrNameLst>
                                          <p:attrName>ppt_x</p:attrName>
                                        </p:attrNameLst>
                                      </p:cBhvr>
                                      <p:tavLst>
                                        <p:tav tm="0">
                                          <p:val>
                                            <p:strVal val="0-#ppt_w/2"/>
                                          </p:val>
                                        </p:tav>
                                        <p:tav tm="100000">
                                          <p:val>
                                            <p:strVal val="#ppt_x"/>
                                          </p:val>
                                        </p:tav>
                                      </p:tavLst>
                                    </p:anim>
                                    <p:anim calcmode="lin" valueType="num">
                                      <p:cBhvr additive="base">
                                        <p:cTn id="8" dur="500" fill="hold"/>
                                        <p:tgtEl>
                                          <p:spTgt spid="35840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58405"/>
                                        </p:tgtEl>
                                        <p:attrNameLst>
                                          <p:attrName>style.visibility</p:attrName>
                                        </p:attrNameLst>
                                      </p:cBhvr>
                                      <p:to>
                                        <p:strVal val="visible"/>
                                      </p:to>
                                    </p:set>
                                    <p:anim calcmode="lin" valueType="num">
                                      <p:cBhvr additive="base">
                                        <p:cTn id="13" dur="500" fill="hold"/>
                                        <p:tgtEl>
                                          <p:spTgt spid="358405"/>
                                        </p:tgtEl>
                                        <p:attrNameLst>
                                          <p:attrName>ppt_x</p:attrName>
                                        </p:attrNameLst>
                                      </p:cBhvr>
                                      <p:tavLst>
                                        <p:tav tm="0">
                                          <p:val>
                                            <p:strVal val="0-#ppt_w/2"/>
                                          </p:val>
                                        </p:tav>
                                        <p:tav tm="100000">
                                          <p:val>
                                            <p:strVal val="#ppt_x"/>
                                          </p:val>
                                        </p:tav>
                                      </p:tavLst>
                                    </p:anim>
                                    <p:anim calcmode="lin" valueType="num">
                                      <p:cBhvr additive="base">
                                        <p:cTn id="14" dur="500" fill="hold"/>
                                        <p:tgtEl>
                                          <p:spTgt spid="35840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8403">
                                            <p:txEl>
                                              <p:pRg st="0" end="0"/>
                                            </p:txEl>
                                          </p:spTgt>
                                        </p:tgtEl>
                                        <p:attrNameLst>
                                          <p:attrName>style.visibility</p:attrName>
                                        </p:attrNameLst>
                                      </p:cBhvr>
                                      <p:to>
                                        <p:strVal val="visible"/>
                                      </p:to>
                                    </p:set>
                                    <p:anim calcmode="lin" valueType="num">
                                      <p:cBhvr additive="base">
                                        <p:cTn id="19" dur="500" fill="hold"/>
                                        <p:tgtEl>
                                          <p:spTgt spid="35840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8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8403">
                                            <p:txEl>
                                              <p:pRg st="1" end="1"/>
                                            </p:txEl>
                                          </p:spTgt>
                                        </p:tgtEl>
                                        <p:attrNameLst>
                                          <p:attrName>style.visibility</p:attrName>
                                        </p:attrNameLst>
                                      </p:cBhvr>
                                      <p:to>
                                        <p:strVal val="visible"/>
                                      </p:to>
                                    </p:set>
                                    <p:anim calcmode="lin" valueType="num">
                                      <p:cBhvr additive="base">
                                        <p:cTn id="25" dur="500" fill="hold"/>
                                        <p:tgtEl>
                                          <p:spTgt spid="35840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84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8403">
                                            <p:txEl>
                                              <p:pRg st="2" end="2"/>
                                            </p:txEl>
                                          </p:spTgt>
                                        </p:tgtEl>
                                        <p:attrNameLst>
                                          <p:attrName>style.visibility</p:attrName>
                                        </p:attrNameLst>
                                      </p:cBhvr>
                                      <p:to>
                                        <p:strVal val="visible"/>
                                      </p:to>
                                    </p:set>
                                    <p:anim calcmode="lin" valueType="num">
                                      <p:cBhvr additive="base">
                                        <p:cTn id="31" dur="500" fill="hold"/>
                                        <p:tgtEl>
                                          <p:spTgt spid="35840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84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8403">
                                            <p:txEl>
                                              <p:pRg st="3" end="3"/>
                                            </p:txEl>
                                          </p:spTgt>
                                        </p:tgtEl>
                                        <p:attrNameLst>
                                          <p:attrName>style.visibility</p:attrName>
                                        </p:attrNameLst>
                                      </p:cBhvr>
                                      <p:to>
                                        <p:strVal val="visible"/>
                                      </p:to>
                                    </p:set>
                                    <p:anim calcmode="lin" valueType="num">
                                      <p:cBhvr additive="base">
                                        <p:cTn id="37" dur="500" fill="hold"/>
                                        <p:tgtEl>
                                          <p:spTgt spid="358403">
                                            <p:txEl>
                                              <p:pRg st="3" end="3"/>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84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58403">
                                            <p:txEl>
                                              <p:pRg st="4" end="4"/>
                                            </p:txEl>
                                          </p:spTgt>
                                        </p:tgtEl>
                                        <p:attrNameLst>
                                          <p:attrName>style.visibility</p:attrName>
                                        </p:attrNameLst>
                                      </p:cBhvr>
                                      <p:to>
                                        <p:strVal val="visible"/>
                                      </p:to>
                                    </p:set>
                                    <p:anim calcmode="lin" valueType="num">
                                      <p:cBhvr additive="base">
                                        <p:cTn id="43" dur="500" fill="hold"/>
                                        <p:tgtEl>
                                          <p:spTgt spid="358403">
                                            <p:txEl>
                                              <p:pRg st="4" end="4"/>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84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58403">
                                            <p:txEl>
                                              <p:pRg st="5" end="5"/>
                                            </p:txEl>
                                          </p:spTgt>
                                        </p:tgtEl>
                                        <p:attrNameLst>
                                          <p:attrName>style.visibility</p:attrName>
                                        </p:attrNameLst>
                                      </p:cBhvr>
                                      <p:to>
                                        <p:strVal val="visible"/>
                                      </p:to>
                                    </p:set>
                                    <p:anim calcmode="lin" valueType="num">
                                      <p:cBhvr additive="base">
                                        <p:cTn id="49" dur="500" fill="hold"/>
                                        <p:tgtEl>
                                          <p:spTgt spid="358403">
                                            <p:txEl>
                                              <p:pRg st="5" end="5"/>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5840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58403">
                                            <p:txEl>
                                              <p:pRg st="6" end="6"/>
                                            </p:txEl>
                                          </p:spTgt>
                                        </p:tgtEl>
                                        <p:attrNameLst>
                                          <p:attrName>style.visibility</p:attrName>
                                        </p:attrNameLst>
                                      </p:cBhvr>
                                      <p:to>
                                        <p:strVal val="visible"/>
                                      </p:to>
                                    </p:set>
                                    <p:anim calcmode="lin" valueType="num">
                                      <p:cBhvr additive="base">
                                        <p:cTn id="55" dur="500" fill="hold"/>
                                        <p:tgtEl>
                                          <p:spTgt spid="358403">
                                            <p:txEl>
                                              <p:pRg st="6" end="6"/>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5840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58403">
                                            <p:txEl>
                                              <p:pRg st="7" end="7"/>
                                            </p:txEl>
                                          </p:spTgt>
                                        </p:tgtEl>
                                        <p:attrNameLst>
                                          <p:attrName>style.visibility</p:attrName>
                                        </p:attrNameLst>
                                      </p:cBhvr>
                                      <p:to>
                                        <p:strVal val="visible"/>
                                      </p:to>
                                    </p:set>
                                    <p:anim calcmode="lin" valueType="num">
                                      <p:cBhvr additive="base">
                                        <p:cTn id="61" dur="500" fill="hold"/>
                                        <p:tgtEl>
                                          <p:spTgt spid="358403">
                                            <p:txEl>
                                              <p:pRg st="7" end="7"/>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5840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childTnLst>
                                    <p:set>
                                      <p:cBhvr>
                                        <p:cTn id="66" dur="1" fill="hold">
                                          <p:stCondLst>
                                            <p:cond delay="0"/>
                                          </p:stCondLst>
                                        </p:cTn>
                                        <p:tgtEl>
                                          <p:spTgt spid="358403">
                                            <p:txEl>
                                              <p:pRg st="8" end="8"/>
                                            </p:txEl>
                                          </p:spTgt>
                                        </p:tgtEl>
                                        <p:attrNameLst>
                                          <p:attrName>style.visibility</p:attrName>
                                        </p:attrNameLst>
                                      </p:cBhvr>
                                      <p:to>
                                        <p:strVal val="visible"/>
                                      </p:to>
                                    </p:set>
                                    <p:anim calcmode="lin" valueType="num">
                                      <p:cBhvr additive="base">
                                        <p:cTn id="67" dur="500" fill="hold"/>
                                        <p:tgtEl>
                                          <p:spTgt spid="358403">
                                            <p:txEl>
                                              <p:pRg st="8" end="8"/>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58403">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03" grpId="0" build="p" bldLvl="3"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0" y="274638"/>
            <a:ext cx="10972800" cy="417512"/>
          </a:xfrm>
        </p:spPr>
        <p:txBody>
          <a:bodyPr/>
          <a:lstStyle/>
          <a:p>
            <a:r>
              <a:rPr lang="de-DE" altLang="de-DE" sz="2400" dirty="0">
                <a:latin typeface="DLRG Univers 55 Roman" panose="02000503040000020003" pitchFamily="2" charset="0"/>
              </a:rPr>
              <a:t>3.3 </a:t>
            </a:r>
            <a:r>
              <a:rPr lang="de-DE" altLang="de-DE" sz="2400" dirty="0" smtClean="0">
                <a:latin typeface="DLRG Univers 55 Roman" panose="02000503040000020003" pitchFamily="2" charset="0"/>
              </a:rPr>
              <a:t>Führungsstrukturen </a:t>
            </a:r>
            <a:r>
              <a:rPr lang="de-DE" altLang="de-DE" sz="2400" dirty="0">
                <a:latin typeface="DLRG Univers 55 Roman" panose="02000503040000020003" pitchFamily="2" charset="0"/>
              </a:rPr>
              <a:t>– Einheiten + Einrichtungen</a:t>
            </a:r>
          </a:p>
        </p:txBody>
      </p:sp>
      <p:sp>
        <p:nvSpPr>
          <p:cNvPr id="350211" name="Rectangle 3"/>
          <p:cNvSpPr>
            <a:spLocks noGrp="1" noChangeArrowheads="1"/>
          </p:cNvSpPr>
          <p:nvPr>
            <p:ph type="body" idx="4294967295"/>
          </p:nvPr>
        </p:nvSpPr>
        <p:spPr>
          <a:xfrm>
            <a:off x="551384" y="1340768"/>
            <a:ext cx="11640616" cy="4824412"/>
          </a:xfrm>
        </p:spPr>
        <p:txBody>
          <a:bodyPr/>
          <a:lstStyle/>
          <a:p>
            <a:pPr>
              <a:lnSpc>
                <a:spcPct val="90000"/>
              </a:lnSpc>
            </a:pPr>
            <a:r>
              <a:rPr lang="de-DE" altLang="de-DE" sz="2000" u="sng" dirty="0">
                <a:latin typeface="DLRG Univers 55 Roman" panose="02000503040000020003" pitchFamily="2" charset="0"/>
              </a:rPr>
              <a:t>Brandschutz</a:t>
            </a:r>
            <a:r>
              <a:rPr lang="de-DE" altLang="de-DE" sz="2000" dirty="0">
                <a:latin typeface="DLRG Univers 55 Roman" panose="02000503040000020003" pitchFamily="2" charset="0"/>
              </a:rPr>
              <a:t> (Feuerwehren)</a:t>
            </a:r>
          </a:p>
          <a:p>
            <a:pPr marL="647700" lvl="1" indent="-457200">
              <a:lnSpc>
                <a:spcPct val="90000"/>
              </a:lnSpc>
              <a:buFontTx/>
              <a:buChar char="-"/>
            </a:pPr>
            <a:r>
              <a:rPr lang="de-DE" altLang="de-DE" sz="2000" dirty="0">
                <a:latin typeface="DLRG Univers 55 Roman" panose="02000503040000020003" pitchFamily="2" charset="0"/>
              </a:rPr>
              <a:t>Löschzug (LZ)</a:t>
            </a:r>
          </a:p>
          <a:p>
            <a:pPr marL="1123950" lvl="2" indent="-457200">
              <a:lnSpc>
                <a:spcPct val="90000"/>
              </a:lnSpc>
            </a:pPr>
            <a:r>
              <a:rPr lang="de-DE" altLang="de-DE" sz="2000" dirty="0">
                <a:latin typeface="DLRG Univers 55 Roman" panose="02000503040000020003" pitchFamily="2" charset="0"/>
              </a:rPr>
              <a:t>Aufgaben</a:t>
            </a:r>
          </a:p>
          <a:p>
            <a:pPr marL="1543050" lvl="3" indent="-381000">
              <a:lnSpc>
                <a:spcPct val="90000"/>
              </a:lnSpc>
              <a:buNone/>
            </a:pPr>
            <a:r>
              <a:rPr lang="de-DE" altLang="de-DE" dirty="0" smtClean="0">
                <a:latin typeface="DLRG Univers 55 Roman" panose="02000503040000020003" pitchFamily="2" charset="0"/>
              </a:rPr>
              <a:t>	Der LZ rettet Menschen und Tiere. Er schützt und/oder birgt Sachwerte.</a:t>
            </a:r>
          </a:p>
          <a:p>
            <a:pPr marL="1543050" lvl="3" indent="-381000">
              <a:lnSpc>
                <a:spcPct val="90000"/>
              </a:lnSpc>
              <a:buFont typeface="Wingdings" panose="05000000000000000000" pitchFamily="2" charset="2"/>
              <a:buChar char="Ø"/>
            </a:pPr>
            <a:r>
              <a:rPr lang="de-DE" altLang="de-DE" dirty="0" smtClean="0">
                <a:latin typeface="DLRG Univers 55 Roman" panose="02000503040000020003" pitchFamily="2" charset="0"/>
              </a:rPr>
              <a:t>Menschenrettung / Tierrettung</a:t>
            </a:r>
          </a:p>
          <a:p>
            <a:pPr marL="1543050" lvl="3" indent="-381000">
              <a:lnSpc>
                <a:spcPct val="90000"/>
              </a:lnSpc>
              <a:buFont typeface="Wingdings" panose="05000000000000000000" pitchFamily="2" charset="2"/>
              <a:buChar char="Ø"/>
            </a:pPr>
            <a:r>
              <a:rPr lang="de-DE" altLang="de-DE" dirty="0" smtClean="0">
                <a:latin typeface="DLRG Univers 55 Roman" panose="02000503040000020003" pitchFamily="2" charset="0"/>
              </a:rPr>
              <a:t>Brandbekämpfung</a:t>
            </a:r>
          </a:p>
          <a:p>
            <a:pPr marL="1543050" lvl="3" indent="-381000">
              <a:lnSpc>
                <a:spcPct val="90000"/>
              </a:lnSpc>
              <a:buFont typeface="Wingdings" panose="05000000000000000000" pitchFamily="2" charset="2"/>
              <a:buChar char="Ø"/>
            </a:pPr>
            <a:r>
              <a:rPr lang="de-DE" altLang="de-DE" dirty="0" smtClean="0">
                <a:latin typeface="DLRG Univers 55 Roman" panose="02000503040000020003" pitchFamily="2" charset="0"/>
              </a:rPr>
              <a:t>Löschangriffe (Atemschutz, Leitern)</a:t>
            </a:r>
          </a:p>
          <a:p>
            <a:pPr marL="1543050" lvl="3" indent="-381000">
              <a:lnSpc>
                <a:spcPct val="90000"/>
              </a:lnSpc>
              <a:buFont typeface="Wingdings" panose="05000000000000000000" pitchFamily="2" charset="2"/>
              <a:buChar char="Ø"/>
            </a:pPr>
            <a:r>
              <a:rPr lang="de-DE" altLang="de-DE" dirty="0" smtClean="0">
                <a:latin typeface="DLRG Univers 55 Roman" panose="02000503040000020003" pitchFamily="2" charset="0"/>
              </a:rPr>
              <a:t>Löschwasserversorgung</a:t>
            </a:r>
          </a:p>
          <a:p>
            <a:pPr marL="1543050" lvl="3" indent="-381000">
              <a:lnSpc>
                <a:spcPct val="90000"/>
              </a:lnSpc>
              <a:buFont typeface="Wingdings" panose="05000000000000000000" pitchFamily="2" charset="2"/>
              <a:buChar char="Ø"/>
            </a:pPr>
            <a:r>
              <a:rPr lang="de-DE" altLang="de-DE" dirty="0" smtClean="0">
                <a:latin typeface="DLRG Univers 55 Roman" panose="02000503040000020003" pitchFamily="2" charset="0"/>
              </a:rPr>
              <a:t>technische Hilfe im Rahmen von Sofortmaßnahmen an Schadenstellen</a:t>
            </a:r>
          </a:p>
          <a:p>
            <a:pPr marL="1123950" lvl="2" indent="-457200">
              <a:lnSpc>
                <a:spcPct val="90000"/>
              </a:lnSpc>
            </a:pPr>
            <a:r>
              <a:rPr lang="de-DE" altLang="de-DE" sz="2000" dirty="0">
                <a:latin typeface="DLRG Univers 55 Roman" panose="02000503040000020003" pitchFamily="2" charset="0"/>
              </a:rPr>
              <a:t>Stärkemeldung</a:t>
            </a:r>
          </a:p>
          <a:p>
            <a:pPr marL="1543050" lvl="3" indent="-381000">
              <a:lnSpc>
                <a:spcPct val="90000"/>
              </a:lnSpc>
              <a:buNone/>
            </a:pPr>
            <a:r>
              <a:rPr lang="de-DE" altLang="de-DE" dirty="0" smtClean="0">
                <a:latin typeface="DLRG Univers 55 Roman" panose="02000503040000020003" pitchFamily="2" charset="0"/>
              </a:rPr>
              <a:t>1/4/20=25   </a:t>
            </a:r>
            <a:r>
              <a:rPr lang="de-DE" altLang="de-DE" dirty="0" smtClean="0">
                <a:latin typeface="DLRG Univers 55 Roman" panose="02000503040000020003" pitchFamily="2" charset="0"/>
                <a:hlinkClick r:id="rId2" action="ppaction://hlinkfile"/>
              </a:rPr>
              <a:t>Löschzug</a:t>
            </a:r>
            <a:endParaRPr lang="de-DE" altLang="de-DE" dirty="0" smtClean="0">
              <a:latin typeface="DLRG Univers 55 Roman" panose="02000503040000020003" pitchFamily="2" charset="0"/>
            </a:endParaRPr>
          </a:p>
        </p:txBody>
      </p:sp>
      <p:pic>
        <p:nvPicPr>
          <p:cNvPr id="35021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0550" y="1628775"/>
            <a:ext cx="895350" cy="5921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02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248" y="4653136"/>
            <a:ext cx="1844675"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33697297"/>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0212"/>
                                        </p:tgtEl>
                                        <p:attrNameLst>
                                          <p:attrName>style.visibility</p:attrName>
                                        </p:attrNameLst>
                                      </p:cBhvr>
                                      <p:to>
                                        <p:strVal val="visible"/>
                                      </p:to>
                                    </p:set>
                                    <p:anim calcmode="lin" valueType="num">
                                      <p:cBhvr additive="base">
                                        <p:cTn id="7" dur="500" fill="hold"/>
                                        <p:tgtEl>
                                          <p:spTgt spid="350212"/>
                                        </p:tgtEl>
                                        <p:attrNameLst>
                                          <p:attrName>ppt_x</p:attrName>
                                        </p:attrNameLst>
                                      </p:cBhvr>
                                      <p:tavLst>
                                        <p:tav tm="0">
                                          <p:val>
                                            <p:strVal val="0-#ppt_w/2"/>
                                          </p:val>
                                        </p:tav>
                                        <p:tav tm="100000">
                                          <p:val>
                                            <p:strVal val="#ppt_x"/>
                                          </p:val>
                                        </p:tav>
                                      </p:tavLst>
                                    </p:anim>
                                    <p:anim calcmode="lin" valueType="num">
                                      <p:cBhvr additive="base">
                                        <p:cTn id="8" dur="500" fill="hold"/>
                                        <p:tgtEl>
                                          <p:spTgt spid="35021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50213"/>
                                        </p:tgtEl>
                                        <p:attrNameLst>
                                          <p:attrName>style.visibility</p:attrName>
                                        </p:attrNameLst>
                                      </p:cBhvr>
                                      <p:to>
                                        <p:strVal val="visible"/>
                                      </p:to>
                                    </p:set>
                                    <p:anim calcmode="lin" valueType="num">
                                      <p:cBhvr additive="base">
                                        <p:cTn id="13" dur="500" fill="hold"/>
                                        <p:tgtEl>
                                          <p:spTgt spid="350213"/>
                                        </p:tgtEl>
                                        <p:attrNameLst>
                                          <p:attrName>ppt_x</p:attrName>
                                        </p:attrNameLst>
                                      </p:cBhvr>
                                      <p:tavLst>
                                        <p:tav tm="0">
                                          <p:val>
                                            <p:strVal val="0-#ppt_w/2"/>
                                          </p:val>
                                        </p:tav>
                                        <p:tav tm="100000">
                                          <p:val>
                                            <p:strVal val="#ppt_x"/>
                                          </p:val>
                                        </p:tav>
                                      </p:tavLst>
                                    </p:anim>
                                    <p:anim calcmode="lin" valueType="num">
                                      <p:cBhvr additive="base">
                                        <p:cTn id="14" dur="500" fill="hold"/>
                                        <p:tgtEl>
                                          <p:spTgt spid="350213"/>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0211">
                                            <p:txEl>
                                              <p:pRg st="0" end="0"/>
                                            </p:txEl>
                                          </p:spTgt>
                                        </p:tgtEl>
                                        <p:attrNameLst>
                                          <p:attrName>style.visibility</p:attrName>
                                        </p:attrNameLst>
                                      </p:cBhvr>
                                      <p:to>
                                        <p:strVal val="visible"/>
                                      </p:to>
                                    </p:set>
                                    <p:anim calcmode="lin" valueType="num">
                                      <p:cBhvr additive="base">
                                        <p:cTn id="19" dur="500" fill="hold"/>
                                        <p:tgtEl>
                                          <p:spTgt spid="350211">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021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0211">
                                            <p:txEl>
                                              <p:pRg st="1" end="1"/>
                                            </p:txEl>
                                          </p:spTgt>
                                        </p:tgtEl>
                                        <p:attrNameLst>
                                          <p:attrName>style.visibility</p:attrName>
                                        </p:attrNameLst>
                                      </p:cBhvr>
                                      <p:to>
                                        <p:strVal val="visible"/>
                                      </p:to>
                                    </p:set>
                                    <p:anim calcmode="lin" valueType="num">
                                      <p:cBhvr additive="base">
                                        <p:cTn id="25" dur="500" fill="hold"/>
                                        <p:tgtEl>
                                          <p:spTgt spid="350211">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021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0211">
                                            <p:txEl>
                                              <p:pRg st="2" end="2"/>
                                            </p:txEl>
                                          </p:spTgt>
                                        </p:tgtEl>
                                        <p:attrNameLst>
                                          <p:attrName>style.visibility</p:attrName>
                                        </p:attrNameLst>
                                      </p:cBhvr>
                                      <p:to>
                                        <p:strVal val="visible"/>
                                      </p:to>
                                    </p:set>
                                    <p:anim calcmode="lin" valueType="num">
                                      <p:cBhvr additive="base">
                                        <p:cTn id="31" dur="500" fill="hold"/>
                                        <p:tgtEl>
                                          <p:spTgt spid="350211">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0211">
                                            <p:txEl>
                                              <p:pRg st="2" end="2"/>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50211">
                                            <p:txEl>
                                              <p:pRg st="3" end="3"/>
                                            </p:txEl>
                                          </p:spTgt>
                                        </p:tgtEl>
                                        <p:attrNameLst>
                                          <p:attrName>style.visibility</p:attrName>
                                        </p:attrNameLst>
                                      </p:cBhvr>
                                      <p:to>
                                        <p:strVal val="visible"/>
                                      </p:to>
                                    </p:set>
                                    <p:anim calcmode="lin" valueType="num">
                                      <p:cBhvr additive="base">
                                        <p:cTn id="35" dur="500" fill="hold"/>
                                        <p:tgtEl>
                                          <p:spTgt spid="350211">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50211">
                                            <p:txEl>
                                              <p:pRg st="3" end="3"/>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50211">
                                            <p:txEl>
                                              <p:pRg st="4" end="4"/>
                                            </p:txEl>
                                          </p:spTgt>
                                        </p:tgtEl>
                                        <p:attrNameLst>
                                          <p:attrName>style.visibility</p:attrName>
                                        </p:attrNameLst>
                                      </p:cBhvr>
                                      <p:to>
                                        <p:strVal val="visible"/>
                                      </p:to>
                                    </p:set>
                                    <p:anim calcmode="lin" valueType="num">
                                      <p:cBhvr additive="base">
                                        <p:cTn id="39" dur="500" fill="hold"/>
                                        <p:tgtEl>
                                          <p:spTgt spid="350211">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50211">
                                            <p:txEl>
                                              <p:pRg st="4" end="4"/>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50211">
                                            <p:txEl>
                                              <p:pRg st="5" end="5"/>
                                            </p:txEl>
                                          </p:spTgt>
                                        </p:tgtEl>
                                        <p:attrNameLst>
                                          <p:attrName>style.visibility</p:attrName>
                                        </p:attrNameLst>
                                      </p:cBhvr>
                                      <p:to>
                                        <p:strVal val="visible"/>
                                      </p:to>
                                    </p:set>
                                    <p:anim calcmode="lin" valueType="num">
                                      <p:cBhvr additive="base">
                                        <p:cTn id="43" dur="500" fill="hold"/>
                                        <p:tgtEl>
                                          <p:spTgt spid="350211">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0211">
                                            <p:txEl>
                                              <p:pRg st="5" end="5"/>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50211">
                                            <p:txEl>
                                              <p:pRg st="6" end="6"/>
                                            </p:txEl>
                                          </p:spTgt>
                                        </p:tgtEl>
                                        <p:attrNameLst>
                                          <p:attrName>style.visibility</p:attrName>
                                        </p:attrNameLst>
                                      </p:cBhvr>
                                      <p:to>
                                        <p:strVal val="visible"/>
                                      </p:to>
                                    </p:set>
                                    <p:anim calcmode="lin" valueType="num">
                                      <p:cBhvr additive="base">
                                        <p:cTn id="47" dur="500" fill="hold"/>
                                        <p:tgtEl>
                                          <p:spTgt spid="350211">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50211">
                                            <p:txEl>
                                              <p:pRg st="6" end="6"/>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50211">
                                            <p:txEl>
                                              <p:pRg st="7" end="7"/>
                                            </p:txEl>
                                          </p:spTgt>
                                        </p:tgtEl>
                                        <p:attrNameLst>
                                          <p:attrName>style.visibility</p:attrName>
                                        </p:attrNameLst>
                                      </p:cBhvr>
                                      <p:to>
                                        <p:strVal val="visible"/>
                                      </p:to>
                                    </p:set>
                                    <p:anim calcmode="lin" valueType="num">
                                      <p:cBhvr additive="base">
                                        <p:cTn id="51" dur="500" fill="hold"/>
                                        <p:tgtEl>
                                          <p:spTgt spid="350211">
                                            <p:txEl>
                                              <p:pRg st="7" end="7"/>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50211">
                                            <p:txEl>
                                              <p:pRg st="7" end="7"/>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50211">
                                            <p:txEl>
                                              <p:pRg st="8" end="8"/>
                                            </p:txEl>
                                          </p:spTgt>
                                        </p:tgtEl>
                                        <p:attrNameLst>
                                          <p:attrName>style.visibility</p:attrName>
                                        </p:attrNameLst>
                                      </p:cBhvr>
                                      <p:to>
                                        <p:strVal val="visible"/>
                                      </p:to>
                                    </p:set>
                                    <p:anim calcmode="lin" valueType="num">
                                      <p:cBhvr additive="base">
                                        <p:cTn id="55" dur="500" fill="hold"/>
                                        <p:tgtEl>
                                          <p:spTgt spid="350211">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50211">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50211">
                                            <p:txEl>
                                              <p:pRg st="9" end="9"/>
                                            </p:txEl>
                                          </p:spTgt>
                                        </p:tgtEl>
                                        <p:attrNameLst>
                                          <p:attrName>style.visibility</p:attrName>
                                        </p:attrNameLst>
                                      </p:cBhvr>
                                      <p:to>
                                        <p:strVal val="visible"/>
                                      </p:to>
                                    </p:set>
                                    <p:anim calcmode="lin" valueType="num">
                                      <p:cBhvr additive="base">
                                        <p:cTn id="61" dur="500" fill="hold"/>
                                        <p:tgtEl>
                                          <p:spTgt spid="350211">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50211">
                                            <p:txEl>
                                              <p:pRg st="9" end="9"/>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350211">
                                            <p:txEl>
                                              <p:pRg st="10" end="10"/>
                                            </p:txEl>
                                          </p:spTgt>
                                        </p:tgtEl>
                                        <p:attrNameLst>
                                          <p:attrName>style.visibility</p:attrName>
                                        </p:attrNameLst>
                                      </p:cBhvr>
                                      <p:to>
                                        <p:strVal val="visible"/>
                                      </p:to>
                                    </p:set>
                                    <p:anim calcmode="lin" valueType="num">
                                      <p:cBhvr additive="base">
                                        <p:cTn id="65" dur="500" fill="hold"/>
                                        <p:tgtEl>
                                          <p:spTgt spid="350211">
                                            <p:txEl>
                                              <p:pRg st="10" end="10"/>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35021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0211" grpId="0" build="p" bldLvl="3"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0" y="274638"/>
            <a:ext cx="10972800" cy="417512"/>
          </a:xfrm>
        </p:spPr>
        <p:txBody>
          <a:bodyPr/>
          <a:lstStyle/>
          <a:p>
            <a:r>
              <a:rPr lang="de-DE" altLang="de-DE" sz="2400" dirty="0">
                <a:latin typeface="DLRG Univers 55 Roman" panose="02000503040000020003" pitchFamily="2" charset="0"/>
              </a:rPr>
              <a:t>3.3 </a:t>
            </a:r>
            <a:r>
              <a:rPr lang="de-DE" altLang="de-DE" sz="2400" dirty="0" smtClean="0">
                <a:latin typeface="DLRG Univers 55 Roman" panose="02000503040000020003" pitchFamily="2" charset="0"/>
              </a:rPr>
              <a:t>Führungsstrukturen </a:t>
            </a:r>
            <a:r>
              <a:rPr lang="de-DE" altLang="de-DE" sz="2400" dirty="0">
                <a:latin typeface="DLRG Univers 55 Roman" panose="02000503040000020003" pitchFamily="2" charset="0"/>
              </a:rPr>
              <a:t>– Einheiten + Einrichtungen</a:t>
            </a:r>
          </a:p>
        </p:txBody>
      </p:sp>
      <p:sp>
        <p:nvSpPr>
          <p:cNvPr id="351235" name="Rectangle 3"/>
          <p:cNvSpPr>
            <a:spLocks noGrp="1" noChangeArrowheads="1"/>
          </p:cNvSpPr>
          <p:nvPr>
            <p:ph type="body" idx="4294967295"/>
          </p:nvPr>
        </p:nvSpPr>
        <p:spPr>
          <a:xfrm>
            <a:off x="335360" y="1484313"/>
            <a:ext cx="11856640" cy="4824412"/>
          </a:xfrm>
          <a:noFill/>
        </p:spPr>
        <p:txBody>
          <a:bodyPr/>
          <a:lstStyle/>
          <a:p>
            <a:r>
              <a:rPr lang="de-DE" altLang="de-DE" sz="2000" u="sng" dirty="0">
                <a:latin typeface="DLRG Univers 55 Roman" panose="02000503040000020003" pitchFamily="2" charset="0"/>
              </a:rPr>
              <a:t>Gefahrstoff-ABC</a:t>
            </a:r>
            <a:r>
              <a:rPr lang="de-DE" altLang="de-DE" sz="2000" dirty="0">
                <a:latin typeface="DLRG Univers 55 Roman" panose="02000503040000020003" pitchFamily="2" charset="0"/>
              </a:rPr>
              <a:t> (Feuerwehren)</a:t>
            </a:r>
          </a:p>
          <a:p>
            <a:pPr marL="647700" lvl="1" indent="-457200"/>
            <a:r>
              <a:rPr lang="de-DE" altLang="de-DE" sz="2000" dirty="0">
                <a:latin typeface="DLRG Univers 55 Roman" panose="02000503040000020003" pitchFamily="2" charset="0"/>
              </a:rPr>
              <a:t>GABC-Zug (GABC-Z)</a:t>
            </a:r>
          </a:p>
          <a:p>
            <a:pPr marL="1123950" lvl="2" indent="-457200"/>
            <a:r>
              <a:rPr lang="de-DE" altLang="de-DE" sz="2000" dirty="0">
                <a:latin typeface="DLRG Univers 55 Roman" panose="02000503040000020003" pitchFamily="2" charset="0"/>
              </a:rPr>
              <a:t>Aufgaben</a:t>
            </a:r>
          </a:p>
          <a:p>
            <a:pPr marL="1543050" lvl="3" indent="-381000">
              <a:buNone/>
            </a:pPr>
            <a:r>
              <a:rPr lang="de-DE" altLang="de-DE" dirty="0" smtClean="0">
                <a:latin typeface="DLRG Univers 55 Roman" panose="02000503040000020003" pitchFamily="2" charset="0"/>
              </a:rPr>
              <a:t>	Der GABC-Z stellt die von radioaktiven, biologischen und chemischen Stoffen ausgehenden Gefahren fest. Er dekontaminiert Menschen, Sachen und Gelände im Rahmen seiner Möglichkeiten.</a:t>
            </a:r>
          </a:p>
          <a:p>
            <a:pPr marL="1123950" lvl="2" indent="-457200"/>
            <a:r>
              <a:rPr lang="de-DE" altLang="de-DE" sz="2000" dirty="0">
                <a:latin typeface="DLRG Univers 55 Roman" panose="02000503040000020003" pitchFamily="2" charset="0"/>
              </a:rPr>
              <a:t>Stärkemeldung</a:t>
            </a:r>
          </a:p>
          <a:p>
            <a:pPr marL="1123950" lvl="2" indent="-457200">
              <a:buNone/>
            </a:pPr>
            <a:r>
              <a:rPr lang="de-DE" altLang="de-DE" sz="2000" dirty="0">
                <a:latin typeface="DLRG Univers 55 Roman" panose="02000503040000020003" pitchFamily="2" charset="0"/>
              </a:rPr>
              <a:t>	1/6/22=29   </a:t>
            </a:r>
            <a:r>
              <a:rPr lang="de-DE" altLang="de-DE" sz="2000" dirty="0">
                <a:latin typeface="DLRG Univers 55 Roman" panose="02000503040000020003" pitchFamily="2" charset="0"/>
                <a:hlinkClick r:id="rId2" action="ppaction://hlinkfile"/>
              </a:rPr>
              <a:t>G-ABC-Zug</a:t>
            </a:r>
            <a:endParaRPr lang="de-DE" altLang="de-DE" sz="2000" dirty="0">
              <a:latin typeface="DLRG Univers 55 Roman" panose="02000503040000020003" pitchFamily="2" charset="0"/>
            </a:endParaRPr>
          </a:p>
        </p:txBody>
      </p:sp>
      <p:pic>
        <p:nvPicPr>
          <p:cNvPr id="3512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9114" y="1628776"/>
            <a:ext cx="892175" cy="582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123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040" y="4774297"/>
            <a:ext cx="1800225"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123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59696" y="4920347"/>
            <a:ext cx="1530350" cy="66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31363404"/>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1236"/>
                                        </p:tgtEl>
                                        <p:attrNameLst>
                                          <p:attrName>style.visibility</p:attrName>
                                        </p:attrNameLst>
                                      </p:cBhvr>
                                      <p:to>
                                        <p:strVal val="visible"/>
                                      </p:to>
                                    </p:set>
                                    <p:anim calcmode="lin" valueType="num">
                                      <p:cBhvr additive="base">
                                        <p:cTn id="7" dur="500" fill="hold"/>
                                        <p:tgtEl>
                                          <p:spTgt spid="351236"/>
                                        </p:tgtEl>
                                        <p:attrNameLst>
                                          <p:attrName>ppt_x</p:attrName>
                                        </p:attrNameLst>
                                      </p:cBhvr>
                                      <p:tavLst>
                                        <p:tav tm="0">
                                          <p:val>
                                            <p:strVal val="0-#ppt_w/2"/>
                                          </p:val>
                                        </p:tav>
                                        <p:tav tm="100000">
                                          <p:val>
                                            <p:strVal val="#ppt_x"/>
                                          </p:val>
                                        </p:tav>
                                      </p:tavLst>
                                    </p:anim>
                                    <p:anim calcmode="lin" valueType="num">
                                      <p:cBhvr additive="base">
                                        <p:cTn id="8" dur="500" fill="hold"/>
                                        <p:tgtEl>
                                          <p:spTgt spid="35123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51237"/>
                                        </p:tgtEl>
                                        <p:attrNameLst>
                                          <p:attrName>style.visibility</p:attrName>
                                        </p:attrNameLst>
                                      </p:cBhvr>
                                      <p:to>
                                        <p:strVal val="visible"/>
                                      </p:to>
                                    </p:set>
                                    <p:anim calcmode="lin" valueType="num">
                                      <p:cBhvr additive="base">
                                        <p:cTn id="13" dur="500" fill="hold"/>
                                        <p:tgtEl>
                                          <p:spTgt spid="351237"/>
                                        </p:tgtEl>
                                        <p:attrNameLst>
                                          <p:attrName>ppt_x</p:attrName>
                                        </p:attrNameLst>
                                      </p:cBhvr>
                                      <p:tavLst>
                                        <p:tav tm="0">
                                          <p:val>
                                            <p:strVal val="0-#ppt_w/2"/>
                                          </p:val>
                                        </p:tav>
                                        <p:tav tm="100000">
                                          <p:val>
                                            <p:strVal val="#ppt_x"/>
                                          </p:val>
                                        </p:tav>
                                      </p:tavLst>
                                    </p:anim>
                                    <p:anim calcmode="lin" valueType="num">
                                      <p:cBhvr additive="base">
                                        <p:cTn id="14" dur="500" fill="hold"/>
                                        <p:tgtEl>
                                          <p:spTgt spid="35123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51238"/>
                                        </p:tgtEl>
                                        <p:attrNameLst>
                                          <p:attrName>style.visibility</p:attrName>
                                        </p:attrNameLst>
                                      </p:cBhvr>
                                      <p:to>
                                        <p:strVal val="visible"/>
                                      </p:to>
                                    </p:set>
                                    <p:anim calcmode="lin" valueType="num">
                                      <p:cBhvr additive="base">
                                        <p:cTn id="19" dur="500" fill="hold"/>
                                        <p:tgtEl>
                                          <p:spTgt spid="351238"/>
                                        </p:tgtEl>
                                        <p:attrNameLst>
                                          <p:attrName>ppt_x</p:attrName>
                                        </p:attrNameLst>
                                      </p:cBhvr>
                                      <p:tavLst>
                                        <p:tav tm="0">
                                          <p:val>
                                            <p:strVal val="0-#ppt_w/2"/>
                                          </p:val>
                                        </p:tav>
                                        <p:tav tm="100000">
                                          <p:val>
                                            <p:strVal val="#ppt_x"/>
                                          </p:val>
                                        </p:tav>
                                      </p:tavLst>
                                    </p:anim>
                                    <p:anim calcmode="lin" valueType="num">
                                      <p:cBhvr additive="base">
                                        <p:cTn id="20" dur="500" fill="hold"/>
                                        <p:tgtEl>
                                          <p:spTgt spid="351238"/>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1235">
                                            <p:txEl>
                                              <p:pRg st="0" end="0"/>
                                            </p:txEl>
                                          </p:spTgt>
                                        </p:tgtEl>
                                        <p:attrNameLst>
                                          <p:attrName>style.visibility</p:attrName>
                                        </p:attrNameLst>
                                      </p:cBhvr>
                                      <p:to>
                                        <p:strVal val="visible"/>
                                      </p:to>
                                    </p:set>
                                    <p:anim calcmode="lin" valueType="num">
                                      <p:cBhvr additive="base">
                                        <p:cTn id="25" dur="500" fill="hold"/>
                                        <p:tgtEl>
                                          <p:spTgt spid="351235">
                                            <p:txEl>
                                              <p:pRg st="0" end="0"/>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12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1235">
                                            <p:txEl>
                                              <p:pRg st="1" end="1"/>
                                            </p:txEl>
                                          </p:spTgt>
                                        </p:tgtEl>
                                        <p:attrNameLst>
                                          <p:attrName>style.visibility</p:attrName>
                                        </p:attrNameLst>
                                      </p:cBhvr>
                                      <p:to>
                                        <p:strVal val="visible"/>
                                      </p:to>
                                    </p:set>
                                    <p:anim calcmode="lin" valueType="num">
                                      <p:cBhvr additive="base">
                                        <p:cTn id="31" dur="500" fill="hold"/>
                                        <p:tgtEl>
                                          <p:spTgt spid="351235">
                                            <p:txEl>
                                              <p:pRg st="1" end="1"/>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12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1235">
                                            <p:txEl>
                                              <p:pRg st="2" end="2"/>
                                            </p:txEl>
                                          </p:spTgt>
                                        </p:tgtEl>
                                        <p:attrNameLst>
                                          <p:attrName>style.visibility</p:attrName>
                                        </p:attrNameLst>
                                      </p:cBhvr>
                                      <p:to>
                                        <p:strVal val="visible"/>
                                      </p:to>
                                    </p:set>
                                    <p:anim calcmode="lin" valueType="num">
                                      <p:cBhvr additive="base">
                                        <p:cTn id="37" dur="500" fill="hold"/>
                                        <p:tgtEl>
                                          <p:spTgt spid="351235">
                                            <p:txEl>
                                              <p:pRg st="2" end="2"/>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1235">
                                            <p:txEl>
                                              <p:pRg st="2" end="2"/>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351235">
                                            <p:txEl>
                                              <p:pRg st="3" end="3"/>
                                            </p:txEl>
                                          </p:spTgt>
                                        </p:tgtEl>
                                        <p:attrNameLst>
                                          <p:attrName>style.visibility</p:attrName>
                                        </p:attrNameLst>
                                      </p:cBhvr>
                                      <p:to>
                                        <p:strVal val="visible"/>
                                      </p:to>
                                    </p:set>
                                    <p:anim calcmode="lin" valueType="num">
                                      <p:cBhvr additive="base">
                                        <p:cTn id="41" dur="500" fill="hold"/>
                                        <p:tgtEl>
                                          <p:spTgt spid="351235">
                                            <p:txEl>
                                              <p:pRg st="3" end="3"/>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512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351235">
                                            <p:txEl>
                                              <p:pRg st="4" end="4"/>
                                            </p:txEl>
                                          </p:spTgt>
                                        </p:tgtEl>
                                        <p:attrNameLst>
                                          <p:attrName>style.visibility</p:attrName>
                                        </p:attrNameLst>
                                      </p:cBhvr>
                                      <p:to>
                                        <p:strVal val="visible"/>
                                      </p:to>
                                    </p:set>
                                    <p:anim calcmode="lin" valueType="num">
                                      <p:cBhvr additive="base">
                                        <p:cTn id="47" dur="500" fill="hold"/>
                                        <p:tgtEl>
                                          <p:spTgt spid="351235">
                                            <p:txEl>
                                              <p:pRg st="4" end="4"/>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512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351235">
                                            <p:txEl>
                                              <p:pRg st="5" end="5"/>
                                            </p:txEl>
                                          </p:spTgt>
                                        </p:tgtEl>
                                        <p:attrNameLst>
                                          <p:attrName>style.visibility</p:attrName>
                                        </p:attrNameLst>
                                      </p:cBhvr>
                                      <p:to>
                                        <p:strVal val="visible"/>
                                      </p:to>
                                    </p:set>
                                    <p:anim calcmode="lin" valueType="num">
                                      <p:cBhvr additive="base">
                                        <p:cTn id="53" dur="500" fill="hold"/>
                                        <p:tgtEl>
                                          <p:spTgt spid="351235">
                                            <p:txEl>
                                              <p:pRg st="5" end="5"/>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351235">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1235" grpId="0" build="p" bldLvl="3" autoUpdateAnimBg="0"/>
    </p:bld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0" y="274638"/>
            <a:ext cx="10972800" cy="417512"/>
          </a:xfrm>
        </p:spPr>
        <p:txBody>
          <a:bodyPr/>
          <a:lstStyle/>
          <a:p>
            <a:r>
              <a:rPr lang="de-DE" altLang="de-DE" sz="2400" dirty="0">
                <a:latin typeface="DLRG Univers 55 Roman" panose="02000503040000020003" pitchFamily="2" charset="0"/>
              </a:rPr>
              <a:t>3.3 </a:t>
            </a:r>
            <a:r>
              <a:rPr lang="de-DE" altLang="de-DE" sz="2400" dirty="0" smtClean="0">
                <a:latin typeface="DLRG Univers 55 Roman" panose="02000503040000020003" pitchFamily="2" charset="0"/>
              </a:rPr>
              <a:t>Führungsstrukturen </a:t>
            </a:r>
            <a:r>
              <a:rPr lang="de-DE" altLang="de-DE" sz="2400" dirty="0">
                <a:latin typeface="DLRG Univers 55 Roman" panose="02000503040000020003" pitchFamily="2" charset="0"/>
              </a:rPr>
              <a:t>– Einheiten + Einrichtungen</a:t>
            </a:r>
          </a:p>
        </p:txBody>
      </p:sp>
      <p:sp>
        <p:nvSpPr>
          <p:cNvPr id="352259" name="Rectangle 3"/>
          <p:cNvSpPr>
            <a:spLocks noGrp="1" noChangeArrowheads="1"/>
          </p:cNvSpPr>
          <p:nvPr>
            <p:ph type="body" idx="4294967295"/>
          </p:nvPr>
        </p:nvSpPr>
        <p:spPr>
          <a:xfrm>
            <a:off x="119336" y="1484313"/>
            <a:ext cx="12072664" cy="4824412"/>
          </a:xfrm>
          <a:noFill/>
        </p:spPr>
        <p:txBody>
          <a:bodyPr/>
          <a:lstStyle/>
          <a:p>
            <a:r>
              <a:rPr lang="de-DE" altLang="de-DE" sz="2000" u="sng" dirty="0">
                <a:latin typeface="DLRG Univers 55 Roman" panose="02000503040000020003" pitchFamily="2" charset="0"/>
              </a:rPr>
              <a:t>Gefahrstoff-ABC</a:t>
            </a:r>
            <a:r>
              <a:rPr lang="de-DE" altLang="de-DE" sz="2000" dirty="0">
                <a:latin typeface="DLRG Univers 55 Roman" panose="02000503040000020003" pitchFamily="2" charset="0"/>
              </a:rPr>
              <a:t> (Feuerwehren)</a:t>
            </a:r>
          </a:p>
          <a:p>
            <a:pPr marL="647700" lvl="1" indent="-457200"/>
            <a:r>
              <a:rPr lang="de-DE" altLang="de-DE" sz="2000" dirty="0">
                <a:latin typeface="DLRG Univers 55 Roman" panose="02000503040000020003" pitchFamily="2" charset="0"/>
              </a:rPr>
              <a:t>GABC-Messzentrale (GABC-</a:t>
            </a:r>
            <a:r>
              <a:rPr lang="de-DE" altLang="de-DE" sz="2000" dirty="0" err="1">
                <a:latin typeface="DLRG Univers 55 Roman" panose="02000503040000020003" pitchFamily="2" charset="0"/>
              </a:rPr>
              <a:t>Mzt</a:t>
            </a:r>
            <a:r>
              <a:rPr lang="de-DE" altLang="de-DE" sz="2000" dirty="0">
                <a:latin typeface="DLRG Univers 55 Roman" panose="02000503040000020003" pitchFamily="2" charset="0"/>
              </a:rPr>
              <a:t>)</a:t>
            </a:r>
          </a:p>
          <a:p>
            <a:pPr marL="1123950" lvl="2" indent="-457200"/>
            <a:r>
              <a:rPr lang="de-DE" altLang="de-DE" sz="2000" dirty="0">
                <a:latin typeface="DLRG Univers 55 Roman" panose="02000503040000020003" pitchFamily="2" charset="0"/>
              </a:rPr>
              <a:t>Aufgaben</a:t>
            </a:r>
          </a:p>
          <a:p>
            <a:pPr marL="1543050" lvl="3" indent="-381000">
              <a:buNone/>
            </a:pPr>
            <a:r>
              <a:rPr lang="de-DE" altLang="de-DE" dirty="0" smtClean="0">
                <a:latin typeface="DLRG Univers 55 Roman" panose="02000503040000020003" pitchFamily="2" charset="0"/>
              </a:rPr>
              <a:t>	Die GABC-</a:t>
            </a:r>
            <a:r>
              <a:rPr lang="de-DE" altLang="de-DE" dirty="0" err="1" smtClean="0">
                <a:latin typeface="DLRG Univers 55 Roman" panose="02000503040000020003" pitchFamily="2" charset="0"/>
              </a:rPr>
              <a:t>Mzt</a:t>
            </a:r>
            <a:r>
              <a:rPr lang="de-DE" altLang="de-DE" dirty="0" smtClean="0">
                <a:latin typeface="DLRG Univers 55 Roman" panose="02000503040000020003" pitchFamily="2" charset="0"/>
              </a:rPr>
              <a:t> leitet nach Weisung des Fachberaters GABC den Einsatz aller GABC Erkundungen, holt die entsprechenden Informationen ein, wertet sie aus und leitet sie dem Fachberater GABC zu.</a:t>
            </a:r>
          </a:p>
          <a:p>
            <a:pPr marL="1123950" lvl="2" indent="-457200"/>
            <a:r>
              <a:rPr lang="de-DE" altLang="de-DE" sz="2000" dirty="0">
                <a:latin typeface="DLRG Univers 55 Roman" panose="02000503040000020003" pitchFamily="2" charset="0"/>
              </a:rPr>
              <a:t>Stärkemeldung</a:t>
            </a:r>
          </a:p>
          <a:p>
            <a:pPr marL="1123950" lvl="2" indent="-457200">
              <a:buNone/>
            </a:pPr>
            <a:r>
              <a:rPr lang="de-DE" altLang="de-DE" sz="2000" dirty="0">
                <a:latin typeface="DLRG Univers 55 Roman" panose="02000503040000020003" pitchFamily="2" charset="0"/>
              </a:rPr>
              <a:t>	0/1/5=6   </a:t>
            </a:r>
            <a:r>
              <a:rPr lang="de-DE" altLang="de-DE" sz="2000" dirty="0">
                <a:latin typeface="DLRG Univers 55 Roman" panose="02000503040000020003" pitchFamily="2" charset="0"/>
                <a:hlinkClick r:id="rId2" action="ppaction://hlinkfile"/>
              </a:rPr>
              <a:t>GABC-</a:t>
            </a:r>
            <a:r>
              <a:rPr lang="de-DE" altLang="de-DE" sz="2000" dirty="0" err="1">
                <a:latin typeface="DLRG Univers 55 Roman" panose="02000503040000020003" pitchFamily="2" charset="0"/>
                <a:hlinkClick r:id="rId2" action="ppaction://hlinkfile"/>
              </a:rPr>
              <a:t>Mzt</a:t>
            </a:r>
            <a:endParaRPr lang="de-DE" altLang="de-DE" sz="2000" dirty="0">
              <a:latin typeface="DLRG Univers 55 Roman" panose="02000503040000020003" pitchFamily="2" charset="0"/>
            </a:endParaRPr>
          </a:p>
        </p:txBody>
      </p:sp>
      <p:pic>
        <p:nvPicPr>
          <p:cNvPr id="35226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09114" y="1628776"/>
            <a:ext cx="892175" cy="5826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733601"/>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2260"/>
                                        </p:tgtEl>
                                        <p:attrNameLst>
                                          <p:attrName>style.visibility</p:attrName>
                                        </p:attrNameLst>
                                      </p:cBhvr>
                                      <p:to>
                                        <p:strVal val="visible"/>
                                      </p:to>
                                    </p:set>
                                    <p:anim calcmode="lin" valueType="num">
                                      <p:cBhvr additive="base">
                                        <p:cTn id="7" dur="500" fill="hold"/>
                                        <p:tgtEl>
                                          <p:spTgt spid="352260"/>
                                        </p:tgtEl>
                                        <p:attrNameLst>
                                          <p:attrName>ppt_x</p:attrName>
                                        </p:attrNameLst>
                                      </p:cBhvr>
                                      <p:tavLst>
                                        <p:tav tm="0">
                                          <p:val>
                                            <p:strVal val="0-#ppt_w/2"/>
                                          </p:val>
                                        </p:tav>
                                        <p:tav tm="100000">
                                          <p:val>
                                            <p:strVal val="#ppt_x"/>
                                          </p:val>
                                        </p:tav>
                                      </p:tavLst>
                                    </p:anim>
                                    <p:anim calcmode="lin" valueType="num">
                                      <p:cBhvr additive="base">
                                        <p:cTn id="8" dur="500" fill="hold"/>
                                        <p:tgtEl>
                                          <p:spTgt spid="352260"/>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2259">
                                            <p:txEl>
                                              <p:pRg st="0" end="0"/>
                                            </p:txEl>
                                          </p:spTgt>
                                        </p:tgtEl>
                                        <p:attrNameLst>
                                          <p:attrName>style.visibility</p:attrName>
                                        </p:attrNameLst>
                                      </p:cBhvr>
                                      <p:to>
                                        <p:strVal val="visible"/>
                                      </p:to>
                                    </p:set>
                                    <p:anim calcmode="lin" valueType="num">
                                      <p:cBhvr additive="base">
                                        <p:cTn id="13" dur="500" fill="hold"/>
                                        <p:tgtEl>
                                          <p:spTgt spid="352259">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225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2259">
                                            <p:txEl>
                                              <p:pRg st="1" end="1"/>
                                            </p:txEl>
                                          </p:spTgt>
                                        </p:tgtEl>
                                        <p:attrNameLst>
                                          <p:attrName>style.visibility</p:attrName>
                                        </p:attrNameLst>
                                      </p:cBhvr>
                                      <p:to>
                                        <p:strVal val="visible"/>
                                      </p:to>
                                    </p:set>
                                    <p:anim calcmode="lin" valueType="num">
                                      <p:cBhvr additive="base">
                                        <p:cTn id="19" dur="500" fill="hold"/>
                                        <p:tgtEl>
                                          <p:spTgt spid="352259">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225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2259">
                                            <p:txEl>
                                              <p:pRg st="2" end="2"/>
                                            </p:txEl>
                                          </p:spTgt>
                                        </p:tgtEl>
                                        <p:attrNameLst>
                                          <p:attrName>style.visibility</p:attrName>
                                        </p:attrNameLst>
                                      </p:cBhvr>
                                      <p:to>
                                        <p:strVal val="visible"/>
                                      </p:to>
                                    </p:set>
                                    <p:anim calcmode="lin" valueType="num">
                                      <p:cBhvr additive="base">
                                        <p:cTn id="25" dur="500" fill="hold"/>
                                        <p:tgtEl>
                                          <p:spTgt spid="352259">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2259">
                                            <p:txEl>
                                              <p:pRg st="2" end="2"/>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352259">
                                            <p:txEl>
                                              <p:pRg st="3" end="3"/>
                                            </p:txEl>
                                          </p:spTgt>
                                        </p:tgtEl>
                                        <p:attrNameLst>
                                          <p:attrName>style.visibility</p:attrName>
                                        </p:attrNameLst>
                                      </p:cBhvr>
                                      <p:to>
                                        <p:strVal val="visible"/>
                                      </p:to>
                                    </p:set>
                                    <p:anim calcmode="lin" valueType="num">
                                      <p:cBhvr additive="base">
                                        <p:cTn id="29" dur="500" fill="hold"/>
                                        <p:tgtEl>
                                          <p:spTgt spid="352259">
                                            <p:txEl>
                                              <p:pRg st="3" end="3"/>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5225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52259">
                                            <p:txEl>
                                              <p:pRg st="4" end="4"/>
                                            </p:txEl>
                                          </p:spTgt>
                                        </p:tgtEl>
                                        <p:attrNameLst>
                                          <p:attrName>style.visibility</p:attrName>
                                        </p:attrNameLst>
                                      </p:cBhvr>
                                      <p:to>
                                        <p:strVal val="visible"/>
                                      </p:to>
                                    </p:set>
                                    <p:anim calcmode="lin" valueType="num">
                                      <p:cBhvr additive="base">
                                        <p:cTn id="35" dur="500" fill="hold"/>
                                        <p:tgtEl>
                                          <p:spTgt spid="352259">
                                            <p:txEl>
                                              <p:pRg st="4" end="4"/>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5225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352259">
                                            <p:txEl>
                                              <p:pRg st="5" end="5"/>
                                            </p:txEl>
                                          </p:spTgt>
                                        </p:tgtEl>
                                        <p:attrNameLst>
                                          <p:attrName>style.visibility</p:attrName>
                                        </p:attrNameLst>
                                      </p:cBhvr>
                                      <p:to>
                                        <p:strVal val="visible"/>
                                      </p:to>
                                    </p:set>
                                    <p:anim calcmode="lin" valueType="num">
                                      <p:cBhvr additive="base">
                                        <p:cTn id="41" dur="500" fill="hold"/>
                                        <p:tgtEl>
                                          <p:spTgt spid="352259">
                                            <p:txEl>
                                              <p:pRg st="5" end="5"/>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352259">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9" grpId="0" build="p" bldLvl="3"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274638"/>
            <a:ext cx="10972800" cy="417512"/>
          </a:xfrm>
        </p:spPr>
        <p:txBody>
          <a:bodyPr/>
          <a:lstStyle/>
          <a:p>
            <a:r>
              <a:rPr lang="de-DE" altLang="de-DE" sz="2400" dirty="0">
                <a:latin typeface="DLRG Univers 55 Roman" panose="02000503040000020003" pitchFamily="2" charset="0"/>
              </a:rPr>
              <a:t>3.3 </a:t>
            </a:r>
            <a:r>
              <a:rPr lang="de-DE" altLang="de-DE" sz="2400" dirty="0" smtClean="0">
                <a:latin typeface="DLRG Univers 55 Roman" panose="02000503040000020003" pitchFamily="2" charset="0"/>
              </a:rPr>
              <a:t>Führungsstrukturen </a:t>
            </a:r>
            <a:r>
              <a:rPr lang="de-DE" altLang="de-DE" sz="2400" dirty="0">
                <a:latin typeface="DLRG Univers 55 Roman" panose="02000503040000020003" pitchFamily="2" charset="0"/>
              </a:rPr>
              <a:t>– Einheiten + Einrichtungen</a:t>
            </a:r>
          </a:p>
        </p:txBody>
      </p:sp>
      <p:sp>
        <p:nvSpPr>
          <p:cNvPr id="353283" name="Rectangle 3"/>
          <p:cNvSpPr>
            <a:spLocks noGrp="1" noChangeArrowheads="1"/>
          </p:cNvSpPr>
          <p:nvPr>
            <p:ph type="body" idx="4294967295"/>
          </p:nvPr>
        </p:nvSpPr>
        <p:spPr>
          <a:xfrm>
            <a:off x="119336" y="1484313"/>
            <a:ext cx="12072664" cy="4968875"/>
          </a:xfrm>
          <a:noFill/>
        </p:spPr>
        <p:txBody>
          <a:bodyPr/>
          <a:lstStyle/>
          <a:p>
            <a:pPr>
              <a:lnSpc>
                <a:spcPct val="90000"/>
              </a:lnSpc>
            </a:pPr>
            <a:r>
              <a:rPr lang="de-DE" altLang="de-DE" sz="2000" u="sng" dirty="0">
                <a:latin typeface="DLRG Univers 55 Roman" panose="02000503040000020003" pitchFamily="2" charset="0"/>
              </a:rPr>
              <a:t>Sanitätswesen</a:t>
            </a:r>
            <a:r>
              <a:rPr lang="de-DE" altLang="de-DE" sz="2000" dirty="0">
                <a:latin typeface="DLRG Univers 55 Roman" panose="02000503040000020003" pitchFamily="2" charset="0"/>
              </a:rPr>
              <a:t> (ASB, DRK, JUH, MHD)</a:t>
            </a:r>
          </a:p>
          <a:p>
            <a:pPr marL="647700" lvl="1" indent="-457200">
              <a:lnSpc>
                <a:spcPct val="90000"/>
              </a:lnSpc>
            </a:pPr>
            <a:r>
              <a:rPr lang="de-DE" altLang="de-DE" sz="2000" dirty="0">
                <a:latin typeface="DLRG Univers 55 Roman" panose="02000503040000020003" pitchFamily="2" charset="0"/>
              </a:rPr>
              <a:t>Sanitätszug (SZ)</a:t>
            </a:r>
          </a:p>
          <a:p>
            <a:pPr marL="1123950" lvl="2" indent="-457200">
              <a:lnSpc>
                <a:spcPct val="90000"/>
              </a:lnSpc>
            </a:pPr>
            <a:r>
              <a:rPr lang="de-DE" altLang="de-DE" sz="2000" dirty="0">
                <a:latin typeface="DLRG Univers 55 Roman" panose="02000503040000020003" pitchFamily="2" charset="0"/>
              </a:rPr>
              <a:t>Aufgaben</a:t>
            </a:r>
          </a:p>
          <a:p>
            <a:pPr marL="1543050" lvl="3" indent="-381000">
              <a:lnSpc>
                <a:spcPct val="90000"/>
              </a:lnSpc>
              <a:buFont typeface="Wingdings" panose="05000000000000000000" pitchFamily="2" charset="2"/>
              <a:buChar char="Ø"/>
            </a:pPr>
            <a:r>
              <a:rPr lang="de-DE" altLang="de-DE" dirty="0" smtClean="0">
                <a:latin typeface="DLRG Univers 55 Roman" panose="02000503040000020003" pitchFamily="2" charset="0"/>
              </a:rPr>
              <a:t>Der SZ leistet der betroffenen Bevölkerung im Schadensgebiet Hilfe und führt ärztliche Sofortmaßnahmen zur Abwendung lebensbedrohlicher Zustände und zur Herstellung der Transportfähigkeit durch. Er transportiert Verletzte.</a:t>
            </a:r>
          </a:p>
          <a:p>
            <a:pPr marL="1543050" lvl="3" indent="-381000">
              <a:lnSpc>
                <a:spcPct val="90000"/>
              </a:lnSpc>
              <a:buFont typeface="Wingdings" panose="05000000000000000000" pitchFamily="2" charset="2"/>
              <a:buChar char="Ø"/>
            </a:pPr>
            <a:r>
              <a:rPr lang="de-DE" altLang="de-DE" dirty="0" smtClean="0">
                <a:latin typeface="DLRG Univers 55 Roman" panose="02000503040000020003" pitchFamily="2" charset="0"/>
              </a:rPr>
              <a:t>Er wirkt im Bedarfsfall bei der Betreuung Hilfsbedürftiger und Obdachloser mit. Die Sanitätsgruppen können je nach Lage auch als „Schnelleinsatzgruppen-Sanität“ tätig werden.</a:t>
            </a:r>
          </a:p>
          <a:p>
            <a:pPr marL="1123950" lvl="2" indent="-457200">
              <a:lnSpc>
                <a:spcPct val="90000"/>
              </a:lnSpc>
            </a:pPr>
            <a:r>
              <a:rPr lang="de-DE" altLang="de-DE" sz="2000" dirty="0">
                <a:latin typeface="DLRG Univers 55 Roman" panose="02000503040000020003" pitchFamily="2" charset="0"/>
              </a:rPr>
              <a:t>Stärkemeldung</a:t>
            </a:r>
          </a:p>
          <a:p>
            <a:pPr marL="1123950" lvl="2" indent="-457200">
              <a:lnSpc>
                <a:spcPct val="90000"/>
              </a:lnSpc>
              <a:buNone/>
            </a:pPr>
            <a:r>
              <a:rPr lang="de-DE" altLang="de-DE" sz="2000" dirty="0">
                <a:latin typeface="DLRG Univers 55 Roman" panose="02000503040000020003" pitchFamily="2" charset="0"/>
              </a:rPr>
              <a:t>	1/4/20=25   </a:t>
            </a:r>
            <a:r>
              <a:rPr lang="de-DE" altLang="de-DE" sz="2000" dirty="0">
                <a:latin typeface="DLRG Univers 55 Roman" panose="02000503040000020003" pitchFamily="2" charset="0"/>
                <a:hlinkClick r:id="rId2" action="ppaction://hlinkfile"/>
              </a:rPr>
              <a:t>Sanitätszug</a:t>
            </a:r>
            <a:endParaRPr lang="de-DE" altLang="de-DE" sz="2000" dirty="0">
              <a:latin typeface="DLRG Univers 55 Roman" panose="02000503040000020003" pitchFamily="2" charset="0"/>
            </a:endParaRPr>
          </a:p>
        </p:txBody>
      </p:sp>
      <p:pic>
        <p:nvPicPr>
          <p:cNvPr id="35328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2600" y="2057400"/>
            <a:ext cx="889000" cy="628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328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28248" y="4653136"/>
            <a:ext cx="1395413"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59672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3284"/>
                                        </p:tgtEl>
                                        <p:attrNameLst>
                                          <p:attrName>style.visibility</p:attrName>
                                        </p:attrNameLst>
                                      </p:cBhvr>
                                      <p:to>
                                        <p:strVal val="visible"/>
                                      </p:to>
                                    </p:set>
                                    <p:anim calcmode="lin" valueType="num">
                                      <p:cBhvr additive="base">
                                        <p:cTn id="7" dur="500" fill="hold"/>
                                        <p:tgtEl>
                                          <p:spTgt spid="353284"/>
                                        </p:tgtEl>
                                        <p:attrNameLst>
                                          <p:attrName>ppt_x</p:attrName>
                                        </p:attrNameLst>
                                      </p:cBhvr>
                                      <p:tavLst>
                                        <p:tav tm="0">
                                          <p:val>
                                            <p:strVal val="0-#ppt_w/2"/>
                                          </p:val>
                                        </p:tav>
                                        <p:tav tm="100000">
                                          <p:val>
                                            <p:strVal val="#ppt_x"/>
                                          </p:val>
                                        </p:tav>
                                      </p:tavLst>
                                    </p:anim>
                                    <p:anim calcmode="lin" valueType="num">
                                      <p:cBhvr additive="base">
                                        <p:cTn id="8" dur="500" fill="hold"/>
                                        <p:tgtEl>
                                          <p:spTgt spid="353284"/>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53285"/>
                                        </p:tgtEl>
                                        <p:attrNameLst>
                                          <p:attrName>style.visibility</p:attrName>
                                        </p:attrNameLst>
                                      </p:cBhvr>
                                      <p:to>
                                        <p:strVal val="visible"/>
                                      </p:to>
                                    </p:set>
                                    <p:anim calcmode="lin" valueType="num">
                                      <p:cBhvr additive="base">
                                        <p:cTn id="13" dur="500" fill="hold"/>
                                        <p:tgtEl>
                                          <p:spTgt spid="353285"/>
                                        </p:tgtEl>
                                        <p:attrNameLst>
                                          <p:attrName>ppt_x</p:attrName>
                                        </p:attrNameLst>
                                      </p:cBhvr>
                                      <p:tavLst>
                                        <p:tav tm="0">
                                          <p:val>
                                            <p:strVal val="0-#ppt_w/2"/>
                                          </p:val>
                                        </p:tav>
                                        <p:tav tm="100000">
                                          <p:val>
                                            <p:strVal val="#ppt_x"/>
                                          </p:val>
                                        </p:tav>
                                      </p:tavLst>
                                    </p:anim>
                                    <p:anim calcmode="lin" valueType="num">
                                      <p:cBhvr additive="base">
                                        <p:cTn id="14" dur="500" fill="hold"/>
                                        <p:tgtEl>
                                          <p:spTgt spid="353285"/>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3283">
                                            <p:txEl>
                                              <p:pRg st="0" end="0"/>
                                            </p:txEl>
                                          </p:spTgt>
                                        </p:tgtEl>
                                        <p:attrNameLst>
                                          <p:attrName>style.visibility</p:attrName>
                                        </p:attrNameLst>
                                      </p:cBhvr>
                                      <p:to>
                                        <p:strVal val="visible"/>
                                      </p:to>
                                    </p:set>
                                    <p:anim calcmode="lin" valueType="num">
                                      <p:cBhvr additive="base">
                                        <p:cTn id="19" dur="500" fill="hold"/>
                                        <p:tgtEl>
                                          <p:spTgt spid="35328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328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3283">
                                            <p:txEl>
                                              <p:pRg st="1" end="1"/>
                                            </p:txEl>
                                          </p:spTgt>
                                        </p:tgtEl>
                                        <p:attrNameLst>
                                          <p:attrName>style.visibility</p:attrName>
                                        </p:attrNameLst>
                                      </p:cBhvr>
                                      <p:to>
                                        <p:strVal val="visible"/>
                                      </p:to>
                                    </p:set>
                                    <p:anim calcmode="lin" valueType="num">
                                      <p:cBhvr additive="base">
                                        <p:cTn id="25" dur="500" fill="hold"/>
                                        <p:tgtEl>
                                          <p:spTgt spid="35328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328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3283">
                                            <p:txEl>
                                              <p:pRg st="2" end="2"/>
                                            </p:txEl>
                                          </p:spTgt>
                                        </p:tgtEl>
                                        <p:attrNameLst>
                                          <p:attrName>style.visibility</p:attrName>
                                        </p:attrNameLst>
                                      </p:cBhvr>
                                      <p:to>
                                        <p:strVal val="visible"/>
                                      </p:to>
                                    </p:set>
                                    <p:anim calcmode="lin" valueType="num">
                                      <p:cBhvr additive="base">
                                        <p:cTn id="31" dur="500" fill="hold"/>
                                        <p:tgtEl>
                                          <p:spTgt spid="35328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3283">
                                            <p:txEl>
                                              <p:pRg st="2" end="2"/>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53283">
                                            <p:txEl>
                                              <p:pRg st="3" end="3"/>
                                            </p:txEl>
                                          </p:spTgt>
                                        </p:tgtEl>
                                        <p:attrNameLst>
                                          <p:attrName>style.visibility</p:attrName>
                                        </p:attrNameLst>
                                      </p:cBhvr>
                                      <p:to>
                                        <p:strVal val="visible"/>
                                      </p:to>
                                    </p:set>
                                    <p:anim calcmode="lin" valueType="num">
                                      <p:cBhvr additive="base">
                                        <p:cTn id="35" dur="500" fill="hold"/>
                                        <p:tgtEl>
                                          <p:spTgt spid="353283">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53283">
                                            <p:txEl>
                                              <p:pRg st="3" end="3"/>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53283">
                                            <p:txEl>
                                              <p:pRg st="4" end="4"/>
                                            </p:txEl>
                                          </p:spTgt>
                                        </p:tgtEl>
                                        <p:attrNameLst>
                                          <p:attrName>style.visibility</p:attrName>
                                        </p:attrNameLst>
                                      </p:cBhvr>
                                      <p:to>
                                        <p:strVal val="visible"/>
                                      </p:to>
                                    </p:set>
                                    <p:anim calcmode="lin" valueType="num">
                                      <p:cBhvr additive="base">
                                        <p:cTn id="39" dur="500" fill="hold"/>
                                        <p:tgtEl>
                                          <p:spTgt spid="353283">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5328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53283">
                                            <p:txEl>
                                              <p:pRg st="5" end="5"/>
                                            </p:txEl>
                                          </p:spTgt>
                                        </p:tgtEl>
                                        <p:attrNameLst>
                                          <p:attrName>style.visibility</p:attrName>
                                        </p:attrNameLst>
                                      </p:cBhvr>
                                      <p:to>
                                        <p:strVal val="visible"/>
                                      </p:to>
                                    </p:set>
                                    <p:anim calcmode="lin" valueType="num">
                                      <p:cBhvr additive="base">
                                        <p:cTn id="45" dur="500" fill="hold"/>
                                        <p:tgtEl>
                                          <p:spTgt spid="353283">
                                            <p:txEl>
                                              <p:pRg st="5" end="5"/>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5328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353283">
                                            <p:txEl>
                                              <p:pRg st="6" end="6"/>
                                            </p:txEl>
                                          </p:spTgt>
                                        </p:tgtEl>
                                        <p:attrNameLst>
                                          <p:attrName>style.visibility</p:attrName>
                                        </p:attrNameLst>
                                      </p:cBhvr>
                                      <p:to>
                                        <p:strVal val="visible"/>
                                      </p:to>
                                    </p:set>
                                    <p:anim calcmode="lin" valueType="num">
                                      <p:cBhvr additive="base">
                                        <p:cTn id="51" dur="500" fill="hold"/>
                                        <p:tgtEl>
                                          <p:spTgt spid="353283">
                                            <p:txEl>
                                              <p:pRg st="6" end="6"/>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5328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283" grpId="0" build="p" bldLvl="3"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1184424" y="318758"/>
            <a:ext cx="9550400" cy="533400"/>
          </a:xfrm>
        </p:spPr>
        <p:txBody>
          <a:bodyPr/>
          <a:lstStyle/>
          <a:p>
            <a:pPr eaLnBrk="1" hangingPunct="1"/>
            <a:r>
              <a:rPr lang="de-DE" altLang="de-DE" dirty="0" smtClean="0">
                <a:latin typeface="DLRG Univers 55 Roman" panose="02000503040000020003" pitchFamily="2" charset="0"/>
              </a:rPr>
              <a:t>1.1 </a:t>
            </a:r>
            <a:r>
              <a:rPr lang="de-DE" altLang="de-DE" dirty="0" smtClean="0">
                <a:latin typeface="DLRG Univers 55 Roman" panose="02000503040000020003" pitchFamily="2" charset="0"/>
              </a:rPr>
              <a:t>Einführung in den KatS</a:t>
            </a:r>
          </a:p>
        </p:txBody>
      </p:sp>
      <p:graphicFrame>
        <p:nvGraphicFramePr>
          <p:cNvPr id="362688" name="Group 192"/>
          <p:cNvGraphicFramePr>
            <a:graphicFrameLocks noGrp="1"/>
          </p:cNvGraphicFramePr>
          <p:nvPr>
            <p:ph type="tbl" idx="4294967295"/>
            <p:extLst>
              <p:ext uri="{D42A27DB-BD31-4B8C-83A1-F6EECF244321}">
                <p14:modId xmlns:p14="http://schemas.microsoft.com/office/powerpoint/2010/main" val="1805304855"/>
              </p:ext>
            </p:extLst>
          </p:nvPr>
        </p:nvGraphicFramePr>
        <p:xfrm>
          <a:off x="2207568" y="1412776"/>
          <a:ext cx="7504112" cy="4419602"/>
        </p:xfrm>
        <a:graphic>
          <a:graphicData uri="http://schemas.openxmlformats.org/drawingml/2006/table">
            <a:tbl>
              <a:tblPr/>
              <a:tblGrid>
                <a:gridCol w="1379537"/>
                <a:gridCol w="2111375"/>
                <a:gridCol w="2413000"/>
                <a:gridCol w="1600200"/>
              </a:tblGrid>
              <a:tr h="744538">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de-DE" sz="1800" b="1" i="0" u="none" strike="noStrike" cap="none" normalizeH="0" baseline="0" dirty="0" smtClean="0">
                          <a:ln>
                            <a:noFill/>
                          </a:ln>
                          <a:solidFill>
                            <a:schemeClr val="tx2"/>
                          </a:solidFill>
                          <a:effectLst/>
                          <a:latin typeface="DLRG Univers 55 Roman" charset="0"/>
                        </a:rPr>
                        <a:t>Was ist passiert?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de-DE" sz="1800" b="1" i="0" u="none" strike="noStrike" cap="none" normalizeH="0" baseline="0" dirty="0" smtClean="0">
                          <a:ln>
                            <a:noFill/>
                          </a:ln>
                          <a:solidFill>
                            <a:schemeClr val="tx2"/>
                          </a:solidFill>
                          <a:effectLst/>
                          <a:latin typeface="DLRG Univers 55 Roman" charset="0"/>
                        </a:rPr>
                        <a:t>Welche Hilfeleistung?</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de-DE" sz="1800" b="1" i="0" u="none" strike="noStrike" cap="none" normalizeH="0" baseline="0" dirty="0" smtClean="0">
                          <a:ln>
                            <a:noFill/>
                          </a:ln>
                          <a:solidFill>
                            <a:schemeClr val="tx2"/>
                          </a:solidFill>
                          <a:effectLst/>
                          <a:latin typeface="DLRG Univers 55 Roman" charset="0"/>
                        </a:rPr>
                        <a:t>Durch wen?         Nach welcher Zeit?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r>
                        <a:rPr kumimoji="0" lang="de-DE" sz="1800" b="1" i="0" u="none" strike="noStrike" cap="none" normalizeH="0" baseline="0" dirty="0" smtClean="0">
                          <a:ln>
                            <a:noFill/>
                          </a:ln>
                          <a:solidFill>
                            <a:schemeClr val="tx2"/>
                          </a:solidFill>
                          <a:effectLst/>
                          <a:latin typeface="DLRG Univers 55 Roman" charset="0"/>
                        </a:rPr>
                        <a:t>Und bei der DLRG?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96913">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0" i="0" u="none" strike="noStrike" cap="none" normalizeH="0" baseline="0" dirty="0" smtClean="0">
                        <a:ln>
                          <a:noFill/>
                        </a:ln>
                        <a:solidFill>
                          <a:schemeClr val="tx2"/>
                        </a:solidFill>
                        <a:effectLst/>
                        <a:latin typeface="DLRG Univers 55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chemeClr val="tx2"/>
                        </a:solidFill>
                        <a:effectLst/>
                        <a:latin typeface="DLRG Univers 55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chemeClr val="tx2"/>
                        </a:solidFill>
                        <a:effectLst/>
                        <a:latin typeface="DLRG Univers 55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chemeClr val="tx2"/>
                        </a:solidFill>
                        <a:effectLst/>
                        <a:latin typeface="DLRG Univers 55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chemeClr val="tx2"/>
                        </a:solidFill>
                        <a:effectLst/>
                        <a:latin typeface="DLRG Univers 55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chemeClr val="tx2"/>
                        </a:solidFill>
                        <a:effectLst/>
                        <a:latin typeface="DLRG Univers 55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chemeClr val="tx2"/>
                        </a:solidFill>
                        <a:effectLst/>
                        <a:latin typeface="DLRG Univers 55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chemeClr val="tx2"/>
                        </a:solidFill>
                        <a:effectLst/>
                        <a:latin typeface="DLRG Univers 55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4538">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chemeClr val="tx2"/>
                        </a:solidFill>
                        <a:effectLst/>
                        <a:latin typeface="DLRG Univers 55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chemeClr val="tx2"/>
                        </a:solidFill>
                        <a:effectLst/>
                        <a:latin typeface="DLRG Univers 55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chemeClr val="tx2"/>
                        </a:solidFill>
                        <a:effectLst/>
                        <a:latin typeface="DLRG Univers 55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chemeClr val="tx2"/>
                        </a:solidFill>
                        <a:effectLst/>
                        <a:latin typeface="DLRG Univers 55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2950">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chemeClr val="tx2"/>
                        </a:solidFill>
                        <a:effectLst/>
                        <a:latin typeface="DLRG Univers 55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chemeClr val="tx2"/>
                        </a:solidFill>
                        <a:effectLst/>
                        <a:latin typeface="DLRG Univers 55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chemeClr val="tx2"/>
                        </a:solidFill>
                        <a:effectLst/>
                        <a:latin typeface="DLRG Univers 55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chemeClr val="tx2"/>
                        </a:solidFill>
                        <a:effectLst/>
                        <a:latin typeface="DLRG Univers 55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4538">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chemeClr val="tx2"/>
                        </a:solidFill>
                        <a:effectLst/>
                        <a:latin typeface="DLRG Univers 55 Roman"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chemeClr val="tx2"/>
                        </a:solidFill>
                        <a:effectLst/>
                        <a:latin typeface="DLRG Univers 55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chemeClr val="tx2"/>
                        </a:solidFill>
                        <a:effectLst/>
                        <a:latin typeface="DLRG Univers 55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50000"/>
                        </a:spcBef>
                        <a:spcAft>
                          <a:spcPct val="0"/>
                        </a:spcAft>
                        <a:buClrTx/>
                        <a:buSzTx/>
                        <a:buFontTx/>
                        <a:buNone/>
                        <a:tabLst/>
                      </a:pPr>
                      <a:endParaRPr kumimoji="0" lang="de-DE" sz="1600" b="1" i="0" u="none" strike="noStrike" cap="none" normalizeH="0" baseline="0" dirty="0" smtClean="0">
                        <a:ln>
                          <a:noFill/>
                        </a:ln>
                        <a:solidFill>
                          <a:schemeClr val="tx2"/>
                        </a:solidFill>
                        <a:effectLst/>
                        <a:latin typeface="DLRG Univers 55 Roman"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362683" name="Text Box 187"/>
          <p:cNvSpPr txBox="1">
            <a:spLocks noChangeArrowheads="1"/>
          </p:cNvSpPr>
          <p:nvPr/>
        </p:nvSpPr>
        <p:spPr bwMode="auto">
          <a:xfrm>
            <a:off x="2278833" y="2349402"/>
            <a:ext cx="13684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a:solidFill>
                  <a:schemeClr val="tx2"/>
                </a:solidFill>
                <a:latin typeface="DLRG Univers 55 Roman" panose="02000503040000020003" pitchFamily="2" charset="0"/>
              </a:rPr>
              <a:t>„Kleinigkeit“</a:t>
            </a:r>
          </a:p>
        </p:txBody>
      </p:sp>
      <p:sp>
        <p:nvSpPr>
          <p:cNvPr id="362685" name="Text Box 189"/>
          <p:cNvSpPr txBox="1">
            <a:spLocks noChangeArrowheads="1"/>
          </p:cNvSpPr>
          <p:nvPr/>
        </p:nvSpPr>
        <p:spPr bwMode="auto">
          <a:xfrm>
            <a:off x="3720283" y="2204938"/>
            <a:ext cx="20161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a:solidFill>
                  <a:schemeClr val="tx2"/>
                </a:solidFill>
                <a:latin typeface="DLRG Univers 55 Roman" panose="02000503040000020003" pitchFamily="2" charset="0"/>
              </a:rPr>
              <a:t>Selbst- bzw. einfache Fremdhilfe</a:t>
            </a:r>
          </a:p>
        </p:txBody>
      </p:sp>
      <p:sp>
        <p:nvSpPr>
          <p:cNvPr id="362686" name="Text Box 190"/>
          <p:cNvSpPr txBox="1">
            <a:spLocks noChangeArrowheads="1"/>
          </p:cNvSpPr>
          <p:nvPr/>
        </p:nvSpPr>
        <p:spPr bwMode="auto">
          <a:xfrm>
            <a:off x="5807844" y="2204939"/>
            <a:ext cx="2305050" cy="58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a:solidFill>
                  <a:schemeClr val="tx2"/>
                </a:solidFill>
                <a:latin typeface="DLRG Univers 55 Roman" panose="02000503040000020003" pitchFamily="2" charset="0"/>
              </a:rPr>
              <a:t>jeder Ersthelfer theoretisch sofort</a:t>
            </a:r>
          </a:p>
        </p:txBody>
      </p:sp>
      <p:sp>
        <p:nvSpPr>
          <p:cNvPr id="362689" name="Text Box 193"/>
          <p:cNvSpPr txBox="1">
            <a:spLocks noChangeArrowheads="1"/>
          </p:cNvSpPr>
          <p:nvPr/>
        </p:nvSpPr>
        <p:spPr bwMode="auto">
          <a:xfrm>
            <a:off x="8184333" y="2204939"/>
            <a:ext cx="1512887"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a:solidFill>
                  <a:schemeClr val="tx2"/>
                </a:solidFill>
                <a:latin typeface="DLRG Univers 55 Roman" panose="02000503040000020003" pitchFamily="2" charset="0"/>
              </a:rPr>
              <a:t>Rettungs-schwimmer</a:t>
            </a:r>
          </a:p>
        </p:txBody>
      </p:sp>
      <p:sp>
        <p:nvSpPr>
          <p:cNvPr id="45" name="Text Box 187"/>
          <p:cNvSpPr txBox="1">
            <a:spLocks noChangeArrowheads="1"/>
          </p:cNvSpPr>
          <p:nvPr/>
        </p:nvSpPr>
        <p:spPr bwMode="auto">
          <a:xfrm>
            <a:off x="2278833" y="2854226"/>
            <a:ext cx="1368425" cy="811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a:solidFill>
                  <a:schemeClr val="tx2"/>
                </a:solidFill>
                <a:latin typeface="DLRG Univers 55 Roman" panose="02000503040000020003" pitchFamily="2" charset="0"/>
              </a:rPr>
              <a:t>Lebensbe-drohliche Situation</a:t>
            </a:r>
          </a:p>
        </p:txBody>
      </p:sp>
      <p:sp>
        <p:nvSpPr>
          <p:cNvPr id="46" name="Text Box 189"/>
          <p:cNvSpPr txBox="1">
            <a:spLocks noChangeArrowheads="1"/>
          </p:cNvSpPr>
          <p:nvPr/>
        </p:nvSpPr>
        <p:spPr bwMode="auto">
          <a:xfrm>
            <a:off x="3720283" y="3070127"/>
            <a:ext cx="20161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a:solidFill>
                  <a:schemeClr val="tx2"/>
                </a:solidFill>
                <a:latin typeface="DLRG Univers 55 Roman" panose="02000503040000020003" pitchFamily="2" charset="0"/>
              </a:rPr>
              <a:t>Notfallrettung</a:t>
            </a:r>
          </a:p>
        </p:txBody>
      </p:sp>
      <p:sp>
        <p:nvSpPr>
          <p:cNvPr id="47" name="Text Box 190"/>
          <p:cNvSpPr txBox="1">
            <a:spLocks noChangeArrowheads="1"/>
          </p:cNvSpPr>
          <p:nvPr/>
        </p:nvSpPr>
        <p:spPr bwMode="auto">
          <a:xfrm>
            <a:off x="5807844" y="2854227"/>
            <a:ext cx="230505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a:solidFill>
                  <a:schemeClr val="tx2"/>
                </a:solidFill>
                <a:latin typeface="DLRG Univers 55 Roman" panose="02000503040000020003" pitchFamily="2" charset="0"/>
              </a:rPr>
              <a:t>RD (RTW, NEF, RTH)</a:t>
            </a:r>
          </a:p>
          <a:p>
            <a:pPr eaLnBrk="1" hangingPunct="1">
              <a:spcBef>
                <a:spcPct val="50000"/>
              </a:spcBef>
            </a:pPr>
            <a:r>
              <a:rPr lang="de-DE" altLang="de-DE" sz="1600">
                <a:solidFill>
                  <a:schemeClr val="tx2"/>
                </a:solidFill>
                <a:latin typeface="DLRG Univers 55 Roman" panose="02000503040000020003" pitchFamily="2" charset="0"/>
              </a:rPr>
              <a:t>i.d.R. innerhalb 10 min</a:t>
            </a:r>
          </a:p>
        </p:txBody>
      </p:sp>
      <p:sp>
        <p:nvSpPr>
          <p:cNvPr id="48" name="Text Box 193"/>
          <p:cNvSpPr txBox="1">
            <a:spLocks noChangeArrowheads="1"/>
          </p:cNvSpPr>
          <p:nvPr/>
        </p:nvSpPr>
        <p:spPr bwMode="auto">
          <a:xfrm>
            <a:off x="8184333" y="2925663"/>
            <a:ext cx="15843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a:solidFill>
                  <a:schemeClr val="tx2"/>
                </a:solidFill>
                <a:latin typeface="DLRG Univers 55 Roman" panose="02000503040000020003" pitchFamily="2" charset="0"/>
              </a:rPr>
              <a:t>Wasserrettungsstation</a:t>
            </a:r>
          </a:p>
        </p:txBody>
      </p:sp>
      <p:sp>
        <p:nvSpPr>
          <p:cNvPr id="50" name="Text Box 187"/>
          <p:cNvSpPr txBox="1">
            <a:spLocks noChangeArrowheads="1"/>
          </p:cNvSpPr>
          <p:nvPr/>
        </p:nvSpPr>
        <p:spPr bwMode="auto">
          <a:xfrm>
            <a:off x="2278833" y="3573364"/>
            <a:ext cx="1368425" cy="81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a:solidFill>
                  <a:schemeClr val="tx2"/>
                </a:solidFill>
                <a:latin typeface="DLRG Univers 55 Roman" panose="02000503040000020003" pitchFamily="2" charset="0"/>
              </a:rPr>
              <a:t>Brand / Notfall / Unglücksfall</a:t>
            </a:r>
          </a:p>
        </p:txBody>
      </p:sp>
      <p:sp>
        <p:nvSpPr>
          <p:cNvPr id="51" name="Text Box 189"/>
          <p:cNvSpPr txBox="1">
            <a:spLocks noChangeArrowheads="1"/>
          </p:cNvSpPr>
          <p:nvPr/>
        </p:nvSpPr>
        <p:spPr bwMode="auto">
          <a:xfrm>
            <a:off x="3720283" y="3789263"/>
            <a:ext cx="2016125" cy="319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a:solidFill>
                  <a:schemeClr val="tx2"/>
                </a:solidFill>
                <a:latin typeface="DLRG Univers 55 Roman" panose="02000503040000020003" pitchFamily="2" charset="0"/>
              </a:rPr>
              <a:t>Allgemeine Hilfe</a:t>
            </a:r>
          </a:p>
        </p:txBody>
      </p:sp>
      <p:sp>
        <p:nvSpPr>
          <p:cNvPr id="52" name="Text Box 190"/>
          <p:cNvSpPr txBox="1">
            <a:spLocks noChangeArrowheads="1"/>
          </p:cNvSpPr>
          <p:nvPr/>
        </p:nvSpPr>
        <p:spPr bwMode="auto">
          <a:xfrm>
            <a:off x="5807844" y="3646388"/>
            <a:ext cx="2305050" cy="687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a:solidFill>
                  <a:schemeClr val="tx2"/>
                </a:solidFill>
                <a:latin typeface="DLRG Univers 55 Roman" panose="02000503040000020003" pitchFamily="2" charset="0"/>
              </a:rPr>
              <a:t>Feuerwehr (FF, BF)</a:t>
            </a:r>
          </a:p>
          <a:p>
            <a:pPr eaLnBrk="1" hangingPunct="1">
              <a:spcBef>
                <a:spcPct val="50000"/>
              </a:spcBef>
            </a:pPr>
            <a:r>
              <a:rPr lang="de-DE" altLang="de-DE" sz="1600">
                <a:solidFill>
                  <a:schemeClr val="tx2"/>
                </a:solidFill>
                <a:latin typeface="DLRG Univers 55 Roman" panose="02000503040000020003" pitchFamily="2" charset="0"/>
              </a:rPr>
              <a:t>i.d.R. innerhalb 10 min</a:t>
            </a:r>
          </a:p>
        </p:txBody>
      </p:sp>
      <p:sp>
        <p:nvSpPr>
          <p:cNvPr id="53" name="Text Box 193"/>
          <p:cNvSpPr txBox="1">
            <a:spLocks noChangeArrowheads="1"/>
          </p:cNvSpPr>
          <p:nvPr/>
        </p:nvSpPr>
        <p:spPr bwMode="auto">
          <a:xfrm>
            <a:off x="8184333" y="3717826"/>
            <a:ext cx="15843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dirty="0">
                <a:solidFill>
                  <a:schemeClr val="tx2"/>
                </a:solidFill>
                <a:latin typeface="DLRG Univers 55 Roman" panose="02000503040000020003" pitchFamily="2" charset="0"/>
              </a:rPr>
              <a:t>Wasserrettungseinheit (FME)</a:t>
            </a:r>
          </a:p>
        </p:txBody>
      </p:sp>
      <p:sp>
        <p:nvSpPr>
          <p:cNvPr id="55" name="Text Box 187"/>
          <p:cNvSpPr txBox="1">
            <a:spLocks noChangeArrowheads="1"/>
          </p:cNvSpPr>
          <p:nvPr/>
        </p:nvSpPr>
        <p:spPr bwMode="auto">
          <a:xfrm>
            <a:off x="2278832" y="4438551"/>
            <a:ext cx="1441450"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a:solidFill>
                  <a:schemeClr val="tx2"/>
                </a:solidFill>
                <a:latin typeface="DLRG Univers 55 Roman" panose="02000503040000020003" pitchFamily="2" charset="0"/>
              </a:rPr>
              <a:t>Großschaden-ereignis</a:t>
            </a:r>
          </a:p>
        </p:txBody>
      </p:sp>
      <p:sp>
        <p:nvSpPr>
          <p:cNvPr id="56" name="Text Box 189"/>
          <p:cNvSpPr txBox="1">
            <a:spLocks noChangeArrowheads="1"/>
          </p:cNvSpPr>
          <p:nvPr/>
        </p:nvSpPr>
        <p:spPr bwMode="auto">
          <a:xfrm>
            <a:off x="3720283" y="4438551"/>
            <a:ext cx="20161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a:solidFill>
                  <a:schemeClr val="tx2"/>
                </a:solidFill>
                <a:latin typeface="DLRG Univers 55 Roman" panose="02000503040000020003" pitchFamily="2" charset="0"/>
              </a:rPr>
              <a:t>RD bei besonderen Gefahrenlagen</a:t>
            </a:r>
          </a:p>
        </p:txBody>
      </p:sp>
      <p:sp>
        <p:nvSpPr>
          <p:cNvPr id="57" name="Text Box 190"/>
          <p:cNvSpPr txBox="1">
            <a:spLocks noChangeArrowheads="1"/>
          </p:cNvSpPr>
          <p:nvPr/>
        </p:nvSpPr>
        <p:spPr bwMode="auto">
          <a:xfrm>
            <a:off x="5807844" y="4365527"/>
            <a:ext cx="230505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a:solidFill>
                  <a:schemeClr val="tx2"/>
                </a:solidFill>
                <a:latin typeface="DLRG Univers 55 Roman" panose="02000503040000020003" pitchFamily="2" charset="0"/>
              </a:rPr>
              <a:t>SEG‘en (z.B. SAN / WR)</a:t>
            </a:r>
          </a:p>
          <a:p>
            <a:pPr eaLnBrk="1" hangingPunct="1">
              <a:spcBef>
                <a:spcPct val="50000"/>
              </a:spcBef>
            </a:pPr>
            <a:r>
              <a:rPr lang="de-DE" altLang="de-DE" sz="1600">
                <a:solidFill>
                  <a:schemeClr val="tx2"/>
                </a:solidFill>
                <a:latin typeface="DLRG Univers 55 Roman" panose="02000503040000020003" pitchFamily="2" charset="0"/>
              </a:rPr>
              <a:t>30 min einsatzbereit</a:t>
            </a:r>
          </a:p>
        </p:txBody>
      </p:sp>
      <p:sp>
        <p:nvSpPr>
          <p:cNvPr id="60" name="Text Box 187"/>
          <p:cNvSpPr txBox="1">
            <a:spLocks noChangeArrowheads="1"/>
          </p:cNvSpPr>
          <p:nvPr/>
        </p:nvSpPr>
        <p:spPr bwMode="auto">
          <a:xfrm>
            <a:off x="2278833" y="5302152"/>
            <a:ext cx="13684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a:solidFill>
                  <a:schemeClr val="tx2"/>
                </a:solidFill>
                <a:latin typeface="DLRG Univers 55 Roman" panose="02000503040000020003" pitchFamily="2" charset="0"/>
              </a:rPr>
              <a:t>Katastrophe</a:t>
            </a:r>
          </a:p>
        </p:txBody>
      </p:sp>
      <p:sp>
        <p:nvSpPr>
          <p:cNvPr id="61" name="Text Box 189"/>
          <p:cNvSpPr txBox="1">
            <a:spLocks noChangeArrowheads="1"/>
          </p:cNvSpPr>
          <p:nvPr/>
        </p:nvSpPr>
        <p:spPr bwMode="auto">
          <a:xfrm>
            <a:off x="3720283" y="5302152"/>
            <a:ext cx="2016125" cy="319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a:solidFill>
                  <a:schemeClr val="tx2"/>
                </a:solidFill>
                <a:latin typeface="DLRG Univers 55 Roman" panose="02000503040000020003" pitchFamily="2" charset="0"/>
              </a:rPr>
              <a:t>Katastrophenschutz </a:t>
            </a:r>
          </a:p>
        </p:txBody>
      </p:sp>
      <p:sp>
        <p:nvSpPr>
          <p:cNvPr id="62" name="Text Box 190"/>
          <p:cNvSpPr txBox="1">
            <a:spLocks noChangeArrowheads="1"/>
          </p:cNvSpPr>
          <p:nvPr/>
        </p:nvSpPr>
        <p:spPr bwMode="auto">
          <a:xfrm>
            <a:off x="5807844" y="5086252"/>
            <a:ext cx="2305050" cy="68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a:solidFill>
                  <a:schemeClr val="tx2"/>
                </a:solidFill>
                <a:latin typeface="DLRG Univers 55 Roman" panose="02000503040000020003" pitchFamily="2" charset="0"/>
              </a:rPr>
              <a:t>KatS-Züge</a:t>
            </a:r>
          </a:p>
          <a:p>
            <a:pPr eaLnBrk="1" hangingPunct="1">
              <a:spcBef>
                <a:spcPct val="50000"/>
              </a:spcBef>
            </a:pPr>
            <a:r>
              <a:rPr lang="de-DE" altLang="de-DE" sz="1600">
                <a:solidFill>
                  <a:schemeClr val="tx2"/>
                </a:solidFill>
                <a:latin typeface="DLRG Univers 55 Roman" panose="02000503040000020003" pitchFamily="2" charset="0"/>
              </a:rPr>
              <a:t>Einsatzbereit 1 - 6 Std</a:t>
            </a:r>
          </a:p>
        </p:txBody>
      </p:sp>
      <p:sp>
        <p:nvSpPr>
          <p:cNvPr id="25" name="Text Box 193"/>
          <p:cNvSpPr txBox="1">
            <a:spLocks noChangeArrowheads="1"/>
          </p:cNvSpPr>
          <p:nvPr/>
        </p:nvSpPr>
        <p:spPr bwMode="auto">
          <a:xfrm>
            <a:off x="8112894" y="4427439"/>
            <a:ext cx="15843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dirty="0">
                <a:solidFill>
                  <a:schemeClr val="tx2"/>
                </a:solidFill>
                <a:latin typeface="DLRG Univers 55 Roman" panose="02000503040000020003" pitchFamily="2" charset="0"/>
              </a:rPr>
              <a:t>Wasserrettungseinheit (FME)</a:t>
            </a:r>
          </a:p>
        </p:txBody>
      </p:sp>
      <p:sp>
        <p:nvSpPr>
          <p:cNvPr id="26" name="Text Box 193"/>
          <p:cNvSpPr txBox="1">
            <a:spLocks noChangeArrowheads="1"/>
          </p:cNvSpPr>
          <p:nvPr/>
        </p:nvSpPr>
        <p:spPr bwMode="auto">
          <a:xfrm>
            <a:off x="8125712" y="5179120"/>
            <a:ext cx="1584325" cy="56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eaLnBrk="1" hangingPunct="1">
              <a:spcBef>
                <a:spcPct val="50000"/>
              </a:spcBef>
            </a:pPr>
            <a:r>
              <a:rPr lang="de-DE" altLang="de-DE" sz="1600" dirty="0">
                <a:solidFill>
                  <a:schemeClr val="tx2"/>
                </a:solidFill>
                <a:latin typeface="DLRG Univers 55 Roman" panose="02000503040000020003" pitchFamily="2" charset="0"/>
              </a:rPr>
              <a:t>Wasserrettungseinheit (FME)</a:t>
            </a:r>
          </a:p>
        </p:txBody>
      </p:sp>
    </p:spTree>
    <p:extLst>
      <p:ext uri="{BB962C8B-B14F-4D97-AF65-F5344CB8AC3E}">
        <p14:creationId xmlns:p14="http://schemas.microsoft.com/office/powerpoint/2010/main" val="241912392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62688"/>
                                        </p:tgtEl>
                                        <p:attrNameLst>
                                          <p:attrName>style.visibility</p:attrName>
                                        </p:attrNameLst>
                                      </p:cBhvr>
                                      <p:to>
                                        <p:strVal val="visible"/>
                                      </p:to>
                                    </p:set>
                                    <p:anim calcmode="lin" valueType="num">
                                      <p:cBhvr additive="base">
                                        <p:cTn id="7" dur="500" fill="hold"/>
                                        <p:tgtEl>
                                          <p:spTgt spid="362688"/>
                                        </p:tgtEl>
                                        <p:attrNameLst>
                                          <p:attrName>ppt_x</p:attrName>
                                        </p:attrNameLst>
                                      </p:cBhvr>
                                      <p:tavLst>
                                        <p:tav tm="0">
                                          <p:val>
                                            <p:strVal val="0-#ppt_w/2"/>
                                          </p:val>
                                        </p:tav>
                                        <p:tav tm="100000">
                                          <p:val>
                                            <p:strVal val="#ppt_x"/>
                                          </p:val>
                                        </p:tav>
                                      </p:tavLst>
                                    </p:anim>
                                    <p:anim calcmode="lin" valueType="num">
                                      <p:cBhvr additive="base">
                                        <p:cTn id="8" dur="500" fill="hold"/>
                                        <p:tgtEl>
                                          <p:spTgt spid="362688"/>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62683"/>
                                        </p:tgtEl>
                                        <p:attrNameLst>
                                          <p:attrName>style.visibility</p:attrName>
                                        </p:attrNameLst>
                                      </p:cBhvr>
                                      <p:to>
                                        <p:strVal val="visible"/>
                                      </p:to>
                                    </p:set>
                                    <p:anim calcmode="lin" valueType="num">
                                      <p:cBhvr additive="base">
                                        <p:cTn id="11" dur="500" fill="hold"/>
                                        <p:tgtEl>
                                          <p:spTgt spid="362683"/>
                                        </p:tgtEl>
                                        <p:attrNameLst>
                                          <p:attrName>ppt_x</p:attrName>
                                        </p:attrNameLst>
                                      </p:cBhvr>
                                      <p:tavLst>
                                        <p:tav tm="0">
                                          <p:val>
                                            <p:strVal val="0-#ppt_w/2"/>
                                          </p:val>
                                        </p:tav>
                                        <p:tav tm="100000">
                                          <p:val>
                                            <p:strVal val="#ppt_x"/>
                                          </p:val>
                                        </p:tav>
                                      </p:tavLst>
                                    </p:anim>
                                    <p:anim calcmode="lin" valueType="num">
                                      <p:cBhvr additive="base">
                                        <p:cTn id="12" dur="500" fill="hold"/>
                                        <p:tgtEl>
                                          <p:spTgt spid="36268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5"/>
                                        </p:tgtEl>
                                        <p:attrNameLst>
                                          <p:attrName>style.visibility</p:attrName>
                                        </p:attrNameLst>
                                      </p:cBhvr>
                                      <p:to>
                                        <p:strVal val="visible"/>
                                      </p:to>
                                    </p:set>
                                    <p:anim calcmode="lin" valueType="num">
                                      <p:cBhvr additive="base">
                                        <p:cTn id="15" dur="500" fill="hold"/>
                                        <p:tgtEl>
                                          <p:spTgt spid="45"/>
                                        </p:tgtEl>
                                        <p:attrNameLst>
                                          <p:attrName>ppt_x</p:attrName>
                                        </p:attrNameLst>
                                      </p:cBhvr>
                                      <p:tavLst>
                                        <p:tav tm="0">
                                          <p:val>
                                            <p:strVal val="0-#ppt_w/2"/>
                                          </p:val>
                                        </p:tav>
                                        <p:tav tm="100000">
                                          <p:val>
                                            <p:strVal val="#ppt_x"/>
                                          </p:val>
                                        </p:tav>
                                      </p:tavLst>
                                    </p:anim>
                                    <p:anim calcmode="lin" valueType="num">
                                      <p:cBhvr additive="base">
                                        <p:cTn id="16" dur="500" fill="hold"/>
                                        <p:tgtEl>
                                          <p:spTgt spid="45"/>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anim calcmode="lin" valueType="num">
                                      <p:cBhvr additive="base">
                                        <p:cTn id="19" dur="500" fill="hold"/>
                                        <p:tgtEl>
                                          <p:spTgt spid="50"/>
                                        </p:tgtEl>
                                        <p:attrNameLst>
                                          <p:attrName>ppt_x</p:attrName>
                                        </p:attrNameLst>
                                      </p:cBhvr>
                                      <p:tavLst>
                                        <p:tav tm="0">
                                          <p:val>
                                            <p:strVal val="0-#ppt_w/2"/>
                                          </p:val>
                                        </p:tav>
                                        <p:tav tm="100000">
                                          <p:val>
                                            <p:strVal val="#ppt_x"/>
                                          </p:val>
                                        </p:tav>
                                      </p:tavLst>
                                    </p:anim>
                                    <p:anim calcmode="lin" valueType="num">
                                      <p:cBhvr additive="base">
                                        <p:cTn id="20" dur="500" fill="hold"/>
                                        <p:tgtEl>
                                          <p:spTgt spid="5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additive="base">
                                        <p:cTn id="23" dur="500" fill="hold"/>
                                        <p:tgtEl>
                                          <p:spTgt spid="55"/>
                                        </p:tgtEl>
                                        <p:attrNameLst>
                                          <p:attrName>ppt_x</p:attrName>
                                        </p:attrNameLst>
                                      </p:cBhvr>
                                      <p:tavLst>
                                        <p:tav tm="0">
                                          <p:val>
                                            <p:strVal val="0-#ppt_w/2"/>
                                          </p:val>
                                        </p:tav>
                                        <p:tav tm="100000">
                                          <p:val>
                                            <p:strVal val="#ppt_x"/>
                                          </p:val>
                                        </p:tav>
                                      </p:tavLst>
                                    </p:anim>
                                    <p:anim calcmode="lin" valueType="num">
                                      <p:cBhvr additive="base">
                                        <p:cTn id="24" dur="500" fill="hold"/>
                                        <p:tgtEl>
                                          <p:spTgt spid="5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 calcmode="lin" valueType="num">
                                      <p:cBhvr additive="base">
                                        <p:cTn id="27" dur="500" fill="hold"/>
                                        <p:tgtEl>
                                          <p:spTgt spid="60"/>
                                        </p:tgtEl>
                                        <p:attrNameLst>
                                          <p:attrName>ppt_x</p:attrName>
                                        </p:attrNameLst>
                                      </p:cBhvr>
                                      <p:tavLst>
                                        <p:tav tm="0">
                                          <p:val>
                                            <p:strVal val="0-#ppt_w/2"/>
                                          </p:val>
                                        </p:tav>
                                        <p:tav tm="100000">
                                          <p:val>
                                            <p:strVal val="#ppt_x"/>
                                          </p:val>
                                        </p:tav>
                                      </p:tavLst>
                                    </p:anim>
                                    <p:anim calcmode="lin" valueType="num">
                                      <p:cBhvr additive="base">
                                        <p:cTn id="28" dur="500" fill="hold"/>
                                        <p:tgtEl>
                                          <p:spTgt spid="60"/>
                                        </p:tgtEl>
                                        <p:attrNameLst>
                                          <p:attrName>ppt_y</p:attrName>
                                        </p:attrNameLst>
                                      </p:cBhvr>
                                      <p:tavLst>
                                        <p:tav tm="0">
                                          <p:val>
                                            <p:strVal val="#ppt_y"/>
                                          </p:val>
                                        </p:tav>
                                        <p:tav tm="100000">
                                          <p:val>
                                            <p:strVal val="#ppt_y"/>
                                          </p:val>
                                        </p:tav>
                                      </p:tavLst>
                                    </p:anim>
                                  </p:childTnLst>
                                </p:cTn>
                              </p:par>
                            </p:childTnLst>
                          </p:cTn>
                        </p:par>
                      </p:childTnLst>
                    </p:cTn>
                  </p:par>
                  <p:par>
                    <p:cTn id="29" fill="hold" nodeType="clickPar">
                      <p:stCondLst>
                        <p:cond delay="indefinite"/>
                      </p:stCondLst>
                      <p:childTnLst>
                        <p:par>
                          <p:cTn id="30" fill="hold" nodeType="withGroup">
                            <p:stCondLst>
                              <p:cond delay="0"/>
                            </p:stCondLst>
                            <p:childTnLst>
                              <p:par>
                                <p:cTn id="31" presetID="2" presetClass="entr" presetSubtype="8" fill="hold" grpId="0" nodeType="clickEffect">
                                  <p:stCondLst>
                                    <p:cond delay="0"/>
                                  </p:stCondLst>
                                  <p:childTnLst>
                                    <p:set>
                                      <p:cBhvr>
                                        <p:cTn id="32" dur="1" fill="hold">
                                          <p:stCondLst>
                                            <p:cond delay="0"/>
                                          </p:stCondLst>
                                        </p:cTn>
                                        <p:tgtEl>
                                          <p:spTgt spid="362685"/>
                                        </p:tgtEl>
                                        <p:attrNameLst>
                                          <p:attrName>style.visibility</p:attrName>
                                        </p:attrNameLst>
                                      </p:cBhvr>
                                      <p:to>
                                        <p:strVal val="visible"/>
                                      </p:to>
                                    </p:set>
                                    <p:anim calcmode="lin" valueType="num">
                                      <p:cBhvr additive="base">
                                        <p:cTn id="33" dur="500" fill="hold"/>
                                        <p:tgtEl>
                                          <p:spTgt spid="362685"/>
                                        </p:tgtEl>
                                        <p:attrNameLst>
                                          <p:attrName>ppt_x</p:attrName>
                                        </p:attrNameLst>
                                      </p:cBhvr>
                                      <p:tavLst>
                                        <p:tav tm="0">
                                          <p:val>
                                            <p:strVal val="0-#ppt_w/2"/>
                                          </p:val>
                                        </p:tav>
                                        <p:tav tm="100000">
                                          <p:val>
                                            <p:strVal val="#ppt_x"/>
                                          </p:val>
                                        </p:tav>
                                      </p:tavLst>
                                    </p:anim>
                                    <p:anim calcmode="lin" valueType="num">
                                      <p:cBhvr additive="base">
                                        <p:cTn id="34" dur="500" fill="hold"/>
                                        <p:tgtEl>
                                          <p:spTgt spid="362685"/>
                                        </p:tgtEl>
                                        <p:attrNameLst>
                                          <p:attrName>ppt_y</p:attrName>
                                        </p:attrNameLst>
                                      </p:cBhvr>
                                      <p:tavLst>
                                        <p:tav tm="0">
                                          <p:val>
                                            <p:strVal val="#ppt_y"/>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2" presetClass="entr" presetSubtype="8" fill="hold" grpId="0" nodeType="clickEffect">
                                  <p:stCondLst>
                                    <p:cond delay="0"/>
                                  </p:stCondLst>
                                  <p:childTnLst>
                                    <p:set>
                                      <p:cBhvr>
                                        <p:cTn id="38" dur="1" fill="hold">
                                          <p:stCondLst>
                                            <p:cond delay="0"/>
                                          </p:stCondLst>
                                        </p:cTn>
                                        <p:tgtEl>
                                          <p:spTgt spid="362686"/>
                                        </p:tgtEl>
                                        <p:attrNameLst>
                                          <p:attrName>style.visibility</p:attrName>
                                        </p:attrNameLst>
                                      </p:cBhvr>
                                      <p:to>
                                        <p:strVal val="visible"/>
                                      </p:to>
                                    </p:set>
                                    <p:anim calcmode="lin" valueType="num">
                                      <p:cBhvr additive="base">
                                        <p:cTn id="39" dur="500" fill="hold"/>
                                        <p:tgtEl>
                                          <p:spTgt spid="362686"/>
                                        </p:tgtEl>
                                        <p:attrNameLst>
                                          <p:attrName>ppt_x</p:attrName>
                                        </p:attrNameLst>
                                      </p:cBhvr>
                                      <p:tavLst>
                                        <p:tav tm="0">
                                          <p:val>
                                            <p:strVal val="0-#ppt_w/2"/>
                                          </p:val>
                                        </p:tav>
                                        <p:tav tm="100000">
                                          <p:val>
                                            <p:strVal val="#ppt_x"/>
                                          </p:val>
                                        </p:tav>
                                      </p:tavLst>
                                    </p:anim>
                                    <p:anim calcmode="lin" valueType="num">
                                      <p:cBhvr additive="base">
                                        <p:cTn id="40" dur="500" fill="hold"/>
                                        <p:tgtEl>
                                          <p:spTgt spid="362686"/>
                                        </p:tgtEl>
                                        <p:attrNameLst>
                                          <p:attrName>ppt_y</p:attrName>
                                        </p:attrNameLst>
                                      </p:cBhvr>
                                      <p:tavLst>
                                        <p:tav tm="0">
                                          <p:val>
                                            <p:strVal val="#ppt_y"/>
                                          </p:val>
                                        </p:tav>
                                        <p:tav tm="100000">
                                          <p:val>
                                            <p:strVal val="#ppt_y"/>
                                          </p:val>
                                        </p:tav>
                                      </p:tavLst>
                                    </p:anim>
                                  </p:childTnLst>
                                </p:cTn>
                              </p:par>
                            </p:childTnLst>
                          </p:cTn>
                        </p:par>
                      </p:childTnLst>
                    </p:cTn>
                  </p:par>
                  <p:par>
                    <p:cTn id="41" fill="hold" nodeType="clickPar">
                      <p:stCondLst>
                        <p:cond delay="indefinite"/>
                      </p:stCondLst>
                      <p:childTnLst>
                        <p:par>
                          <p:cTn id="42" fill="hold" nodeType="withGroup">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62689"/>
                                        </p:tgtEl>
                                        <p:attrNameLst>
                                          <p:attrName>style.visibility</p:attrName>
                                        </p:attrNameLst>
                                      </p:cBhvr>
                                      <p:to>
                                        <p:strVal val="visible"/>
                                      </p:to>
                                    </p:set>
                                    <p:anim calcmode="lin" valueType="num">
                                      <p:cBhvr additive="base">
                                        <p:cTn id="45" dur="500" fill="hold"/>
                                        <p:tgtEl>
                                          <p:spTgt spid="362689"/>
                                        </p:tgtEl>
                                        <p:attrNameLst>
                                          <p:attrName>ppt_x</p:attrName>
                                        </p:attrNameLst>
                                      </p:cBhvr>
                                      <p:tavLst>
                                        <p:tav tm="0">
                                          <p:val>
                                            <p:strVal val="0-#ppt_w/2"/>
                                          </p:val>
                                        </p:tav>
                                        <p:tav tm="100000">
                                          <p:val>
                                            <p:strVal val="#ppt_x"/>
                                          </p:val>
                                        </p:tav>
                                      </p:tavLst>
                                    </p:anim>
                                    <p:anim calcmode="lin" valueType="num">
                                      <p:cBhvr additive="base">
                                        <p:cTn id="46" dur="500" fill="hold"/>
                                        <p:tgtEl>
                                          <p:spTgt spid="362689"/>
                                        </p:tgtEl>
                                        <p:attrNameLst>
                                          <p:attrName>ppt_y</p:attrName>
                                        </p:attrNameLst>
                                      </p:cBhvr>
                                      <p:tavLst>
                                        <p:tav tm="0">
                                          <p:val>
                                            <p:strVal val="#ppt_y"/>
                                          </p:val>
                                        </p:tav>
                                        <p:tav tm="100000">
                                          <p:val>
                                            <p:strVal val="#ppt_y"/>
                                          </p:val>
                                        </p:tav>
                                      </p:tavLst>
                                    </p:anim>
                                  </p:childTnLst>
                                </p:cTn>
                              </p:par>
                            </p:childTnLst>
                          </p:cTn>
                        </p:par>
                      </p:childTnLst>
                    </p:cTn>
                  </p:par>
                  <p:par>
                    <p:cTn id="47" fill="hold" nodeType="clickPar">
                      <p:stCondLst>
                        <p:cond delay="indefinite"/>
                      </p:stCondLst>
                      <p:childTnLst>
                        <p:par>
                          <p:cTn id="48" fill="hold" nodeType="withGroup">
                            <p:stCondLst>
                              <p:cond delay="0"/>
                            </p:stCondLst>
                            <p:childTnLst>
                              <p:par>
                                <p:cTn id="49" presetID="2" presetClass="entr" presetSubtype="8" fill="hold" grpId="0" nodeType="clickEffect">
                                  <p:stCondLst>
                                    <p:cond delay="0"/>
                                  </p:stCondLst>
                                  <p:childTnLst>
                                    <p:set>
                                      <p:cBhvr>
                                        <p:cTn id="50" dur="1" fill="hold">
                                          <p:stCondLst>
                                            <p:cond delay="0"/>
                                          </p:stCondLst>
                                        </p:cTn>
                                        <p:tgtEl>
                                          <p:spTgt spid="46"/>
                                        </p:tgtEl>
                                        <p:attrNameLst>
                                          <p:attrName>style.visibility</p:attrName>
                                        </p:attrNameLst>
                                      </p:cBhvr>
                                      <p:to>
                                        <p:strVal val="visible"/>
                                      </p:to>
                                    </p:set>
                                    <p:anim calcmode="lin" valueType="num">
                                      <p:cBhvr additive="base">
                                        <p:cTn id="51" dur="500" fill="hold"/>
                                        <p:tgtEl>
                                          <p:spTgt spid="46"/>
                                        </p:tgtEl>
                                        <p:attrNameLst>
                                          <p:attrName>ppt_x</p:attrName>
                                        </p:attrNameLst>
                                      </p:cBhvr>
                                      <p:tavLst>
                                        <p:tav tm="0">
                                          <p:val>
                                            <p:strVal val="0-#ppt_w/2"/>
                                          </p:val>
                                        </p:tav>
                                        <p:tav tm="100000">
                                          <p:val>
                                            <p:strVal val="#ppt_x"/>
                                          </p:val>
                                        </p:tav>
                                      </p:tavLst>
                                    </p:anim>
                                    <p:anim calcmode="lin" valueType="num">
                                      <p:cBhvr additive="base">
                                        <p:cTn id="52"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47"/>
                                        </p:tgtEl>
                                        <p:attrNameLst>
                                          <p:attrName>style.visibility</p:attrName>
                                        </p:attrNameLst>
                                      </p:cBhvr>
                                      <p:to>
                                        <p:strVal val="visible"/>
                                      </p:to>
                                    </p:set>
                                    <p:anim calcmode="lin" valueType="num">
                                      <p:cBhvr additive="base">
                                        <p:cTn id="57" dur="500" fill="hold"/>
                                        <p:tgtEl>
                                          <p:spTgt spid="47"/>
                                        </p:tgtEl>
                                        <p:attrNameLst>
                                          <p:attrName>ppt_x</p:attrName>
                                        </p:attrNameLst>
                                      </p:cBhvr>
                                      <p:tavLst>
                                        <p:tav tm="0">
                                          <p:val>
                                            <p:strVal val="0-#ppt_w/2"/>
                                          </p:val>
                                        </p:tav>
                                        <p:tav tm="100000">
                                          <p:val>
                                            <p:strVal val="#ppt_x"/>
                                          </p:val>
                                        </p:tav>
                                      </p:tavLst>
                                    </p:anim>
                                    <p:anim calcmode="lin" valueType="num">
                                      <p:cBhvr additive="base">
                                        <p:cTn id="58" dur="500" fill="hold"/>
                                        <p:tgtEl>
                                          <p:spTgt spid="47"/>
                                        </p:tgtEl>
                                        <p:attrNameLst>
                                          <p:attrName>ppt_y</p:attrName>
                                        </p:attrNameLst>
                                      </p:cBhvr>
                                      <p:tavLst>
                                        <p:tav tm="0">
                                          <p:val>
                                            <p:strVal val="#ppt_y"/>
                                          </p:val>
                                        </p:tav>
                                        <p:tav tm="100000">
                                          <p:val>
                                            <p:strVal val="#ppt_y"/>
                                          </p:val>
                                        </p:tav>
                                      </p:tavLst>
                                    </p:anim>
                                  </p:childTnLst>
                                </p:cTn>
                              </p:par>
                            </p:childTnLst>
                          </p:cTn>
                        </p:par>
                      </p:childTnLst>
                    </p:cTn>
                  </p:par>
                  <p:par>
                    <p:cTn id="59" fill="hold" nodeType="clickPar">
                      <p:stCondLst>
                        <p:cond delay="indefinite"/>
                      </p:stCondLst>
                      <p:childTnLst>
                        <p:par>
                          <p:cTn id="60" fill="hold" nodeType="withGroup">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0-#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childTnLst>
                          </p:cTn>
                        </p:par>
                      </p:childTnLst>
                    </p:cTn>
                  </p:par>
                  <p:par>
                    <p:cTn id="65" fill="hold" nodeType="clickPar">
                      <p:stCondLst>
                        <p:cond delay="indefinite"/>
                      </p:stCondLst>
                      <p:childTnLst>
                        <p:par>
                          <p:cTn id="66" fill="hold" nodeType="withGroup">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additive="base">
                                        <p:cTn id="69" dur="500" fill="hold"/>
                                        <p:tgtEl>
                                          <p:spTgt spid="51"/>
                                        </p:tgtEl>
                                        <p:attrNameLst>
                                          <p:attrName>ppt_x</p:attrName>
                                        </p:attrNameLst>
                                      </p:cBhvr>
                                      <p:tavLst>
                                        <p:tav tm="0">
                                          <p:val>
                                            <p:strVal val="0-#ppt_w/2"/>
                                          </p:val>
                                        </p:tav>
                                        <p:tav tm="100000">
                                          <p:val>
                                            <p:strVal val="#ppt_x"/>
                                          </p:val>
                                        </p:tav>
                                      </p:tavLst>
                                    </p:anim>
                                    <p:anim calcmode="lin" valueType="num">
                                      <p:cBhvr additive="base">
                                        <p:cTn id="70" dur="500" fill="hold"/>
                                        <p:tgtEl>
                                          <p:spTgt spid="51"/>
                                        </p:tgtEl>
                                        <p:attrNameLst>
                                          <p:attrName>ppt_y</p:attrName>
                                        </p:attrNameLst>
                                      </p:cBhvr>
                                      <p:tavLst>
                                        <p:tav tm="0">
                                          <p:val>
                                            <p:strVal val="#ppt_y"/>
                                          </p:val>
                                        </p:tav>
                                        <p:tav tm="100000">
                                          <p:val>
                                            <p:strVal val="#ppt_y"/>
                                          </p:val>
                                        </p:tav>
                                      </p:tavLst>
                                    </p:anim>
                                  </p:childTnLst>
                                </p:cTn>
                              </p:par>
                            </p:childTnLst>
                          </p:cTn>
                        </p:par>
                      </p:childTnLst>
                    </p:cTn>
                  </p:par>
                  <p:par>
                    <p:cTn id="71" fill="hold" nodeType="clickPar">
                      <p:stCondLst>
                        <p:cond delay="indefinite"/>
                      </p:stCondLst>
                      <p:childTnLst>
                        <p:par>
                          <p:cTn id="72" fill="hold" nodeType="withGroup">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52"/>
                                        </p:tgtEl>
                                        <p:attrNameLst>
                                          <p:attrName>style.visibility</p:attrName>
                                        </p:attrNameLst>
                                      </p:cBhvr>
                                      <p:to>
                                        <p:strVal val="visible"/>
                                      </p:to>
                                    </p:set>
                                    <p:anim calcmode="lin" valueType="num">
                                      <p:cBhvr additive="base">
                                        <p:cTn id="75" dur="500" fill="hold"/>
                                        <p:tgtEl>
                                          <p:spTgt spid="52"/>
                                        </p:tgtEl>
                                        <p:attrNameLst>
                                          <p:attrName>ppt_x</p:attrName>
                                        </p:attrNameLst>
                                      </p:cBhvr>
                                      <p:tavLst>
                                        <p:tav tm="0">
                                          <p:val>
                                            <p:strVal val="0-#ppt_w/2"/>
                                          </p:val>
                                        </p:tav>
                                        <p:tav tm="100000">
                                          <p:val>
                                            <p:strVal val="#ppt_x"/>
                                          </p:val>
                                        </p:tav>
                                      </p:tavLst>
                                    </p:anim>
                                    <p:anim calcmode="lin" valueType="num">
                                      <p:cBhvr additive="base">
                                        <p:cTn id="76" dur="500" fill="hold"/>
                                        <p:tgtEl>
                                          <p:spTgt spid="52"/>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53"/>
                                        </p:tgtEl>
                                        <p:attrNameLst>
                                          <p:attrName>style.visibility</p:attrName>
                                        </p:attrNameLst>
                                      </p:cBhvr>
                                      <p:to>
                                        <p:strVal val="visible"/>
                                      </p:to>
                                    </p:set>
                                    <p:anim calcmode="lin" valueType="num">
                                      <p:cBhvr additive="base">
                                        <p:cTn id="81" dur="500" fill="hold"/>
                                        <p:tgtEl>
                                          <p:spTgt spid="53"/>
                                        </p:tgtEl>
                                        <p:attrNameLst>
                                          <p:attrName>ppt_x</p:attrName>
                                        </p:attrNameLst>
                                      </p:cBhvr>
                                      <p:tavLst>
                                        <p:tav tm="0">
                                          <p:val>
                                            <p:strVal val="0-#ppt_w/2"/>
                                          </p:val>
                                        </p:tav>
                                        <p:tav tm="100000">
                                          <p:val>
                                            <p:strVal val="#ppt_x"/>
                                          </p:val>
                                        </p:tav>
                                      </p:tavLst>
                                    </p:anim>
                                    <p:anim calcmode="lin" valueType="num">
                                      <p:cBhvr additive="base">
                                        <p:cTn id="82" dur="50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83" fill="hold" nodeType="clickPar">
                      <p:stCondLst>
                        <p:cond delay="indefinite"/>
                      </p:stCondLst>
                      <p:childTnLst>
                        <p:par>
                          <p:cTn id="84" fill="hold" nodeType="withGroup">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56"/>
                                        </p:tgtEl>
                                        <p:attrNameLst>
                                          <p:attrName>style.visibility</p:attrName>
                                        </p:attrNameLst>
                                      </p:cBhvr>
                                      <p:to>
                                        <p:strVal val="visible"/>
                                      </p:to>
                                    </p:set>
                                    <p:anim calcmode="lin" valueType="num">
                                      <p:cBhvr additive="base">
                                        <p:cTn id="87" dur="500" fill="hold"/>
                                        <p:tgtEl>
                                          <p:spTgt spid="56"/>
                                        </p:tgtEl>
                                        <p:attrNameLst>
                                          <p:attrName>ppt_x</p:attrName>
                                        </p:attrNameLst>
                                      </p:cBhvr>
                                      <p:tavLst>
                                        <p:tav tm="0">
                                          <p:val>
                                            <p:strVal val="0-#ppt_w/2"/>
                                          </p:val>
                                        </p:tav>
                                        <p:tav tm="100000">
                                          <p:val>
                                            <p:strVal val="#ppt_x"/>
                                          </p:val>
                                        </p:tav>
                                      </p:tavLst>
                                    </p:anim>
                                    <p:anim calcmode="lin" valueType="num">
                                      <p:cBhvr additive="base">
                                        <p:cTn id="88" dur="500" fill="hold"/>
                                        <p:tgtEl>
                                          <p:spTgt spid="56"/>
                                        </p:tgtEl>
                                        <p:attrNameLst>
                                          <p:attrName>ppt_y</p:attrName>
                                        </p:attrNameLst>
                                      </p:cBhvr>
                                      <p:tavLst>
                                        <p:tav tm="0">
                                          <p:val>
                                            <p:strVal val="#ppt_y"/>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8" fill="hold" grpId="0" nodeType="clickEffect">
                                  <p:stCondLst>
                                    <p:cond delay="0"/>
                                  </p:stCondLst>
                                  <p:childTnLst>
                                    <p:set>
                                      <p:cBhvr>
                                        <p:cTn id="92" dur="1" fill="hold">
                                          <p:stCondLst>
                                            <p:cond delay="0"/>
                                          </p:stCondLst>
                                        </p:cTn>
                                        <p:tgtEl>
                                          <p:spTgt spid="57"/>
                                        </p:tgtEl>
                                        <p:attrNameLst>
                                          <p:attrName>style.visibility</p:attrName>
                                        </p:attrNameLst>
                                      </p:cBhvr>
                                      <p:to>
                                        <p:strVal val="visible"/>
                                      </p:to>
                                    </p:set>
                                    <p:anim calcmode="lin" valueType="num">
                                      <p:cBhvr additive="base">
                                        <p:cTn id="93" dur="500" fill="hold"/>
                                        <p:tgtEl>
                                          <p:spTgt spid="57"/>
                                        </p:tgtEl>
                                        <p:attrNameLst>
                                          <p:attrName>ppt_x</p:attrName>
                                        </p:attrNameLst>
                                      </p:cBhvr>
                                      <p:tavLst>
                                        <p:tav tm="0">
                                          <p:val>
                                            <p:strVal val="0-#ppt_w/2"/>
                                          </p:val>
                                        </p:tav>
                                        <p:tav tm="100000">
                                          <p:val>
                                            <p:strVal val="#ppt_x"/>
                                          </p:val>
                                        </p:tav>
                                      </p:tavLst>
                                    </p:anim>
                                    <p:anim calcmode="lin" valueType="num">
                                      <p:cBhvr additive="base">
                                        <p:cTn id="94"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95" fill="hold" nodeType="clickPar">
                      <p:stCondLst>
                        <p:cond delay="indefinite"/>
                      </p:stCondLst>
                      <p:childTnLst>
                        <p:par>
                          <p:cTn id="96" fill="hold" nodeType="withGroup">
                            <p:stCondLst>
                              <p:cond delay="0"/>
                            </p:stCondLst>
                            <p:childTnLst>
                              <p:par>
                                <p:cTn id="97" presetID="2" presetClass="entr" presetSubtype="8" fill="hold" grpId="0" nodeType="clickEffect">
                                  <p:stCondLst>
                                    <p:cond delay="0"/>
                                  </p:stCondLst>
                                  <p:childTnLst>
                                    <p:set>
                                      <p:cBhvr>
                                        <p:cTn id="98" dur="1" fill="hold">
                                          <p:stCondLst>
                                            <p:cond delay="0"/>
                                          </p:stCondLst>
                                        </p:cTn>
                                        <p:tgtEl>
                                          <p:spTgt spid="61"/>
                                        </p:tgtEl>
                                        <p:attrNameLst>
                                          <p:attrName>style.visibility</p:attrName>
                                        </p:attrNameLst>
                                      </p:cBhvr>
                                      <p:to>
                                        <p:strVal val="visible"/>
                                      </p:to>
                                    </p:set>
                                    <p:anim calcmode="lin" valueType="num">
                                      <p:cBhvr additive="base">
                                        <p:cTn id="99" dur="500" fill="hold"/>
                                        <p:tgtEl>
                                          <p:spTgt spid="61"/>
                                        </p:tgtEl>
                                        <p:attrNameLst>
                                          <p:attrName>ppt_x</p:attrName>
                                        </p:attrNameLst>
                                      </p:cBhvr>
                                      <p:tavLst>
                                        <p:tav tm="0">
                                          <p:val>
                                            <p:strVal val="0-#ppt_w/2"/>
                                          </p:val>
                                        </p:tav>
                                        <p:tav tm="100000">
                                          <p:val>
                                            <p:strVal val="#ppt_x"/>
                                          </p:val>
                                        </p:tav>
                                      </p:tavLst>
                                    </p:anim>
                                    <p:anim calcmode="lin" valueType="num">
                                      <p:cBhvr additive="base">
                                        <p:cTn id="100" dur="500" fill="hold"/>
                                        <p:tgtEl>
                                          <p:spTgt spid="61"/>
                                        </p:tgtEl>
                                        <p:attrNameLst>
                                          <p:attrName>ppt_y</p:attrName>
                                        </p:attrNameLst>
                                      </p:cBhvr>
                                      <p:tavLst>
                                        <p:tav tm="0">
                                          <p:val>
                                            <p:strVal val="#ppt_y"/>
                                          </p:val>
                                        </p:tav>
                                        <p:tav tm="100000">
                                          <p:val>
                                            <p:strVal val="#ppt_y"/>
                                          </p:val>
                                        </p:tav>
                                      </p:tavLst>
                                    </p:anim>
                                  </p:childTnLst>
                                </p:cTn>
                              </p:par>
                            </p:childTnLst>
                          </p:cTn>
                        </p:par>
                      </p:childTnLst>
                    </p:cTn>
                  </p:par>
                  <p:par>
                    <p:cTn id="101" fill="hold" nodeType="clickPar">
                      <p:stCondLst>
                        <p:cond delay="indefinite"/>
                      </p:stCondLst>
                      <p:childTnLst>
                        <p:par>
                          <p:cTn id="102" fill="hold" nodeType="withGroup">
                            <p:stCondLst>
                              <p:cond delay="0"/>
                            </p:stCondLst>
                            <p:childTnLst>
                              <p:par>
                                <p:cTn id="103" presetID="2" presetClass="entr" presetSubtype="8" fill="hold" grpId="0" nodeType="clickEffect">
                                  <p:stCondLst>
                                    <p:cond delay="0"/>
                                  </p:stCondLst>
                                  <p:childTnLst>
                                    <p:set>
                                      <p:cBhvr>
                                        <p:cTn id="104" dur="1" fill="hold">
                                          <p:stCondLst>
                                            <p:cond delay="0"/>
                                          </p:stCondLst>
                                        </p:cTn>
                                        <p:tgtEl>
                                          <p:spTgt spid="62"/>
                                        </p:tgtEl>
                                        <p:attrNameLst>
                                          <p:attrName>style.visibility</p:attrName>
                                        </p:attrNameLst>
                                      </p:cBhvr>
                                      <p:to>
                                        <p:strVal val="visible"/>
                                      </p:to>
                                    </p:set>
                                    <p:anim calcmode="lin" valueType="num">
                                      <p:cBhvr additive="base">
                                        <p:cTn id="105" dur="500" fill="hold"/>
                                        <p:tgtEl>
                                          <p:spTgt spid="62"/>
                                        </p:tgtEl>
                                        <p:attrNameLst>
                                          <p:attrName>ppt_x</p:attrName>
                                        </p:attrNameLst>
                                      </p:cBhvr>
                                      <p:tavLst>
                                        <p:tav tm="0">
                                          <p:val>
                                            <p:strVal val="0-#ppt_w/2"/>
                                          </p:val>
                                        </p:tav>
                                        <p:tav tm="100000">
                                          <p:val>
                                            <p:strVal val="#ppt_x"/>
                                          </p:val>
                                        </p:tav>
                                      </p:tavLst>
                                    </p:anim>
                                    <p:anim calcmode="lin" valueType="num">
                                      <p:cBhvr additive="base">
                                        <p:cTn id="106" dur="500" fill="hold"/>
                                        <p:tgtEl>
                                          <p:spTgt spid="62"/>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2" presetClass="entr" presetSubtype="8" fill="hold" grpId="0" nodeType="clickEffect">
                                  <p:stCondLst>
                                    <p:cond delay="0"/>
                                  </p:stCondLst>
                                  <p:childTnLst>
                                    <p:set>
                                      <p:cBhvr>
                                        <p:cTn id="110" dur="1" fill="hold">
                                          <p:stCondLst>
                                            <p:cond delay="0"/>
                                          </p:stCondLst>
                                        </p:cTn>
                                        <p:tgtEl>
                                          <p:spTgt spid="25"/>
                                        </p:tgtEl>
                                        <p:attrNameLst>
                                          <p:attrName>style.visibility</p:attrName>
                                        </p:attrNameLst>
                                      </p:cBhvr>
                                      <p:to>
                                        <p:strVal val="visible"/>
                                      </p:to>
                                    </p:set>
                                    <p:anim calcmode="lin" valueType="num">
                                      <p:cBhvr additive="base">
                                        <p:cTn id="111" dur="500" fill="hold"/>
                                        <p:tgtEl>
                                          <p:spTgt spid="25"/>
                                        </p:tgtEl>
                                        <p:attrNameLst>
                                          <p:attrName>ppt_x</p:attrName>
                                        </p:attrNameLst>
                                      </p:cBhvr>
                                      <p:tavLst>
                                        <p:tav tm="0">
                                          <p:val>
                                            <p:strVal val="0-#ppt_w/2"/>
                                          </p:val>
                                        </p:tav>
                                        <p:tav tm="100000">
                                          <p:val>
                                            <p:strVal val="#ppt_x"/>
                                          </p:val>
                                        </p:tav>
                                      </p:tavLst>
                                    </p:anim>
                                    <p:anim calcmode="lin" valueType="num">
                                      <p:cBhvr additive="base">
                                        <p:cTn id="112"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2" presetClass="entr" presetSubtype="8"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 calcmode="lin" valueType="num">
                                      <p:cBhvr additive="base">
                                        <p:cTn id="117" dur="500" fill="hold"/>
                                        <p:tgtEl>
                                          <p:spTgt spid="26"/>
                                        </p:tgtEl>
                                        <p:attrNameLst>
                                          <p:attrName>ppt_x</p:attrName>
                                        </p:attrNameLst>
                                      </p:cBhvr>
                                      <p:tavLst>
                                        <p:tav tm="0">
                                          <p:val>
                                            <p:strVal val="0-#ppt_w/2"/>
                                          </p:val>
                                        </p:tav>
                                        <p:tav tm="100000">
                                          <p:val>
                                            <p:strVal val="#ppt_x"/>
                                          </p:val>
                                        </p:tav>
                                      </p:tavLst>
                                    </p:anim>
                                    <p:anim calcmode="lin" valueType="num">
                                      <p:cBhvr additive="base">
                                        <p:cTn id="118" dur="500" fill="hold"/>
                                        <p:tgtEl>
                                          <p:spTgt spid="2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2683" grpId="0" autoUpdateAnimBg="0"/>
      <p:bldP spid="362685" grpId="0" autoUpdateAnimBg="0"/>
      <p:bldP spid="362686" grpId="0" autoUpdateAnimBg="0"/>
      <p:bldP spid="362689" grpId="0" autoUpdateAnimBg="0"/>
      <p:bldP spid="45" grpId="0" autoUpdateAnimBg="0"/>
      <p:bldP spid="46" grpId="0" autoUpdateAnimBg="0"/>
      <p:bldP spid="47" grpId="0" autoUpdateAnimBg="0"/>
      <p:bldP spid="48" grpId="0" autoUpdateAnimBg="0"/>
      <p:bldP spid="50" grpId="0" autoUpdateAnimBg="0"/>
      <p:bldP spid="51" grpId="0" autoUpdateAnimBg="0"/>
      <p:bldP spid="52" grpId="0" autoUpdateAnimBg="0"/>
      <p:bldP spid="53" grpId="0" autoUpdateAnimBg="0"/>
      <p:bldP spid="55" grpId="0" autoUpdateAnimBg="0"/>
      <p:bldP spid="56" grpId="0" autoUpdateAnimBg="0"/>
      <p:bldP spid="57" grpId="0" autoUpdateAnimBg="0"/>
      <p:bldP spid="60" grpId="0" autoUpdateAnimBg="0"/>
      <p:bldP spid="61" grpId="0" autoUpdateAnimBg="0"/>
      <p:bldP spid="62" grpId="0" autoUpdateAnimBg="0"/>
      <p:bldP spid="25" grpId="0" autoUpdateAnimBg="0"/>
      <p:bldP spid="26"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0" y="274638"/>
            <a:ext cx="10972800" cy="417512"/>
          </a:xfrm>
        </p:spPr>
        <p:txBody>
          <a:bodyPr/>
          <a:lstStyle/>
          <a:p>
            <a:r>
              <a:rPr lang="de-DE" altLang="de-DE" sz="2400" dirty="0">
                <a:latin typeface="DLRG Univers 55 Roman" panose="02000503040000020003" pitchFamily="2" charset="0"/>
              </a:rPr>
              <a:t>3.3 </a:t>
            </a:r>
            <a:r>
              <a:rPr lang="de-DE" altLang="de-DE" sz="2400" dirty="0" smtClean="0">
                <a:latin typeface="DLRG Univers 55 Roman" panose="02000503040000020003" pitchFamily="2" charset="0"/>
              </a:rPr>
              <a:t>Führungsstrukturen </a:t>
            </a:r>
            <a:r>
              <a:rPr lang="de-DE" altLang="de-DE" sz="2400" dirty="0">
                <a:latin typeface="DLRG Univers 55 Roman" panose="02000503040000020003" pitchFamily="2" charset="0"/>
              </a:rPr>
              <a:t>– Einheiten + Einrichtungen</a:t>
            </a:r>
          </a:p>
        </p:txBody>
      </p:sp>
      <p:sp>
        <p:nvSpPr>
          <p:cNvPr id="354307" name="Rectangle 3"/>
          <p:cNvSpPr>
            <a:spLocks noGrp="1" noChangeArrowheads="1"/>
          </p:cNvSpPr>
          <p:nvPr>
            <p:ph type="body" idx="4294967295"/>
          </p:nvPr>
        </p:nvSpPr>
        <p:spPr>
          <a:xfrm>
            <a:off x="0" y="1600200"/>
            <a:ext cx="10972800" cy="4525963"/>
          </a:xfrm>
        </p:spPr>
        <p:txBody>
          <a:bodyPr/>
          <a:lstStyle/>
          <a:p>
            <a:pPr>
              <a:defRPr/>
            </a:pPr>
            <a:r>
              <a:rPr lang="de-DE" altLang="de-DE" sz="2000" u="sng" dirty="0">
                <a:latin typeface="DLRG Univers 55 Roman" charset="0"/>
              </a:rPr>
              <a:t>Betreuung</a:t>
            </a:r>
          </a:p>
          <a:p>
            <a:pPr marL="457200" indent="-457200">
              <a:defRPr/>
            </a:pPr>
            <a:r>
              <a:rPr lang="de-DE" altLang="de-DE" sz="2000" dirty="0">
                <a:latin typeface="DLRG Univers 55 Roman" charset="0"/>
              </a:rPr>
              <a:t>	(ASB, DRK, JUH, MHD)</a:t>
            </a:r>
          </a:p>
          <a:p>
            <a:pPr marL="647700" lvl="1" indent="-457200">
              <a:defRPr/>
            </a:pPr>
            <a:r>
              <a:rPr lang="de-DE" altLang="de-DE" sz="2000" dirty="0">
                <a:latin typeface="DLRG Univers 55 Roman" charset="0"/>
              </a:rPr>
              <a:t>Betreuungszug (BtZ)</a:t>
            </a:r>
          </a:p>
          <a:p>
            <a:pPr marL="1123950" lvl="2" indent="-457200">
              <a:defRPr/>
            </a:pPr>
            <a:r>
              <a:rPr lang="de-DE" altLang="de-DE" sz="2000" dirty="0">
                <a:latin typeface="DLRG Univers 55 Roman" charset="0"/>
              </a:rPr>
              <a:t>Aufgaben</a:t>
            </a:r>
          </a:p>
          <a:p>
            <a:pPr marL="1543050" lvl="3" indent="-381000">
              <a:buFont typeface="Wingdings" pitchFamily="2" charset="2"/>
              <a:buChar char="Ø"/>
              <a:defRPr/>
            </a:pPr>
            <a:r>
              <a:rPr lang="de-DE" altLang="de-DE" dirty="0" smtClean="0">
                <a:latin typeface="DLRG Univers 55 Roman" charset="0"/>
              </a:rPr>
              <a:t>Der BtZ wird sowohl für kurzfristige als auch für längerfristige, umfangreichere Betreuungsmaßnahmen Hilfsbedürftiger / Obdachloser eingesetzt. (z.B. Unterkunft, Verpflegung, Betreuung)</a:t>
            </a:r>
          </a:p>
          <a:p>
            <a:pPr marL="1543050" lvl="3" indent="-381000">
              <a:buFont typeface="Wingdings" pitchFamily="2" charset="2"/>
              <a:buChar char="Ø"/>
              <a:defRPr/>
            </a:pPr>
            <a:r>
              <a:rPr lang="de-DE" altLang="de-DE" dirty="0" smtClean="0">
                <a:latin typeface="DLRG Univers 55 Roman" charset="0"/>
              </a:rPr>
              <a:t>Betreuungsgruppen können je nach Lage auch als „Schnelleinsatzgruppen-Betreuung“ tätig werden.</a:t>
            </a:r>
          </a:p>
          <a:p>
            <a:pPr marL="1123950" lvl="2" indent="-457200">
              <a:defRPr/>
            </a:pPr>
            <a:r>
              <a:rPr lang="de-DE" altLang="de-DE" sz="2000" dirty="0">
                <a:latin typeface="DLRG Univers 55 Roman" charset="0"/>
              </a:rPr>
              <a:t>Stärkemeldung</a:t>
            </a:r>
          </a:p>
          <a:p>
            <a:pPr marL="1123950" lvl="2" indent="-457200">
              <a:buNone/>
              <a:defRPr/>
            </a:pPr>
            <a:r>
              <a:rPr lang="de-DE" altLang="de-DE" sz="2000" dirty="0">
                <a:latin typeface="DLRG Univers 55 Roman" charset="0"/>
              </a:rPr>
              <a:t>	1/4/20=25   </a:t>
            </a:r>
            <a:r>
              <a:rPr lang="de-DE" altLang="de-DE" sz="2000" dirty="0">
                <a:latin typeface="DLRG Univers 55 Roman" charset="0"/>
                <a:hlinkClick r:id="rId2" action="ppaction://hlinkfile"/>
              </a:rPr>
              <a:t>Betreuungszug</a:t>
            </a:r>
            <a:endParaRPr lang="de-DE" altLang="de-DE" sz="2000" dirty="0">
              <a:latin typeface="DLRG Univers 55 Roman" charset="0"/>
            </a:endParaRPr>
          </a:p>
        </p:txBody>
      </p:sp>
      <p:pic>
        <p:nvPicPr>
          <p:cNvPr id="3543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1201" y="1600200"/>
            <a:ext cx="892175" cy="496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5430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08168" y="4797152"/>
            <a:ext cx="26098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739100"/>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4308"/>
                                        </p:tgtEl>
                                        <p:attrNameLst>
                                          <p:attrName>style.visibility</p:attrName>
                                        </p:attrNameLst>
                                      </p:cBhvr>
                                      <p:to>
                                        <p:strVal val="visible"/>
                                      </p:to>
                                    </p:set>
                                    <p:anim calcmode="lin" valueType="num">
                                      <p:cBhvr additive="base">
                                        <p:cTn id="7" dur="500" fill="hold"/>
                                        <p:tgtEl>
                                          <p:spTgt spid="354308"/>
                                        </p:tgtEl>
                                        <p:attrNameLst>
                                          <p:attrName>ppt_x</p:attrName>
                                        </p:attrNameLst>
                                      </p:cBhvr>
                                      <p:tavLst>
                                        <p:tav tm="0">
                                          <p:val>
                                            <p:strVal val="0-#ppt_w/2"/>
                                          </p:val>
                                        </p:tav>
                                        <p:tav tm="100000">
                                          <p:val>
                                            <p:strVal val="#ppt_x"/>
                                          </p:val>
                                        </p:tav>
                                      </p:tavLst>
                                    </p:anim>
                                    <p:anim calcmode="lin" valueType="num">
                                      <p:cBhvr additive="base">
                                        <p:cTn id="8" dur="500" fill="hold"/>
                                        <p:tgtEl>
                                          <p:spTgt spid="3543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54309"/>
                                        </p:tgtEl>
                                        <p:attrNameLst>
                                          <p:attrName>style.visibility</p:attrName>
                                        </p:attrNameLst>
                                      </p:cBhvr>
                                      <p:to>
                                        <p:strVal val="visible"/>
                                      </p:to>
                                    </p:set>
                                    <p:anim calcmode="lin" valueType="num">
                                      <p:cBhvr additive="base">
                                        <p:cTn id="13" dur="500" fill="hold"/>
                                        <p:tgtEl>
                                          <p:spTgt spid="354309"/>
                                        </p:tgtEl>
                                        <p:attrNameLst>
                                          <p:attrName>ppt_x</p:attrName>
                                        </p:attrNameLst>
                                      </p:cBhvr>
                                      <p:tavLst>
                                        <p:tav tm="0">
                                          <p:val>
                                            <p:strVal val="0-#ppt_w/2"/>
                                          </p:val>
                                        </p:tav>
                                        <p:tav tm="100000">
                                          <p:val>
                                            <p:strVal val="#ppt_x"/>
                                          </p:val>
                                        </p:tav>
                                      </p:tavLst>
                                    </p:anim>
                                    <p:anim calcmode="lin" valueType="num">
                                      <p:cBhvr additive="base">
                                        <p:cTn id="14" dur="500" fill="hold"/>
                                        <p:tgtEl>
                                          <p:spTgt spid="354309"/>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4307">
                                            <p:txEl>
                                              <p:pRg st="0" end="0"/>
                                            </p:txEl>
                                          </p:spTgt>
                                        </p:tgtEl>
                                        <p:attrNameLst>
                                          <p:attrName>style.visibility</p:attrName>
                                        </p:attrNameLst>
                                      </p:cBhvr>
                                      <p:to>
                                        <p:strVal val="visible"/>
                                      </p:to>
                                    </p:set>
                                    <p:anim calcmode="lin" valueType="num">
                                      <p:cBhvr additive="base">
                                        <p:cTn id="19" dur="500" fill="hold"/>
                                        <p:tgtEl>
                                          <p:spTgt spid="354307">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4307">
                                            <p:txEl>
                                              <p:pRg st="0" end="0"/>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54307">
                                            <p:txEl>
                                              <p:pRg st="1" end="1"/>
                                            </p:txEl>
                                          </p:spTgt>
                                        </p:tgtEl>
                                        <p:attrNameLst>
                                          <p:attrName>style.visibility</p:attrName>
                                        </p:attrNameLst>
                                      </p:cBhvr>
                                      <p:to>
                                        <p:strVal val="visible"/>
                                      </p:to>
                                    </p:set>
                                    <p:anim calcmode="lin" valueType="num">
                                      <p:cBhvr additive="base">
                                        <p:cTn id="23" dur="500" fill="hold"/>
                                        <p:tgtEl>
                                          <p:spTgt spid="354307">
                                            <p:txEl>
                                              <p:pRg st="1" end="1"/>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54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54307">
                                            <p:txEl>
                                              <p:pRg st="2" end="2"/>
                                            </p:txEl>
                                          </p:spTgt>
                                        </p:tgtEl>
                                        <p:attrNameLst>
                                          <p:attrName>style.visibility</p:attrName>
                                        </p:attrNameLst>
                                      </p:cBhvr>
                                      <p:to>
                                        <p:strVal val="visible"/>
                                      </p:to>
                                    </p:set>
                                    <p:anim calcmode="lin" valueType="num">
                                      <p:cBhvr additive="base">
                                        <p:cTn id="29" dur="500" fill="hold"/>
                                        <p:tgtEl>
                                          <p:spTgt spid="354307">
                                            <p:txEl>
                                              <p:pRg st="2" end="2"/>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543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54307">
                                            <p:txEl>
                                              <p:pRg st="3" end="3"/>
                                            </p:txEl>
                                          </p:spTgt>
                                        </p:tgtEl>
                                        <p:attrNameLst>
                                          <p:attrName>style.visibility</p:attrName>
                                        </p:attrNameLst>
                                      </p:cBhvr>
                                      <p:to>
                                        <p:strVal val="visible"/>
                                      </p:to>
                                    </p:set>
                                    <p:anim calcmode="lin" valueType="num">
                                      <p:cBhvr additive="base">
                                        <p:cTn id="35" dur="500" fill="hold"/>
                                        <p:tgtEl>
                                          <p:spTgt spid="354307">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54307">
                                            <p:txEl>
                                              <p:pRg st="3" end="3"/>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54307">
                                            <p:txEl>
                                              <p:pRg st="4" end="4"/>
                                            </p:txEl>
                                          </p:spTgt>
                                        </p:tgtEl>
                                        <p:attrNameLst>
                                          <p:attrName>style.visibility</p:attrName>
                                        </p:attrNameLst>
                                      </p:cBhvr>
                                      <p:to>
                                        <p:strVal val="visible"/>
                                      </p:to>
                                    </p:set>
                                    <p:anim calcmode="lin" valueType="num">
                                      <p:cBhvr additive="base">
                                        <p:cTn id="39" dur="500" fill="hold"/>
                                        <p:tgtEl>
                                          <p:spTgt spid="354307">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54307">
                                            <p:txEl>
                                              <p:pRg st="4" end="4"/>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54307">
                                            <p:txEl>
                                              <p:pRg st="5" end="5"/>
                                            </p:txEl>
                                          </p:spTgt>
                                        </p:tgtEl>
                                        <p:attrNameLst>
                                          <p:attrName>style.visibility</p:attrName>
                                        </p:attrNameLst>
                                      </p:cBhvr>
                                      <p:to>
                                        <p:strVal val="visible"/>
                                      </p:to>
                                    </p:set>
                                    <p:anim calcmode="lin" valueType="num">
                                      <p:cBhvr additive="base">
                                        <p:cTn id="43" dur="500" fill="hold"/>
                                        <p:tgtEl>
                                          <p:spTgt spid="35430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43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54307">
                                            <p:txEl>
                                              <p:pRg st="6" end="6"/>
                                            </p:txEl>
                                          </p:spTgt>
                                        </p:tgtEl>
                                        <p:attrNameLst>
                                          <p:attrName>style.visibility</p:attrName>
                                        </p:attrNameLst>
                                      </p:cBhvr>
                                      <p:to>
                                        <p:strVal val="visible"/>
                                      </p:to>
                                    </p:set>
                                    <p:anim calcmode="lin" valueType="num">
                                      <p:cBhvr additive="base">
                                        <p:cTn id="49" dur="500" fill="hold"/>
                                        <p:tgtEl>
                                          <p:spTgt spid="354307">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543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54307">
                                            <p:txEl>
                                              <p:pRg st="7" end="7"/>
                                            </p:txEl>
                                          </p:spTgt>
                                        </p:tgtEl>
                                        <p:attrNameLst>
                                          <p:attrName>style.visibility</p:attrName>
                                        </p:attrNameLst>
                                      </p:cBhvr>
                                      <p:to>
                                        <p:strVal val="visible"/>
                                      </p:to>
                                    </p:set>
                                    <p:anim calcmode="lin" valueType="num">
                                      <p:cBhvr additive="base">
                                        <p:cTn id="55" dur="500" fill="hold"/>
                                        <p:tgtEl>
                                          <p:spTgt spid="354307">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5430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bldLvl="3" autoUpdateAnimBg="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0" y="274638"/>
            <a:ext cx="10972800" cy="1143000"/>
          </a:xfrm>
        </p:spPr>
        <p:txBody>
          <a:bodyPr/>
          <a:lstStyle/>
          <a:p>
            <a:r>
              <a:rPr lang="de-DE" altLang="de-DE" sz="2400" dirty="0">
                <a:latin typeface="DLRG Univers 55 Roman" panose="02000503040000020003" pitchFamily="2" charset="0"/>
              </a:rPr>
              <a:t>3.3 </a:t>
            </a:r>
            <a:r>
              <a:rPr lang="de-DE" altLang="de-DE" sz="2400" dirty="0" smtClean="0">
                <a:latin typeface="DLRG Univers 55 Roman" panose="02000503040000020003" pitchFamily="2" charset="0"/>
              </a:rPr>
              <a:t>Führungsstrukturen </a:t>
            </a:r>
            <a:r>
              <a:rPr lang="de-DE" altLang="de-DE" sz="2400" dirty="0">
                <a:latin typeface="DLRG Univers 55 Roman" panose="02000503040000020003" pitchFamily="2" charset="0"/>
              </a:rPr>
              <a:t>– Einheiten + Einrichtungen</a:t>
            </a:r>
          </a:p>
        </p:txBody>
      </p:sp>
      <p:sp>
        <p:nvSpPr>
          <p:cNvPr id="354307" name="Rectangle 3"/>
          <p:cNvSpPr>
            <a:spLocks noGrp="1" noChangeArrowheads="1"/>
          </p:cNvSpPr>
          <p:nvPr>
            <p:ph type="body" idx="4294967295"/>
          </p:nvPr>
        </p:nvSpPr>
        <p:spPr>
          <a:xfrm>
            <a:off x="0" y="1600200"/>
            <a:ext cx="10972800" cy="4525963"/>
          </a:xfrm>
        </p:spPr>
        <p:txBody>
          <a:bodyPr>
            <a:normAutofit/>
          </a:bodyPr>
          <a:lstStyle/>
          <a:p>
            <a:pPr>
              <a:defRPr/>
            </a:pPr>
            <a:r>
              <a:rPr lang="de-DE" sz="2000" u="sng" dirty="0">
                <a:latin typeface="DLRG Univers 55 Roman" charset="0"/>
              </a:rPr>
              <a:t>Betreuung</a:t>
            </a:r>
            <a:endParaRPr lang="de-DE" sz="2000" dirty="0">
              <a:latin typeface="DLRG Univers 55 Roman" charset="0"/>
            </a:endParaRPr>
          </a:p>
          <a:p>
            <a:pPr marL="647700" lvl="1" indent="-457200">
              <a:defRPr/>
            </a:pPr>
            <a:r>
              <a:rPr lang="de-DE" sz="2000" dirty="0">
                <a:latin typeface="DLRG Univers 55 Roman" charset="0"/>
              </a:rPr>
              <a:t>Betreuungsstellen (BtSt) (ASB, DRK, JUH, MHD)</a:t>
            </a:r>
          </a:p>
          <a:p>
            <a:pPr marL="1123950" lvl="2" indent="-457200">
              <a:buNone/>
              <a:defRPr/>
            </a:pPr>
            <a:r>
              <a:rPr lang="de-DE" sz="2000" dirty="0">
                <a:latin typeface="DLRG Univers 55 Roman" charset="0"/>
              </a:rPr>
              <a:t>	Die ortsfeste BtSt übernimmt die Hilfeleistung für Betroffene durch soz. Betreuung, Verpflegung, Versorgung sowie vorübergehende Unterbringung.</a:t>
            </a:r>
          </a:p>
          <a:p>
            <a:pPr marL="1123950" lvl="2" indent="-457200">
              <a:defRPr/>
            </a:pPr>
            <a:r>
              <a:rPr lang="de-DE" sz="2000" dirty="0">
                <a:latin typeface="DLRG Univers 55 Roman" charset="0"/>
              </a:rPr>
              <a:t>Stärkemeldung</a:t>
            </a:r>
          </a:p>
          <a:p>
            <a:pPr marL="1123950" lvl="2" indent="-457200">
              <a:buNone/>
              <a:defRPr/>
            </a:pPr>
            <a:r>
              <a:rPr lang="de-DE" sz="2000" dirty="0">
                <a:latin typeface="DLRG Univers 55 Roman" charset="0"/>
              </a:rPr>
              <a:t>	0/1/8=9   </a:t>
            </a:r>
            <a:r>
              <a:rPr lang="de-DE" sz="2000" dirty="0">
                <a:latin typeface="DLRG Univers 55 Roman" charset="0"/>
                <a:hlinkClick r:id="rId2" action="ppaction://hlinkfile"/>
              </a:rPr>
              <a:t>BtSt</a:t>
            </a:r>
            <a:endParaRPr lang="de-DE" sz="2000" dirty="0">
              <a:latin typeface="DLRG Univers 55 Roman" charset="0"/>
            </a:endParaRPr>
          </a:p>
          <a:p>
            <a:pPr marL="647700" lvl="1" indent="-457200">
              <a:defRPr/>
            </a:pPr>
            <a:r>
              <a:rPr lang="de-DE" sz="2000" dirty="0">
                <a:latin typeface="DLRG Univers 55 Roman" charset="0"/>
              </a:rPr>
              <a:t>Kreisauskunftsbüro (KAB) (DRK)</a:t>
            </a:r>
          </a:p>
          <a:p>
            <a:pPr marL="1123950" lvl="2" indent="-457200">
              <a:buNone/>
              <a:defRPr/>
            </a:pPr>
            <a:r>
              <a:rPr lang="de-DE" sz="2000" dirty="0">
                <a:latin typeface="DLRG Univers 55 Roman" charset="0"/>
              </a:rPr>
              <a:t>	Bei Katastrophen und Großschadenlagen wird bei Bedarf ein KAB eingerichtet, von dem alle nach festgelegtem Registriermuster erfasst werden.</a:t>
            </a:r>
          </a:p>
          <a:p>
            <a:pPr marL="1123950" lvl="2" indent="-457200">
              <a:defRPr/>
            </a:pPr>
            <a:r>
              <a:rPr lang="de-DE" sz="2000" dirty="0">
                <a:latin typeface="DLRG Univers 55 Roman" charset="0"/>
              </a:rPr>
              <a:t>Stärkemeldung</a:t>
            </a:r>
          </a:p>
          <a:p>
            <a:pPr marL="1123950" lvl="2" indent="-457200">
              <a:buNone/>
              <a:defRPr/>
            </a:pPr>
            <a:r>
              <a:rPr lang="de-DE" sz="2000" dirty="0">
                <a:latin typeface="DLRG Univers 55 Roman" charset="0"/>
              </a:rPr>
              <a:t>	1/5/18=24   </a:t>
            </a:r>
            <a:r>
              <a:rPr lang="de-DE" sz="2000" dirty="0">
                <a:latin typeface="DLRG Univers 55 Roman" charset="0"/>
                <a:hlinkClick r:id="rId2" action="ppaction://hlinkfile"/>
              </a:rPr>
              <a:t>KAB</a:t>
            </a:r>
            <a:endParaRPr lang="de-DE" sz="2000" dirty="0">
              <a:latin typeface="DLRG Univers 55 Roman" charset="0"/>
            </a:endParaRPr>
          </a:p>
        </p:txBody>
      </p:sp>
      <p:pic>
        <p:nvPicPr>
          <p:cNvPr id="3543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6089" y="1268414"/>
            <a:ext cx="892175" cy="496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421211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4308"/>
                                        </p:tgtEl>
                                        <p:attrNameLst>
                                          <p:attrName>style.visibility</p:attrName>
                                        </p:attrNameLst>
                                      </p:cBhvr>
                                      <p:to>
                                        <p:strVal val="visible"/>
                                      </p:to>
                                    </p:set>
                                    <p:anim calcmode="lin" valueType="num">
                                      <p:cBhvr additive="base">
                                        <p:cTn id="7" dur="500" fill="hold"/>
                                        <p:tgtEl>
                                          <p:spTgt spid="354308"/>
                                        </p:tgtEl>
                                        <p:attrNameLst>
                                          <p:attrName>ppt_x</p:attrName>
                                        </p:attrNameLst>
                                      </p:cBhvr>
                                      <p:tavLst>
                                        <p:tav tm="0">
                                          <p:val>
                                            <p:strVal val="0-#ppt_w/2"/>
                                          </p:val>
                                        </p:tav>
                                        <p:tav tm="100000">
                                          <p:val>
                                            <p:strVal val="#ppt_x"/>
                                          </p:val>
                                        </p:tav>
                                      </p:tavLst>
                                    </p:anim>
                                    <p:anim calcmode="lin" valueType="num">
                                      <p:cBhvr additive="base">
                                        <p:cTn id="8" dur="500" fill="hold"/>
                                        <p:tgtEl>
                                          <p:spTgt spid="35430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4307">
                                            <p:txEl>
                                              <p:pRg st="0" end="0"/>
                                            </p:txEl>
                                          </p:spTgt>
                                        </p:tgtEl>
                                        <p:attrNameLst>
                                          <p:attrName>style.visibility</p:attrName>
                                        </p:attrNameLst>
                                      </p:cBhvr>
                                      <p:to>
                                        <p:strVal val="visible"/>
                                      </p:to>
                                    </p:set>
                                    <p:anim calcmode="lin" valueType="num">
                                      <p:cBhvr additive="base">
                                        <p:cTn id="13" dur="500" fill="hold"/>
                                        <p:tgtEl>
                                          <p:spTgt spid="35430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43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4307">
                                            <p:txEl>
                                              <p:pRg st="1" end="1"/>
                                            </p:txEl>
                                          </p:spTgt>
                                        </p:tgtEl>
                                        <p:attrNameLst>
                                          <p:attrName>style.visibility</p:attrName>
                                        </p:attrNameLst>
                                      </p:cBhvr>
                                      <p:to>
                                        <p:strVal val="visible"/>
                                      </p:to>
                                    </p:set>
                                    <p:anim calcmode="lin" valueType="num">
                                      <p:cBhvr additive="base">
                                        <p:cTn id="19" dur="500" fill="hold"/>
                                        <p:tgtEl>
                                          <p:spTgt spid="35430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43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4307">
                                            <p:txEl>
                                              <p:pRg st="2" end="2"/>
                                            </p:txEl>
                                          </p:spTgt>
                                        </p:tgtEl>
                                        <p:attrNameLst>
                                          <p:attrName>style.visibility</p:attrName>
                                        </p:attrNameLst>
                                      </p:cBhvr>
                                      <p:to>
                                        <p:strVal val="visible"/>
                                      </p:to>
                                    </p:set>
                                    <p:anim calcmode="lin" valueType="num">
                                      <p:cBhvr additive="base">
                                        <p:cTn id="25" dur="500" fill="hold"/>
                                        <p:tgtEl>
                                          <p:spTgt spid="35430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43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4307">
                                            <p:txEl>
                                              <p:pRg st="3" end="3"/>
                                            </p:txEl>
                                          </p:spTgt>
                                        </p:tgtEl>
                                        <p:attrNameLst>
                                          <p:attrName>style.visibility</p:attrName>
                                        </p:attrNameLst>
                                      </p:cBhvr>
                                      <p:to>
                                        <p:strVal val="visible"/>
                                      </p:to>
                                    </p:set>
                                    <p:anim calcmode="lin" valueType="num">
                                      <p:cBhvr additive="base">
                                        <p:cTn id="31" dur="500" fill="hold"/>
                                        <p:tgtEl>
                                          <p:spTgt spid="354307">
                                            <p:txEl>
                                              <p:pRg st="3" end="3"/>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43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354307">
                                            <p:txEl>
                                              <p:pRg st="4" end="4"/>
                                            </p:txEl>
                                          </p:spTgt>
                                        </p:tgtEl>
                                        <p:attrNameLst>
                                          <p:attrName>style.visibility</p:attrName>
                                        </p:attrNameLst>
                                      </p:cBhvr>
                                      <p:to>
                                        <p:strVal val="visible"/>
                                      </p:to>
                                    </p:set>
                                    <p:anim calcmode="lin" valueType="num">
                                      <p:cBhvr additive="base">
                                        <p:cTn id="37" dur="500" fill="hold"/>
                                        <p:tgtEl>
                                          <p:spTgt spid="354307">
                                            <p:txEl>
                                              <p:pRg st="4" end="4"/>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543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grpId="0" nodeType="clickEffect">
                                  <p:stCondLst>
                                    <p:cond delay="0"/>
                                  </p:stCondLst>
                                  <p:childTnLst>
                                    <p:set>
                                      <p:cBhvr>
                                        <p:cTn id="42" dur="1" fill="hold">
                                          <p:stCondLst>
                                            <p:cond delay="0"/>
                                          </p:stCondLst>
                                        </p:cTn>
                                        <p:tgtEl>
                                          <p:spTgt spid="354307">
                                            <p:txEl>
                                              <p:pRg st="5" end="5"/>
                                            </p:txEl>
                                          </p:spTgt>
                                        </p:tgtEl>
                                        <p:attrNameLst>
                                          <p:attrName>style.visibility</p:attrName>
                                        </p:attrNameLst>
                                      </p:cBhvr>
                                      <p:to>
                                        <p:strVal val="visible"/>
                                      </p:to>
                                    </p:set>
                                    <p:anim calcmode="lin" valueType="num">
                                      <p:cBhvr additive="base">
                                        <p:cTn id="43" dur="500" fill="hold"/>
                                        <p:tgtEl>
                                          <p:spTgt spid="354307">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43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grpId="0" nodeType="clickEffect">
                                  <p:stCondLst>
                                    <p:cond delay="0"/>
                                  </p:stCondLst>
                                  <p:childTnLst>
                                    <p:set>
                                      <p:cBhvr>
                                        <p:cTn id="48" dur="1" fill="hold">
                                          <p:stCondLst>
                                            <p:cond delay="0"/>
                                          </p:stCondLst>
                                        </p:cTn>
                                        <p:tgtEl>
                                          <p:spTgt spid="354307">
                                            <p:txEl>
                                              <p:pRg st="6" end="6"/>
                                            </p:txEl>
                                          </p:spTgt>
                                        </p:tgtEl>
                                        <p:attrNameLst>
                                          <p:attrName>style.visibility</p:attrName>
                                        </p:attrNameLst>
                                      </p:cBhvr>
                                      <p:to>
                                        <p:strVal val="visible"/>
                                      </p:to>
                                    </p:set>
                                    <p:anim calcmode="lin" valueType="num">
                                      <p:cBhvr additive="base">
                                        <p:cTn id="49" dur="500" fill="hold"/>
                                        <p:tgtEl>
                                          <p:spTgt spid="354307">
                                            <p:txEl>
                                              <p:pRg st="6" end="6"/>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543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grpId="0" nodeType="clickEffect">
                                  <p:stCondLst>
                                    <p:cond delay="0"/>
                                  </p:stCondLst>
                                  <p:childTnLst>
                                    <p:set>
                                      <p:cBhvr>
                                        <p:cTn id="54" dur="1" fill="hold">
                                          <p:stCondLst>
                                            <p:cond delay="0"/>
                                          </p:stCondLst>
                                        </p:cTn>
                                        <p:tgtEl>
                                          <p:spTgt spid="354307">
                                            <p:txEl>
                                              <p:pRg st="7" end="7"/>
                                            </p:txEl>
                                          </p:spTgt>
                                        </p:tgtEl>
                                        <p:attrNameLst>
                                          <p:attrName>style.visibility</p:attrName>
                                        </p:attrNameLst>
                                      </p:cBhvr>
                                      <p:to>
                                        <p:strVal val="visible"/>
                                      </p:to>
                                    </p:set>
                                    <p:anim calcmode="lin" valueType="num">
                                      <p:cBhvr additive="base">
                                        <p:cTn id="55" dur="500" fill="hold"/>
                                        <p:tgtEl>
                                          <p:spTgt spid="354307">
                                            <p:txEl>
                                              <p:pRg st="7" end="7"/>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543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childTnLst>
                                    <p:set>
                                      <p:cBhvr>
                                        <p:cTn id="60" dur="1" fill="hold">
                                          <p:stCondLst>
                                            <p:cond delay="0"/>
                                          </p:stCondLst>
                                        </p:cTn>
                                        <p:tgtEl>
                                          <p:spTgt spid="354307">
                                            <p:txEl>
                                              <p:pRg st="8" end="8"/>
                                            </p:txEl>
                                          </p:spTgt>
                                        </p:tgtEl>
                                        <p:attrNameLst>
                                          <p:attrName>style.visibility</p:attrName>
                                        </p:attrNameLst>
                                      </p:cBhvr>
                                      <p:to>
                                        <p:strVal val="visible"/>
                                      </p:to>
                                    </p:set>
                                    <p:anim calcmode="lin" valueType="num">
                                      <p:cBhvr additive="base">
                                        <p:cTn id="61" dur="500" fill="hold"/>
                                        <p:tgtEl>
                                          <p:spTgt spid="354307">
                                            <p:txEl>
                                              <p:pRg st="8" end="8"/>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54307">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4307" grpId="0" build="p" bldLvl="3" autoUpdateAnimBg="0"/>
    </p:bld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0" y="274638"/>
            <a:ext cx="10972800" cy="417512"/>
          </a:xfrm>
        </p:spPr>
        <p:txBody>
          <a:bodyPr/>
          <a:lstStyle/>
          <a:p>
            <a:r>
              <a:rPr lang="de-DE" altLang="de-DE" sz="2400" dirty="0">
                <a:latin typeface="DLRG Univers 55 Roman" panose="02000503040000020003" pitchFamily="2" charset="0"/>
              </a:rPr>
              <a:t>3.3 </a:t>
            </a:r>
            <a:r>
              <a:rPr lang="de-DE" altLang="de-DE" sz="2400" dirty="0" smtClean="0">
                <a:latin typeface="DLRG Univers 55 Roman" panose="02000503040000020003" pitchFamily="2" charset="0"/>
              </a:rPr>
              <a:t>Führungsstrukturen </a:t>
            </a:r>
            <a:r>
              <a:rPr lang="de-DE" altLang="de-DE" sz="2400" dirty="0">
                <a:latin typeface="DLRG Univers 55 Roman" panose="02000503040000020003" pitchFamily="2" charset="0"/>
              </a:rPr>
              <a:t>– Einheiten + Einrichtungen</a:t>
            </a:r>
          </a:p>
        </p:txBody>
      </p:sp>
      <p:sp>
        <p:nvSpPr>
          <p:cNvPr id="356355" name="Rectangle 3"/>
          <p:cNvSpPr>
            <a:spLocks noGrp="1" noChangeArrowheads="1"/>
          </p:cNvSpPr>
          <p:nvPr>
            <p:ph type="body" idx="4294967295"/>
          </p:nvPr>
        </p:nvSpPr>
        <p:spPr>
          <a:xfrm>
            <a:off x="0" y="1268760"/>
            <a:ext cx="10972800" cy="4857403"/>
          </a:xfrm>
        </p:spPr>
        <p:txBody>
          <a:bodyPr/>
          <a:lstStyle/>
          <a:p>
            <a:pPr>
              <a:lnSpc>
                <a:spcPct val="80000"/>
              </a:lnSpc>
            </a:pPr>
            <a:r>
              <a:rPr lang="de-DE" altLang="de-DE" sz="1800" u="sng" dirty="0">
                <a:latin typeface="DLRG Univers 55 Roman" panose="02000503040000020003" pitchFamily="2" charset="0"/>
              </a:rPr>
              <a:t>Bergung und Instandsetzung</a:t>
            </a:r>
            <a:r>
              <a:rPr lang="de-DE" altLang="de-DE" sz="1800" dirty="0">
                <a:latin typeface="DLRG Univers 55 Roman" panose="02000503040000020003" pitchFamily="2" charset="0"/>
              </a:rPr>
              <a:t> (THW)</a:t>
            </a:r>
          </a:p>
          <a:p>
            <a:pPr marL="647700" lvl="1" indent="-457200">
              <a:lnSpc>
                <a:spcPct val="80000"/>
              </a:lnSpc>
            </a:pPr>
            <a:r>
              <a:rPr lang="de-DE" altLang="de-DE" sz="1800" dirty="0">
                <a:latin typeface="DLRG Univers 55 Roman" panose="02000503040000020003" pitchFamily="2" charset="0"/>
              </a:rPr>
              <a:t>Technischer Zug (TZ)</a:t>
            </a:r>
          </a:p>
          <a:p>
            <a:pPr marL="1123950" lvl="2" indent="-457200">
              <a:lnSpc>
                <a:spcPct val="80000"/>
              </a:lnSpc>
            </a:pPr>
            <a:r>
              <a:rPr lang="de-DE" altLang="de-DE" sz="1800" dirty="0">
                <a:latin typeface="DLRG Univers 55 Roman" panose="02000503040000020003" pitchFamily="2" charset="0"/>
              </a:rPr>
              <a:t>Aufgabenbereiche der Fachgruppen</a:t>
            </a:r>
          </a:p>
          <a:p>
            <a:pPr marL="1543050" lvl="3" indent="-381000">
              <a:lnSpc>
                <a:spcPct val="80000"/>
              </a:lnSpc>
              <a:buFont typeface="Wingdings" panose="05000000000000000000" pitchFamily="2" charset="2"/>
              <a:buChar char="Ø"/>
            </a:pPr>
            <a:r>
              <a:rPr lang="de-DE" altLang="de-DE" sz="1800" dirty="0">
                <a:latin typeface="DLRG Univers 55 Roman" panose="02000503040000020003" pitchFamily="2" charset="0"/>
              </a:rPr>
              <a:t>Infrastruktur</a:t>
            </a:r>
          </a:p>
          <a:p>
            <a:pPr marL="1543050" lvl="3" indent="-381000">
              <a:lnSpc>
                <a:spcPct val="80000"/>
              </a:lnSpc>
              <a:buFont typeface="Wingdings" panose="05000000000000000000" pitchFamily="2" charset="2"/>
              <a:buChar char="Ø"/>
            </a:pPr>
            <a:r>
              <a:rPr lang="de-DE" altLang="de-DE" sz="1800" dirty="0">
                <a:latin typeface="DLRG Univers 55 Roman" panose="02000503040000020003" pitchFamily="2" charset="0"/>
              </a:rPr>
              <a:t>Räumen</a:t>
            </a:r>
          </a:p>
          <a:p>
            <a:pPr marL="1543050" lvl="3" indent="-381000">
              <a:lnSpc>
                <a:spcPct val="80000"/>
              </a:lnSpc>
              <a:buFont typeface="Wingdings" panose="05000000000000000000" pitchFamily="2" charset="2"/>
              <a:buChar char="Ø"/>
            </a:pPr>
            <a:r>
              <a:rPr lang="de-DE" altLang="de-DE" sz="1800" dirty="0">
                <a:latin typeface="DLRG Univers 55 Roman" panose="02000503040000020003" pitchFamily="2" charset="0"/>
              </a:rPr>
              <a:t>Wassergefahren</a:t>
            </a:r>
          </a:p>
          <a:p>
            <a:pPr marL="1543050" lvl="3" indent="-381000">
              <a:lnSpc>
                <a:spcPct val="80000"/>
              </a:lnSpc>
              <a:buFont typeface="Wingdings" panose="05000000000000000000" pitchFamily="2" charset="2"/>
              <a:buChar char="Ø"/>
            </a:pPr>
            <a:r>
              <a:rPr lang="de-DE" altLang="de-DE" sz="1800" dirty="0">
                <a:latin typeface="DLRG Univers 55 Roman" panose="02000503040000020003" pitchFamily="2" charset="0"/>
              </a:rPr>
              <a:t>Elektroversorgung</a:t>
            </a:r>
          </a:p>
          <a:p>
            <a:pPr marL="1543050" lvl="3" indent="-381000">
              <a:lnSpc>
                <a:spcPct val="80000"/>
              </a:lnSpc>
              <a:buFont typeface="Wingdings" panose="05000000000000000000" pitchFamily="2" charset="2"/>
              <a:buChar char="Ø"/>
            </a:pPr>
            <a:r>
              <a:rPr lang="de-DE" altLang="de-DE" sz="1800" dirty="0">
                <a:latin typeface="DLRG Univers 55 Roman" panose="02000503040000020003" pitchFamily="2" charset="0"/>
              </a:rPr>
              <a:t>Ortung</a:t>
            </a:r>
          </a:p>
          <a:p>
            <a:pPr marL="1543050" lvl="3" indent="-381000">
              <a:lnSpc>
                <a:spcPct val="80000"/>
              </a:lnSpc>
              <a:buFont typeface="Wingdings" panose="05000000000000000000" pitchFamily="2" charset="2"/>
              <a:buChar char="Ø"/>
            </a:pPr>
            <a:r>
              <a:rPr lang="de-DE" altLang="de-DE" sz="1800" dirty="0">
                <a:latin typeface="DLRG Univers 55 Roman" panose="02000503040000020003" pitchFamily="2" charset="0"/>
              </a:rPr>
              <a:t>Wasserschaden / Pumpen</a:t>
            </a:r>
          </a:p>
          <a:p>
            <a:pPr marL="1543050" lvl="3" indent="-381000">
              <a:lnSpc>
                <a:spcPct val="80000"/>
              </a:lnSpc>
              <a:buFont typeface="Wingdings" panose="05000000000000000000" pitchFamily="2" charset="2"/>
              <a:buChar char="Ø"/>
            </a:pPr>
            <a:r>
              <a:rPr lang="de-DE" altLang="de-DE" sz="1800" dirty="0">
                <a:latin typeface="DLRG Univers 55 Roman" panose="02000503040000020003" pitchFamily="2" charset="0"/>
              </a:rPr>
              <a:t>Logistik</a:t>
            </a:r>
          </a:p>
          <a:p>
            <a:pPr marL="1543050" lvl="3" indent="-381000">
              <a:lnSpc>
                <a:spcPct val="80000"/>
              </a:lnSpc>
              <a:buFont typeface="Wingdings" panose="05000000000000000000" pitchFamily="2" charset="2"/>
              <a:buChar char="Ø"/>
            </a:pPr>
            <a:r>
              <a:rPr lang="de-DE" altLang="de-DE" sz="1800" dirty="0">
                <a:latin typeface="DLRG Univers 55 Roman" panose="02000503040000020003" pitchFamily="2" charset="0"/>
              </a:rPr>
              <a:t>Führung / Kommunikation</a:t>
            </a:r>
          </a:p>
          <a:p>
            <a:pPr marL="1543050" lvl="3" indent="-381000">
              <a:lnSpc>
                <a:spcPct val="80000"/>
              </a:lnSpc>
              <a:buFont typeface="Wingdings" panose="05000000000000000000" pitchFamily="2" charset="2"/>
              <a:buChar char="Ø"/>
            </a:pPr>
            <a:r>
              <a:rPr lang="de-DE" altLang="de-DE" sz="1800" dirty="0">
                <a:latin typeface="DLRG Univers 55 Roman" panose="02000503040000020003" pitchFamily="2" charset="0"/>
              </a:rPr>
              <a:t>Trinkwasserversorgung</a:t>
            </a:r>
          </a:p>
          <a:p>
            <a:pPr marL="1543050" lvl="3" indent="-381000">
              <a:lnSpc>
                <a:spcPct val="80000"/>
              </a:lnSpc>
              <a:buFont typeface="Wingdings" panose="05000000000000000000" pitchFamily="2" charset="2"/>
              <a:buChar char="Ø"/>
            </a:pPr>
            <a:r>
              <a:rPr lang="de-DE" altLang="de-DE" sz="1800" dirty="0">
                <a:latin typeface="DLRG Univers 55 Roman" panose="02000503040000020003" pitchFamily="2" charset="0"/>
              </a:rPr>
              <a:t>Brückenbau</a:t>
            </a:r>
          </a:p>
          <a:p>
            <a:pPr marL="1543050" lvl="3" indent="-381000">
              <a:lnSpc>
                <a:spcPct val="80000"/>
              </a:lnSpc>
              <a:buFont typeface="Wingdings" panose="05000000000000000000" pitchFamily="2" charset="2"/>
              <a:buChar char="Ø"/>
            </a:pPr>
            <a:r>
              <a:rPr lang="de-DE" altLang="de-DE" sz="1800" dirty="0">
                <a:latin typeface="DLRG Univers 55 Roman" panose="02000503040000020003" pitchFamily="2" charset="0"/>
              </a:rPr>
              <a:t>Ölschaden</a:t>
            </a:r>
          </a:p>
          <a:p>
            <a:pPr marL="1123950" lvl="2" indent="-457200">
              <a:lnSpc>
                <a:spcPct val="80000"/>
              </a:lnSpc>
            </a:pPr>
            <a:r>
              <a:rPr lang="de-DE" altLang="de-DE" sz="1800" dirty="0">
                <a:latin typeface="DLRG Univers 55 Roman" panose="02000503040000020003" pitchFamily="2" charset="0"/>
              </a:rPr>
              <a:t>Stärkemeldung</a:t>
            </a:r>
          </a:p>
          <a:p>
            <a:pPr marL="1123950" lvl="2" indent="-457200">
              <a:lnSpc>
                <a:spcPct val="80000"/>
              </a:lnSpc>
              <a:buNone/>
            </a:pPr>
            <a:r>
              <a:rPr lang="de-DE" altLang="de-DE" sz="1800" dirty="0">
                <a:latin typeface="DLRG Univers 55 Roman" panose="02000503040000020003" pitchFamily="2" charset="0"/>
              </a:rPr>
              <a:t>	Zugtrupp, 2 Bergungsgruppen und zusätzlich eine bis zwei Fachgruppen 1/5/16=22 (mindestens) + FG</a:t>
            </a:r>
          </a:p>
        </p:txBody>
      </p:sp>
      <p:sp>
        <p:nvSpPr>
          <p:cNvPr id="356356" name="Text Box 4"/>
          <p:cNvSpPr txBox="1">
            <a:spLocks noChangeArrowheads="1"/>
          </p:cNvSpPr>
          <p:nvPr/>
        </p:nvSpPr>
        <p:spPr bwMode="auto">
          <a:xfrm>
            <a:off x="9372601" y="1600200"/>
            <a:ext cx="900113" cy="6477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20000"/>
              </a:spcBef>
              <a:defRPr sz="2400">
                <a:solidFill>
                  <a:schemeClr val="tx1"/>
                </a:solidFill>
                <a:latin typeface="Univers" charset="0"/>
              </a:defRPr>
            </a:lvl1pPr>
            <a:lvl2pPr marL="742950" indent="-285750" eaLnBrk="0" hangingPunct="0">
              <a:spcBef>
                <a:spcPct val="20000"/>
              </a:spcBef>
              <a:buChar char="–"/>
              <a:defRPr sz="2400">
                <a:solidFill>
                  <a:schemeClr val="tx1"/>
                </a:solidFill>
                <a:latin typeface="Univers" charset="0"/>
              </a:defRPr>
            </a:lvl2pPr>
            <a:lvl3pPr marL="1143000" indent="-228600" eaLnBrk="0" hangingPunct="0">
              <a:spcBef>
                <a:spcPct val="20000"/>
              </a:spcBef>
              <a:buChar char="•"/>
              <a:defRPr sz="2400">
                <a:solidFill>
                  <a:schemeClr val="tx1"/>
                </a:solidFill>
                <a:latin typeface="Univers" charset="0"/>
              </a:defRPr>
            </a:lvl3pPr>
            <a:lvl4pPr marL="1600200" indent="-228600" eaLnBrk="0" hangingPunct="0">
              <a:spcBef>
                <a:spcPct val="20000"/>
              </a:spcBef>
              <a:buChar char="–"/>
              <a:defRPr sz="2000">
                <a:solidFill>
                  <a:schemeClr val="tx1"/>
                </a:solidFill>
                <a:latin typeface="Univers" charset="0"/>
              </a:defRPr>
            </a:lvl4pPr>
            <a:lvl5pPr marL="2057400" indent="-228600" eaLnBrk="0" hangingPunct="0">
              <a:spcBef>
                <a:spcPct val="20000"/>
              </a:spcBef>
              <a:buChar char="»"/>
              <a:defRPr sz="2000">
                <a:solidFill>
                  <a:schemeClr val="tx1"/>
                </a:solidFill>
                <a:latin typeface="Univers" charset="0"/>
              </a:defRPr>
            </a:lvl5pPr>
            <a:lvl6pPr marL="2514600" indent="-228600" eaLnBrk="0" fontAlgn="base" hangingPunct="0">
              <a:spcBef>
                <a:spcPct val="20000"/>
              </a:spcBef>
              <a:spcAft>
                <a:spcPct val="0"/>
              </a:spcAft>
              <a:buChar char="»"/>
              <a:defRPr sz="2000">
                <a:solidFill>
                  <a:schemeClr val="tx1"/>
                </a:solidFill>
                <a:latin typeface="Univers" charset="0"/>
              </a:defRPr>
            </a:lvl6pPr>
            <a:lvl7pPr marL="2971800" indent="-228600" eaLnBrk="0" fontAlgn="base" hangingPunct="0">
              <a:spcBef>
                <a:spcPct val="20000"/>
              </a:spcBef>
              <a:spcAft>
                <a:spcPct val="0"/>
              </a:spcAft>
              <a:buChar char="»"/>
              <a:defRPr sz="2000">
                <a:solidFill>
                  <a:schemeClr val="tx1"/>
                </a:solidFill>
                <a:latin typeface="Univers" charset="0"/>
              </a:defRPr>
            </a:lvl7pPr>
            <a:lvl8pPr marL="3429000" indent="-228600" eaLnBrk="0" fontAlgn="base" hangingPunct="0">
              <a:spcBef>
                <a:spcPct val="20000"/>
              </a:spcBef>
              <a:spcAft>
                <a:spcPct val="0"/>
              </a:spcAft>
              <a:buChar char="»"/>
              <a:defRPr sz="2000">
                <a:solidFill>
                  <a:schemeClr val="tx1"/>
                </a:solidFill>
                <a:latin typeface="Univers" charset="0"/>
              </a:defRPr>
            </a:lvl8pPr>
            <a:lvl9pPr marL="3886200" indent="-228600" eaLnBrk="0" fontAlgn="base" hangingPunct="0">
              <a:spcBef>
                <a:spcPct val="20000"/>
              </a:spcBef>
              <a:spcAft>
                <a:spcPct val="0"/>
              </a:spcAft>
              <a:buChar char="»"/>
              <a:defRPr sz="2000">
                <a:solidFill>
                  <a:schemeClr val="tx1"/>
                </a:solidFill>
                <a:latin typeface="Univers" charset="0"/>
              </a:defRPr>
            </a:lvl9pPr>
          </a:lstStyle>
          <a:p>
            <a:pPr algn="ctr" eaLnBrk="1" hangingPunct="1">
              <a:spcBef>
                <a:spcPct val="0"/>
              </a:spcBef>
            </a:pPr>
            <a:r>
              <a:rPr lang="de-DE" altLang="de-DE" sz="3400">
                <a:latin typeface="DLRG Univers 55 Roman" panose="02000503040000020003" pitchFamily="2" charset="0"/>
              </a:rPr>
              <a:t>TZ</a:t>
            </a:r>
          </a:p>
        </p:txBody>
      </p:sp>
      <p:pic>
        <p:nvPicPr>
          <p:cNvPr id="35635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76120" y="4221088"/>
            <a:ext cx="3284538" cy="85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937583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56356"/>
                                        </p:tgtEl>
                                        <p:attrNameLst>
                                          <p:attrName>style.visibility</p:attrName>
                                        </p:attrNameLst>
                                      </p:cBhvr>
                                      <p:to>
                                        <p:strVal val="visible"/>
                                      </p:to>
                                    </p:set>
                                    <p:anim calcmode="lin" valueType="num">
                                      <p:cBhvr additive="base">
                                        <p:cTn id="7" dur="500" fill="hold"/>
                                        <p:tgtEl>
                                          <p:spTgt spid="356356"/>
                                        </p:tgtEl>
                                        <p:attrNameLst>
                                          <p:attrName>ppt_x</p:attrName>
                                        </p:attrNameLst>
                                      </p:cBhvr>
                                      <p:tavLst>
                                        <p:tav tm="0">
                                          <p:val>
                                            <p:strVal val="0-#ppt_w/2"/>
                                          </p:val>
                                        </p:tav>
                                        <p:tav tm="100000">
                                          <p:val>
                                            <p:strVal val="#ppt_x"/>
                                          </p:val>
                                        </p:tav>
                                      </p:tavLst>
                                    </p:anim>
                                    <p:anim calcmode="lin" valueType="num">
                                      <p:cBhvr additive="base">
                                        <p:cTn id="8" dur="500" fill="hold"/>
                                        <p:tgtEl>
                                          <p:spTgt spid="356356"/>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56357"/>
                                        </p:tgtEl>
                                        <p:attrNameLst>
                                          <p:attrName>style.visibility</p:attrName>
                                        </p:attrNameLst>
                                      </p:cBhvr>
                                      <p:to>
                                        <p:strVal val="visible"/>
                                      </p:to>
                                    </p:set>
                                    <p:anim calcmode="lin" valueType="num">
                                      <p:cBhvr additive="base">
                                        <p:cTn id="13" dur="500" fill="hold"/>
                                        <p:tgtEl>
                                          <p:spTgt spid="356357"/>
                                        </p:tgtEl>
                                        <p:attrNameLst>
                                          <p:attrName>ppt_x</p:attrName>
                                        </p:attrNameLst>
                                      </p:cBhvr>
                                      <p:tavLst>
                                        <p:tav tm="0">
                                          <p:val>
                                            <p:strVal val="0-#ppt_w/2"/>
                                          </p:val>
                                        </p:tav>
                                        <p:tav tm="100000">
                                          <p:val>
                                            <p:strVal val="#ppt_x"/>
                                          </p:val>
                                        </p:tav>
                                      </p:tavLst>
                                    </p:anim>
                                    <p:anim calcmode="lin" valueType="num">
                                      <p:cBhvr additive="base">
                                        <p:cTn id="14" dur="500" fill="hold"/>
                                        <p:tgtEl>
                                          <p:spTgt spid="356357"/>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6355">
                                            <p:txEl>
                                              <p:pRg st="0" end="0"/>
                                            </p:txEl>
                                          </p:spTgt>
                                        </p:tgtEl>
                                        <p:attrNameLst>
                                          <p:attrName>style.visibility</p:attrName>
                                        </p:attrNameLst>
                                      </p:cBhvr>
                                      <p:to>
                                        <p:strVal val="visible"/>
                                      </p:to>
                                    </p:set>
                                    <p:anim calcmode="lin" valueType="num">
                                      <p:cBhvr additive="base">
                                        <p:cTn id="19" dur="500" fill="hold"/>
                                        <p:tgtEl>
                                          <p:spTgt spid="356355">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635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6355">
                                            <p:txEl>
                                              <p:pRg st="1" end="1"/>
                                            </p:txEl>
                                          </p:spTgt>
                                        </p:tgtEl>
                                        <p:attrNameLst>
                                          <p:attrName>style.visibility</p:attrName>
                                        </p:attrNameLst>
                                      </p:cBhvr>
                                      <p:to>
                                        <p:strVal val="visible"/>
                                      </p:to>
                                    </p:set>
                                    <p:anim calcmode="lin" valueType="num">
                                      <p:cBhvr additive="base">
                                        <p:cTn id="25" dur="500" fill="hold"/>
                                        <p:tgtEl>
                                          <p:spTgt spid="356355">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635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56355">
                                            <p:txEl>
                                              <p:pRg st="2" end="2"/>
                                            </p:txEl>
                                          </p:spTgt>
                                        </p:tgtEl>
                                        <p:attrNameLst>
                                          <p:attrName>style.visibility</p:attrName>
                                        </p:attrNameLst>
                                      </p:cBhvr>
                                      <p:to>
                                        <p:strVal val="visible"/>
                                      </p:to>
                                    </p:set>
                                    <p:anim calcmode="lin" valueType="num">
                                      <p:cBhvr additive="base">
                                        <p:cTn id="31" dur="500" fill="hold"/>
                                        <p:tgtEl>
                                          <p:spTgt spid="356355">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56355">
                                            <p:txEl>
                                              <p:pRg st="2" end="2"/>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356355">
                                            <p:txEl>
                                              <p:pRg st="3" end="3"/>
                                            </p:txEl>
                                          </p:spTgt>
                                        </p:tgtEl>
                                        <p:attrNameLst>
                                          <p:attrName>style.visibility</p:attrName>
                                        </p:attrNameLst>
                                      </p:cBhvr>
                                      <p:to>
                                        <p:strVal val="visible"/>
                                      </p:to>
                                    </p:set>
                                    <p:anim calcmode="lin" valueType="num">
                                      <p:cBhvr additive="base">
                                        <p:cTn id="35" dur="500" fill="hold"/>
                                        <p:tgtEl>
                                          <p:spTgt spid="356355">
                                            <p:txEl>
                                              <p:pRg st="3" end="3"/>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56355">
                                            <p:txEl>
                                              <p:pRg st="3" end="3"/>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56355">
                                            <p:txEl>
                                              <p:pRg st="4" end="4"/>
                                            </p:txEl>
                                          </p:spTgt>
                                        </p:tgtEl>
                                        <p:attrNameLst>
                                          <p:attrName>style.visibility</p:attrName>
                                        </p:attrNameLst>
                                      </p:cBhvr>
                                      <p:to>
                                        <p:strVal val="visible"/>
                                      </p:to>
                                    </p:set>
                                    <p:anim calcmode="lin" valueType="num">
                                      <p:cBhvr additive="base">
                                        <p:cTn id="39" dur="500" fill="hold"/>
                                        <p:tgtEl>
                                          <p:spTgt spid="356355">
                                            <p:txEl>
                                              <p:pRg st="4" end="4"/>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56355">
                                            <p:txEl>
                                              <p:pRg st="4" end="4"/>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356355">
                                            <p:txEl>
                                              <p:pRg st="5" end="5"/>
                                            </p:txEl>
                                          </p:spTgt>
                                        </p:tgtEl>
                                        <p:attrNameLst>
                                          <p:attrName>style.visibility</p:attrName>
                                        </p:attrNameLst>
                                      </p:cBhvr>
                                      <p:to>
                                        <p:strVal val="visible"/>
                                      </p:to>
                                    </p:set>
                                    <p:anim calcmode="lin" valueType="num">
                                      <p:cBhvr additive="base">
                                        <p:cTn id="43" dur="500" fill="hold"/>
                                        <p:tgtEl>
                                          <p:spTgt spid="356355">
                                            <p:txEl>
                                              <p:pRg st="5" end="5"/>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56355">
                                            <p:txEl>
                                              <p:pRg st="5" end="5"/>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356355">
                                            <p:txEl>
                                              <p:pRg st="6" end="6"/>
                                            </p:txEl>
                                          </p:spTgt>
                                        </p:tgtEl>
                                        <p:attrNameLst>
                                          <p:attrName>style.visibility</p:attrName>
                                        </p:attrNameLst>
                                      </p:cBhvr>
                                      <p:to>
                                        <p:strVal val="visible"/>
                                      </p:to>
                                    </p:set>
                                    <p:anim calcmode="lin" valueType="num">
                                      <p:cBhvr additive="base">
                                        <p:cTn id="47" dur="500" fill="hold"/>
                                        <p:tgtEl>
                                          <p:spTgt spid="356355">
                                            <p:txEl>
                                              <p:pRg st="6" end="6"/>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356355">
                                            <p:txEl>
                                              <p:pRg st="6" end="6"/>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356355">
                                            <p:txEl>
                                              <p:pRg st="7" end="7"/>
                                            </p:txEl>
                                          </p:spTgt>
                                        </p:tgtEl>
                                        <p:attrNameLst>
                                          <p:attrName>style.visibility</p:attrName>
                                        </p:attrNameLst>
                                      </p:cBhvr>
                                      <p:to>
                                        <p:strVal val="visible"/>
                                      </p:to>
                                    </p:set>
                                    <p:anim calcmode="lin" valueType="num">
                                      <p:cBhvr additive="base">
                                        <p:cTn id="51" dur="500" fill="hold"/>
                                        <p:tgtEl>
                                          <p:spTgt spid="356355">
                                            <p:txEl>
                                              <p:pRg st="7" end="7"/>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356355">
                                            <p:txEl>
                                              <p:pRg st="7" end="7"/>
                                            </p:txEl>
                                          </p:spTgt>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356355">
                                            <p:txEl>
                                              <p:pRg st="8" end="8"/>
                                            </p:txEl>
                                          </p:spTgt>
                                        </p:tgtEl>
                                        <p:attrNameLst>
                                          <p:attrName>style.visibility</p:attrName>
                                        </p:attrNameLst>
                                      </p:cBhvr>
                                      <p:to>
                                        <p:strVal val="visible"/>
                                      </p:to>
                                    </p:set>
                                    <p:anim calcmode="lin" valueType="num">
                                      <p:cBhvr additive="base">
                                        <p:cTn id="55" dur="500" fill="hold"/>
                                        <p:tgtEl>
                                          <p:spTgt spid="356355">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56355">
                                            <p:txEl>
                                              <p:pRg st="8" end="8"/>
                                            </p:txEl>
                                          </p:spTgt>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56355">
                                            <p:txEl>
                                              <p:pRg st="9" end="9"/>
                                            </p:txEl>
                                          </p:spTgt>
                                        </p:tgtEl>
                                        <p:attrNameLst>
                                          <p:attrName>style.visibility</p:attrName>
                                        </p:attrNameLst>
                                      </p:cBhvr>
                                      <p:to>
                                        <p:strVal val="visible"/>
                                      </p:to>
                                    </p:set>
                                    <p:anim calcmode="lin" valueType="num">
                                      <p:cBhvr additive="base">
                                        <p:cTn id="59" dur="500" fill="hold"/>
                                        <p:tgtEl>
                                          <p:spTgt spid="356355">
                                            <p:txEl>
                                              <p:pRg st="9" end="9"/>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356355">
                                            <p:txEl>
                                              <p:pRg st="9" end="9"/>
                                            </p:txEl>
                                          </p:spTgt>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356355">
                                            <p:txEl>
                                              <p:pRg st="10" end="10"/>
                                            </p:txEl>
                                          </p:spTgt>
                                        </p:tgtEl>
                                        <p:attrNameLst>
                                          <p:attrName>style.visibility</p:attrName>
                                        </p:attrNameLst>
                                      </p:cBhvr>
                                      <p:to>
                                        <p:strVal val="visible"/>
                                      </p:to>
                                    </p:set>
                                    <p:anim calcmode="lin" valueType="num">
                                      <p:cBhvr additive="base">
                                        <p:cTn id="63" dur="500" fill="hold"/>
                                        <p:tgtEl>
                                          <p:spTgt spid="356355">
                                            <p:txEl>
                                              <p:pRg st="10" end="1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56355">
                                            <p:txEl>
                                              <p:pRg st="10" end="10"/>
                                            </p:txEl>
                                          </p:spTgt>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56355">
                                            <p:txEl>
                                              <p:pRg st="11" end="11"/>
                                            </p:txEl>
                                          </p:spTgt>
                                        </p:tgtEl>
                                        <p:attrNameLst>
                                          <p:attrName>style.visibility</p:attrName>
                                        </p:attrNameLst>
                                      </p:cBhvr>
                                      <p:to>
                                        <p:strVal val="visible"/>
                                      </p:to>
                                    </p:set>
                                    <p:anim calcmode="lin" valueType="num">
                                      <p:cBhvr additive="base">
                                        <p:cTn id="67" dur="500" fill="hold"/>
                                        <p:tgtEl>
                                          <p:spTgt spid="356355">
                                            <p:txEl>
                                              <p:pRg st="11" end="11"/>
                                            </p:txEl>
                                          </p:spTgt>
                                        </p:tgtEl>
                                        <p:attrNameLst>
                                          <p:attrName>ppt_x</p:attrName>
                                        </p:attrNameLst>
                                      </p:cBhvr>
                                      <p:tavLst>
                                        <p:tav tm="0">
                                          <p:val>
                                            <p:strVal val="0-#ppt_w/2"/>
                                          </p:val>
                                        </p:tav>
                                        <p:tav tm="100000">
                                          <p:val>
                                            <p:strVal val="#ppt_x"/>
                                          </p:val>
                                        </p:tav>
                                      </p:tavLst>
                                    </p:anim>
                                    <p:anim calcmode="lin" valueType="num">
                                      <p:cBhvr additive="base">
                                        <p:cTn id="68" dur="500" fill="hold"/>
                                        <p:tgtEl>
                                          <p:spTgt spid="356355">
                                            <p:txEl>
                                              <p:pRg st="11" end="11"/>
                                            </p:txEl>
                                          </p:spTgt>
                                        </p:tgtEl>
                                        <p:attrNameLst>
                                          <p:attrName>ppt_y</p:attrName>
                                        </p:attrNameLst>
                                      </p:cBhvr>
                                      <p:tavLst>
                                        <p:tav tm="0">
                                          <p:val>
                                            <p:strVal val="#ppt_y"/>
                                          </p:val>
                                        </p:tav>
                                        <p:tav tm="100000">
                                          <p:val>
                                            <p:strVal val="#ppt_y"/>
                                          </p:val>
                                        </p:tav>
                                      </p:tavLst>
                                    </p:anim>
                                  </p:childTnLst>
                                </p:cTn>
                              </p:par>
                              <p:par>
                                <p:cTn id="69" presetID="2" presetClass="entr" presetSubtype="8" fill="hold" grpId="0" nodeType="withEffect">
                                  <p:stCondLst>
                                    <p:cond delay="0"/>
                                  </p:stCondLst>
                                  <p:childTnLst>
                                    <p:set>
                                      <p:cBhvr>
                                        <p:cTn id="70" dur="1" fill="hold">
                                          <p:stCondLst>
                                            <p:cond delay="0"/>
                                          </p:stCondLst>
                                        </p:cTn>
                                        <p:tgtEl>
                                          <p:spTgt spid="356355">
                                            <p:txEl>
                                              <p:pRg st="12" end="12"/>
                                            </p:txEl>
                                          </p:spTgt>
                                        </p:tgtEl>
                                        <p:attrNameLst>
                                          <p:attrName>style.visibility</p:attrName>
                                        </p:attrNameLst>
                                      </p:cBhvr>
                                      <p:to>
                                        <p:strVal val="visible"/>
                                      </p:to>
                                    </p:set>
                                    <p:anim calcmode="lin" valueType="num">
                                      <p:cBhvr additive="base">
                                        <p:cTn id="71" dur="500" fill="hold"/>
                                        <p:tgtEl>
                                          <p:spTgt spid="356355">
                                            <p:txEl>
                                              <p:pRg st="12" end="12"/>
                                            </p:txEl>
                                          </p:spTgt>
                                        </p:tgtEl>
                                        <p:attrNameLst>
                                          <p:attrName>ppt_x</p:attrName>
                                        </p:attrNameLst>
                                      </p:cBhvr>
                                      <p:tavLst>
                                        <p:tav tm="0">
                                          <p:val>
                                            <p:strVal val="0-#ppt_w/2"/>
                                          </p:val>
                                        </p:tav>
                                        <p:tav tm="100000">
                                          <p:val>
                                            <p:strVal val="#ppt_x"/>
                                          </p:val>
                                        </p:tav>
                                      </p:tavLst>
                                    </p:anim>
                                    <p:anim calcmode="lin" valueType="num">
                                      <p:cBhvr additive="base">
                                        <p:cTn id="72" dur="500" fill="hold"/>
                                        <p:tgtEl>
                                          <p:spTgt spid="356355">
                                            <p:txEl>
                                              <p:pRg st="12" end="12"/>
                                            </p:txEl>
                                          </p:spTgt>
                                        </p:tgtEl>
                                        <p:attrNameLst>
                                          <p:attrName>ppt_y</p:attrName>
                                        </p:attrNameLst>
                                      </p:cBhvr>
                                      <p:tavLst>
                                        <p:tav tm="0">
                                          <p:val>
                                            <p:strVal val="#ppt_y"/>
                                          </p:val>
                                        </p:tav>
                                        <p:tav tm="100000">
                                          <p:val>
                                            <p:strVal val="#ppt_y"/>
                                          </p:val>
                                        </p:tav>
                                      </p:tavLst>
                                    </p:anim>
                                  </p:childTnLst>
                                </p:cTn>
                              </p:par>
                              <p:par>
                                <p:cTn id="73" presetID="2" presetClass="entr" presetSubtype="8" fill="hold" grpId="0" nodeType="withEffect">
                                  <p:stCondLst>
                                    <p:cond delay="0"/>
                                  </p:stCondLst>
                                  <p:childTnLst>
                                    <p:set>
                                      <p:cBhvr>
                                        <p:cTn id="74" dur="1" fill="hold">
                                          <p:stCondLst>
                                            <p:cond delay="0"/>
                                          </p:stCondLst>
                                        </p:cTn>
                                        <p:tgtEl>
                                          <p:spTgt spid="356355">
                                            <p:txEl>
                                              <p:pRg st="13" end="13"/>
                                            </p:txEl>
                                          </p:spTgt>
                                        </p:tgtEl>
                                        <p:attrNameLst>
                                          <p:attrName>style.visibility</p:attrName>
                                        </p:attrNameLst>
                                      </p:cBhvr>
                                      <p:to>
                                        <p:strVal val="visible"/>
                                      </p:to>
                                    </p:set>
                                    <p:anim calcmode="lin" valueType="num">
                                      <p:cBhvr additive="base">
                                        <p:cTn id="75" dur="500" fill="hold"/>
                                        <p:tgtEl>
                                          <p:spTgt spid="356355">
                                            <p:txEl>
                                              <p:pRg st="13" end="13"/>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356355">
                                            <p:txEl>
                                              <p:pRg st="13" end="13"/>
                                            </p:txEl>
                                          </p:spTgt>
                                        </p:tgtEl>
                                        <p:attrNameLst>
                                          <p:attrName>ppt_y</p:attrName>
                                        </p:attrNameLst>
                                      </p:cBhvr>
                                      <p:tavLst>
                                        <p:tav tm="0">
                                          <p:val>
                                            <p:strVal val="#ppt_y"/>
                                          </p:val>
                                        </p:tav>
                                        <p:tav tm="100000">
                                          <p:val>
                                            <p:strVal val="#ppt_y"/>
                                          </p:val>
                                        </p:tav>
                                      </p:tavLst>
                                    </p:anim>
                                  </p:childTnLst>
                                </p:cTn>
                              </p:par>
                            </p:childTnLst>
                          </p:cTn>
                        </p:par>
                      </p:childTnLst>
                    </p:cTn>
                  </p:par>
                  <p:par>
                    <p:cTn id="77" fill="hold" nodeType="clickPar">
                      <p:stCondLst>
                        <p:cond delay="indefinite"/>
                      </p:stCondLst>
                      <p:childTnLst>
                        <p:par>
                          <p:cTn id="78" fill="hold" nodeType="withGroup">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356355">
                                            <p:txEl>
                                              <p:pRg st="14" end="14"/>
                                            </p:txEl>
                                          </p:spTgt>
                                        </p:tgtEl>
                                        <p:attrNameLst>
                                          <p:attrName>style.visibility</p:attrName>
                                        </p:attrNameLst>
                                      </p:cBhvr>
                                      <p:to>
                                        <p:strVal val="visible"/>
                                      </p:to>
                                    </p:set>
                                    <p:anim calcmode="lin" valueType="num">
                                      <p:cBhvr additive="base">
                                        <p:cTn id="81" dur="500" fill="hold"/>
                                        <p:tgtEl>
                                          <p:spTgt spid="356355">
                                            <p:txEl>
                                              <p:pRg st="14" end="14"/>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356355">
                                            <p:txEl>
                                              <p:pRg st="14" end="14"/>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356355">
                                            <p:txEl>
                                              <p:pRg st="15" end="15"/>
                                            </p:txEl>
                                          </p:spTgt>
                                        </p:tgtEl>
                                        <p:attrNameLst>
                                          <p:attrName>style.visibility</p:attrName>
                                        </p:attrNameLst>
                                      </p:cBhvr>
                                      <p:to>
                                        <p:strVal val="visible"/>
                                      </p:to>
                                    </p:set>
                                    <p:anim calcmode="lin" valueType="num">
                                      <p:cBhvr additive="base">
                                        <p:cTn id="87" dur="500" fill="hold"/>
                                        <p:tgtEl>
                                          <p:spTgt spid="356355">
                                            <p:txEl>
                                              <p:pRg st="15" end="15"/>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356355">
                                            <p:txEl>
                                              <p:pRg st="15" end="1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6355" grpId="0" build="p" bldLvl="3" autoUpdateAnimBg="0"/>
      <p:bldP spid="356356" grpId="0" animBg="1"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0" y="274638"/>
            <a:ext cx="10972800" cy="417512"/>
          </a:xfrm>
        </p:spPr>
        <p:txBody>
          <a:bodyPr/>
          <a:lstStyle/>
          <a:p>
            <a:r>
              <a:rPr lang="de-DE" altLang="de-DE" sz="2400" dirty="0">
                <a:latin typeface="DLRG Univers 55 Roman" panose="02000503040000020003" pitchFamily="2" charset="0"/>
              </a:rPr>
              <a:t>3.3 </a:t>
            </a:r>
            <a:r>
              <a:rPr lang="de-DE" altLang="de-DE" sz="2400" dirty="0" smtClean="0">
                <a:latin typeface="DLRG Univers 55 Roman" panose="02000503040000020003" pitchFamily="2" charset="0"/>
              </a:rPr>
              <a:t>Führungsstrukturen </a:t>
            </a:r>
            <a:r>
              <a:rPr lang="de-DE" altLang="de-DE" sz="2400" dirty="0">
                <a:latin typeface="DLRG Univers 55 Roman" panose="02000503040000020003" pitchFamily="2" charset="0"/>
              </a:rPr>
              <a:t>– Einheiten + Einrichtungen</a:t>
            </a:r>
          </a:p>
        </p:txBody>
      </p:sp>
      <p:sp>
        <p:nvSpPr>
          <p:cNvPr id="359427" name="Rectangle 3"/>
          <p:cNvSpPr>
            <a:spLocks noGrp="1" noChangeArrowheads="1"/>
          </p:cNvSpPr>
          <p:nvPr>
            <p:ph type="body" idx="4294967295"/>
          </p:nvPr>
        </p:nvSpPr>
        <p:spPr>
          <a:xfrm>
            <a:off x="0" y="1600200"/>
            <a:ext cx="10972800" cy="4525963"/>
          </a:xfrm>
        </p:spPr>
        <p:txBody>
          <a:bodyPr/>
          <a:lstStyle/>
          <a:p>
            <a:pPr marL="457200" indent="-457200">
              <a:lnSpc>
                <a:spcPct val="90000"/>
              </a:lnSpc>
            </a:pPr>
            <a:endParaRPr lang="de-DE" altLang="de-DE" sz="2000" u="sng"/>
          </a:p>
          <a:p>
            <a:pPr marL="457200" indent="-457200">
              <a:lnSpc>
                <a:spcPct val="90000"/>
              </a:lnSpc>
            </a:pPr>
            <a:endParaRPr lang="de-DE" altLang="de-DE" sz="2000" u="sng"/>
          </a:p>
          <a:p>
            <a:pPr marL="457200" indent="-457200">
              <a:lnSpc>
                <a:spcPct val="90000"/>
              </a:lnSpc>
            </a:pPr>
            <a:r>
              <a:rPr lang="de-DE" altLang="de-DE" sz="2000" u="sng">
                <a:latin typeface="DLRG Univers 55 Roman" panose="02000503040000020003" pitchFamily="2" charset="0"/>
              </a:rPr>
              <a:t>Versorgung</a:t>
            </a:r>
            <a:r>
              <a:rPr lang="de-DE" altLang="de-DE" sz="2000">
                <a:latin typeface="DLRG Univers 55 Roman" panose="02000503040000020003" pitchFamily="2" charset="0"/>
              </a:rPr>
              <a:t> (nicht im Gesetz aufgeführt)</a:t>
            </a:r>
          </a:p>
          <a:p>
            <a:pPr marL="647700" lvl="1" indent="-457200">
              <a:lnSpc>
                <a:spcPct val="90000"/>
              </a:lnSpc>
            </a:pPr>
            <a:r>
              <a:rPr lang="de-DE" altLang="de-DE" sz="2000">
                <a:latin typeface="DLRG Univers 55 Roman" panose="02000503040000020003" pitchFamily="2" charset="0"/>
              </a:rPr>
              <a:t>Die Materialerhaltung und Materialversorgung ist weiterhin grundsätzlich, auch bei Einsätzen, durch die KatS-Organisationen und die untere KatS-Behörde in eigener Regie zu organisieren.</a:t>
            </a:r>
          </a:p>
          <a:p>
            <a:pPr marL="647700" lvl="1" indent="-457200">
              <a:lnSpc>
                <a:spcPct val="90000"/>
              </a:lnSpc>
            </a:pPr>
            <a:r>
              <a:rPr lang="de-DE" altLang="de-DE" sz="2000">
                <a:latin typeface="DLRG Univers 55 Roman" panose="02000503040000020003" pitchFamily="2" charset="0"/>
              </a:rPr>
              <a:t>Bei kürzeren Einsätzen ( z.B. Tageseinsätze) ist die Verpflegung grundsätzlich in der Regie der Einsatzkräfte selbst zu organisieren. Bei längeren Einsätzen/ Übungen können hierfür von der KatS-Behörde die nicht für die Verpflegung der Bevölkerung benötigten Verpflegungsgruppen der Betreuungszüge oder Großküchen eingesetzt werden.</a:t>
            </a:r>
          </a:p>
        </p:txBody>
      </p:sp>
      <p:pic>
        <p:nvPicPr>
          <p:cNvPr id="3594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36089" y="1412875"/>
            <a:ext cx="885825" cy="604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4898119"/>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59428"/>
                                        </p:tgtEl>
                                        <p:attrNameLst>
                                          <p:attrName>style.visibility</p:attrName>
                                        </p:attrNameLst>
                                      </p:cBhvr>
                                      <p:to>
                                        <p:strVal val="visible"/>
                                      </p:to>
                                    </p:set>
                                    <p:anim calcmode="lin" valueType="num">
                                      <p:cBhvr additive="base">
                                        <p:cTn id="7" dur="500" fill="hold"/>
                                        <p:tgtEl>
                                          <p:spTgt spid="359428"/>
                                        </p:tgtEl>
                                        <p:attrNameLst>
                                          <p:attrName>ppt_x</p:attrName>
                                        </p:attrNameLst>
                                      </p:cBhvr>
                                      <p:tavLst>
                                        <p:tav tm="0">
                                          <p:val>
                                            <p:strVal val="0-#ppt_w/2"/>
                                          </p:val>
                                        </p:tav>
                                        <p:tav tm="100000">
                                          <p:val>
                                            <p:strVal val="#ppt_x"/>
                                          </p:val>
                                        </p:tav>
                                      </p:tavLst>
                                    </p:anim>
                                    <p:anim calcmode="lin" valueType="num">
                                      <p:cBhvr additive="base">
                                        <p:cTn id="8" dur="500" fill="hold"/>
                                        <p:tgtEl>
                                          <p:spTgt spid="359428"/>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59427">
                                            <p:txEl>
                                              <p:pRg st="2" end="2"/>
                                            </p:txEl>
                                          </p:spTgt>
                                        </p:tgtEl>
                                        <p:attrNameLst>
                                          <p:attrName>style.visibility</p:attrName>
                                        </p:attrNameLst>
                                      </p:cBhvr>
                                      <p:to>
                                        <p:strVal val="visible"/>
                                      </p:to>
                                    </p:set>
                                    <p:anim calcmode="lin" valueType="num">
                                      <p:cBhvr additive="base">
                                        <p:cTn id="13" dur="500" fill="hold"/>
                                        <p:tgtEl>
                                          <p:spTgt spid="359427">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5942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59427">
                                            <p:txEl>
                                              <p:pRg st="3" end="3"/>
                                            </p:txEl>
                                          </p:spTgt>
                                        </p:tgtEl>
                                        <p:attrNameLst>
                                          <p:attrName>style.visibility</p:attrName>
                                        </p:attrNameLst>
                                      </p:cBhvr>
                                      <p:to>
                                        <p:strVal val="visible"/>
                                      </p:to>
                                    </p:set>
                                    <p:anim calcmode="lin" valueType="num">
                                      <p:cBhvr additive="base">
                                        <p:cTn id="19" dur="500" fill="hold"/>
                                        <p:tgtEl>
                                          <p:spTgt spid="3594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5942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59427">
                                            <p:txEl>
                                              <p:pRg st="4" end="4"/>
                                            </p:txEl>
                                          </p:spTgt>
                                        </p:tgtEl>
                                        <p:attrNameLst>
                                          <p:attrName>style.visibility</p:attrName>
                                        </p:attrNameLst>
                                      </p:cBhvr>
                                      <p:to>
                                        <p:strVal val="visible"/>
                                      </p:to>
                                    </p:set>
                                    <p:anim calcmode="lin" valueType="num">
                                      <p:cBhvr additive="base">
                                        <p:cTn id="25" dur="500" fill="hold"/>
                                        <p:tgtEl>
                                          <p:spTgt spid="359427">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594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9427" grpId="0" build="p" bldLvl="3"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2996952"/>
            <a:ext cx="12192000"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98" name="Rectangle 2"/>
          <p:cNvSpPr>
            <a:spLocks noGrp="1" noChangeArrowheads="1"/>
          </p:cNvSpPr>
          <p:nvPr>
            <p:ph type="title" idx="4294967295"/>
          </p:nvPr>
        </p:nvSpPr>
        <p:spPr>
          <a:xfrm>
            <a:off x="0" y="274638"/>
            <a:ext cx="10972800" cy="417512"/>
          </a:xfrm>
        </p:spPr>
        <p:txBody>
          <a:bodyPr/>
          <a:lstStyle/>
          <a:p>
            <a:pPr eaLnBrk="1" hangingPunct="1"/>
            <a:r>
              <a:rPr lang="de-DE" altLang="de-DE" dirty="0" smtClean="0">
                <a:latin typeface="DLRG Univers 55 Roman" panose="02000503040000020003" pitchFamily="2" charset="0"/>
              </a:rPr>
              <a:t>Übersicht</a:t>
            </a:r>
          </a:p>
        </p:txBody>
      </p:sp>
      <p:sp>
        <p:nvSpPr>
          <p:cNvPr id="4099" name="Rectangle 3"/>
          <p:cNvSpPr>
            <a:spLocks noGrp="1" noChangeArrowheads="1"/>
          </p:cNvSpPr>
          <p:nvPr>
            <p:ph type="body" idx="4294967295"/>
          </p:nvPr>
        </p:nvSpPr>
        <p:spPr>
          <a:xfrm>
            <a:off x="0" y="1268760"/>
            <a:ext cx="12072664" cy="4857403"/>
          </a:xfrm>
        </p:spPr>
        <p:txBody>
          <a:bodyPr/>
          <a:lstStyle/>
          <a:p>
            <a:pPr marL="457200" indent="-457200">
              <a:buFontTx/>
              <a:buAutoNum type="arabicPeriod"/>
            </a:pPr>
            <a:r>
              <a:rPr lang="de-DE" altLang="de-DE" dirty="0">
                <a:solidFill>
                  <a:schemeClr val="tx2"/>
                </a:solidFill>
                <a:latin typeface="DLRG Univers 55 Roman" panose="02000503040000020003" pitchFamily="2" charset="0"/>
              </a:rPr>
              <a:t>Einführung in Allgemeine Hilfe und </a:t>
            </a:r>
            <a:r>
              <a:rPr lang="de-DE" altLang="de-DE" dirty="0" smtClean="0">
                <a:solidFill>
                  <a:schemeClr val="tx2"/>
                </a:solidFill>
                <a:latin typeface="DLRG Univers 55 Roman" panose="02000503040000020003" pitchFamily="2" charset="0"/>
              </a:rPr>
              <a:t>Katastrophenschutz</a:t>
            </a:r>
          </a:p>
          <a:p>
            <a:pPr marL="457200" indent="-457200">
              <a:buFontTx/>
              <a:buAutoNum type="arabicPeriod"/>
            </a:pPr>
            <a:r>
              <a:rPr lang="de-DE" altLang="de-DE" dirty="0">
                <a:solidFill>
                  <a:schemeClr val="tx2"/>
                </a:solidFill>
                <a:latin typeface="DLRG Univers 55 Roman" panose="02000503040000020003" pitchFamily="2" charset="0"/>
              </a:rPr>
              <a:t>Rechtliche Vorgaben für Allgemeine Hilfe und </a:t>
            </a:r>
            <a:r>
              <a:rPr lang="de-DE" altLang="de-DE" dirty="0" smtClean="0">
                <a:solidFill>
                  <a:schemeClr val="tx2"/>
                </a:solidFill>
                <a:latin typeface="DLRG Univers 55 Roman" panose="02000503040000020003" pitchFamily="2" charset="0"/>
              </a:rPr>
              <a:t>KatS</a:t>
            </a:r>
          </a:p>
          <a:p>
            <a:pPr marL="457200" indent="-457200">
              <a:buFontTx/>
              <a:buAutoNum type="arabicPeriod"/>
            </a:pPr>
            <a:r>
              <a:rPr lang="de-DE" altLang="de-DE" dirty="0">
                <a:solidFill>
                  <a:schemeClr val="tx2"/>
                </a:solidFill>
                <a:latin typeface="DLRG Univers 55 Roman" panose="02000503040000020003" pitchFamily="2" charset="0"/>
              </a:rPr>
              <a:t>Führungsstrukturen in Allgemeiner Hilfe und KatS</a:t>
            </a:r>
            <a:endParaRPr lang="de-DE" altLang="de-DE" dirty="0" smtClean="0">
              <a:solidFill>
                <a:schemeClr val="tx2"/>
              </a:solidFill>
              <a:latin typeface="DLRG Univers 55 Roman" panose="02000503040000020003" pitchFamily="2" charset="0"/>
            </a:endParaRPr>
          </a:p>
          <a:p>
            <a:pPr marL="457200" indent="-457200">
              <a:buFontTx/>
              <a:buAutoNum type="arabicPeriod"/>
            </a:pPr>
            <a:r>
              <a:rPr lang="de-DE" altLang="de-DE" dirty="0">
                <a:solidFill>
                  <a:schemeClr val="tx2"/>
                </a:solidFill>
                <a:latin typeface="DLRG Univers 55 Roman" panose="02000503040000020003" pitchFamily="2" charset="0"/>
              </a:rPr>
              <a:t>Allgemeine Hilfe und KatS in der </a:t>
            </a:r>
            <a:r>
              <a:rPr lang="de-DE" altLang="de-DE" dirty="0" smtClean="0">
                <a:solidFill>
                  <a:schemeClr val="tx2"/>
                </a:solidFill>
                <a:latin typeface="DLRG Univers 55 Roman" panose="02000503040000020003" pitchFamily="2" charset="0"/>
              </a:rPr>
              <a:t>DLRG</a:t>
            </a:r>
          </a:p>
          <a:p>
            <a:pPr marL="457200" indent="-457200">
              <a:buFontTx/>
              <a:buAutoNum type="arabicPeriod"/>
            </a:pPr>
            <a:r>
              <a:rPr lang="de-DE" altLang="de-DE" dirty="0">
                <a:solidFill>
                  <a:schemeClr val="tx2"/>
                </a:solidFill>
                <a:latin typeface="DLRG Univers 55 Roman" panose="02000503040000020003" pitchFamily="2" charset="0"/>
              </a:rPr>
              <a:t>Spezielle Einsatzlehre in der Allgemeinen Hilfe und im </a:t>
            </a:r>
            <a:r>
              <a:rPr lang="de-DE" altLang="de-DE" dirty="0" smtClean="0">
                <a:solidFill>
                  <a:schemeClr val="tx2"/>
                </a:solidFill>
                <a:latin typeface="DLRG Univers 55 Roman" panose="02000503040000020003" pitchFamily="2" charset="0"/>
              </a:rPr>
              <a:t>KatS</a:t>
            </a:r>
          </a:p>
          <a:p>
            <a:pPr marL="457200" indent="-457200">
              <a:buFontTx/>
              <a:buAutoNum type="arabicPeriod"/>
            </a:pPr>
            <a:r>
              <a:rPr lang="de-DE" altLang="de-DE" dirty="0">
                <a:solidFill>
                  <a:schemeClr val="tx2"/>
                </a:solidFill>
                <a:latin typeface="DLRG Univers 55 Roman" panose="02000503040000020003" pitchFamily="2" charset="0"/>
              </a:rPr>
              <a:t>Grundlagen Unfallverhütung, </a:t>
            </a:r>
            <a:r>
              <a:rPr lang="de-DE" altLang="de-DE" dirty="0" smtClean="0">
                <a:solidFill>
                  <a:schemeClr val="tx2"/>
                </a:solidFill>
                <a:latin typeface="DLRG Univers 55 Roman" panose="02000503040000020003" pitchFamily="2" charset="0"/>
              </a:rPr>
              <a:t>PSA, </a:t>
            </a:r>
            <a:r>
              <a:rPr lang="de-DE" altLang="de-DE" dirty="0">
                <a:solidFill>
                  <a:schemeClr val="tx2"/>
                </a:solidFill>
                <a:latin typeface="DLRG Univers 55 Roman" panose="02000503040000020003" pitchFamily="2" charset="0"/>
              </a:rPr>
              <a:t>Hygiene und </a:t>
            </a:r>
            <a:r>
              <a:rPr lang="de-DE" altLang="de-DE" dirty="0" smtClean="0">
                <a:solidFill>
                  <a:schemeClr val="tx2"/>
                </a:solidFill>
                <a:latin typeface="DLRG Univers 55 Roman" panose="02000503040000020003" pitchFamily="2" charset="0"/>
              </a:rPr>
              <a:t>Impfschutz</a:t>
            </a:r>
          </a:p>
          <a:p>
            <a:pPr marL="457200" indent="-457200">
              <a:buFontTx/>
              <a:buAutoNum type="arabicPeriod"/>
            </a:pPr>
            <a:r>
              <a:rPr lang="de-DE" altLang="de-DE" dirty="0">
                <a:solidFill>
                  <a:schemeClr val="tx2"/>
                </a:solidFill>
                <a:latin typeface="DLRG Univers 55 Roman" panose="02000503040000020003" pitchFamily="2" charset="0"/>
              </a:rPr>
              <a:t>Grundlagen Technik und </a:t>
            </a:r>
            <a:r>
              <a:rPr lang="de-DE" altLang="de-DE" dirty="0" smtClean="0">
                <a:solidFill>
                  <a:schemeClr val="tx2"/>
                </a:solidFill>
                <a:latin typeface="DLRG Univers 55 Roman" panose="02000503040000020003" pitchFamily="2" charset="0"/>
              </a:rPr>
              <a:t>Sicherheit</a:t>
            </a:r>
          </a:p>
          <a:p>
            <a:pPr marL="457200" indent="-457200">
              <a:buFontTx/>
              <a:buAutoNum type="arabicPeriod"/>
            </a:pPr>
            <a:r>
              <a:rPr lang="de-DE" altLang="de-DE" dirty="0">
                <a:solidFill>
                  <a:schemeClr val="tx2"/>
                </a:solidFill>
                <a:latin typeface="DLRG Univers 55 Roman" panose="02000503040000020003" pitchFamily="2" charset="0"/>
              </a:rPr>
              <a:t>Grundlagen Hochwasser</a:t>
            </a:r>
            <a:endParaRPr lang="de-DE" altLang="de-DE" dirty="0" smtClean="0">
              <a:solidFill>
                <a:schemeClr val="tx2"/>
              </a:solidFill>
              <a:latin typeface="DLRG Univers 55 Roman" panose="02000503040000020003" pitchFamily="2" charset="0"/>
            </a:endParaRPr>
          </a:p>
        </p:txBody>
      </p:sp>
    </p:spTree>
    <p:extLst>
      <p:ext uri="{BB962C8B-B14F-4D97-AF65-F5344CB8AC3E}">
        <p14:creationId xmlns:p14="http://schemas.microsoft.com/office/powerpoint/2010/main" val="832432256"/>
      </p:ext>
    </p:extLst>
  </p:cSld>
  <p:clrMapOvr>
    <a:masterClrMapping/>
  </p:clrMapOvr>
  <p:transition spd="slow">
    <p:zoom dir="in"/>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5400" y="260648"/>
            <a:ext cx="7920880" cy="892552"/>
          </a:xfrm>
          <a:prstGeom prst="rect">
            <a:avLst/>
          </a:prstGeom>
          <a:noFill/>
        </p:spPr>
        <p:txBody>
          <a:bodyPr wrap="square" rtlCol="0">
            <a:spAutoFit/>
          </a:bodyPr>
          <a:lstStyle/>
          <a:p>
            <a:r>
              <a:rPr lang="de-DE" sz="2800" b="1" dirty="0" smtClean="0"/>
              <a:t>4.1 Katastrophenschutz</a:t>
            </a:r>
            <a:endParaRPr lang="de-DE" sz="2800" b="1" dirty="0"/>
          </a:p>
          <a:p>
            <a:r>
              <a:rPr lang="de-DE" sz="2400" dirty="0"/>
              <a:t>Die Aufgaben für Wasserrettungseinheiten</a:t>
            </a:r>
            <a:endParaRPr lang="de-DE" sz="3200" dirty="0"/>
          </a:p>
        </p:txBody>
      </p:sp>
      <p:sp>
        <p:nvSpPr>
          <p:cNvPr id="3" name="Text Box 4"/>
          <p:cNvSpPr txBox="1">
            <a:spLocks noChangeArrowheads="1"/>
          </p:cNvSpPr>
          <p:nvPr/>
        </p:nvSpPr>
        <p:spPr bwMode="auto">
          <a:xfrm>
            <a:off x="696280" y="1412776"/>
            <a:ext cx="10800320"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r>
              <a:rPr lang="de-DE" sz="2400" dirty="0"/>
              <a:t>Die Katastrophenschutz-Wasserrettungseinheiten leisten Hilfe bei</a:t>
            </a:r>
          </a:p>
          <a:p>
            <a:endParaRPr lang="de-DE" sz="2000" dirty="0"/>
          </a:p>
          <a:p>
            <a:pPr marL="342900" indent="-342900">
              <a:buFont typeface="Arial" panose="020B0604020202020204" pitchFamily="34" charset="0"/>
              <a:buChar char="•"/>
            </a:pPr>
            <a:r>
              <a:rPr lang="de-DE" sz="2400" dirty="0"/>
              <a:t>Naturkatastrophen </a:t>
            </a:r>
            <a:endParaRPr lang="de-DE" sz="2400" dirty="0" smtClean="0"/>
          </a:p>
          <a:p>
            <a:pPr>
              <a:tabLst>
                <a:tab pos="355600" algn="l"/>
              </a:tabLst>
            </a:pPr>
            <a:r>
              <a:rPr lang="de-DE" sz="2400" dirty="0"/>
              <a:t>	</a:t>
            </a:r>
            <a:r>
              <a:rPr lang="de-DE" sz="2000" dirty="0" smtClean="0"/>
              <a:t>(</a:t>
            </a:r>
            <a:r>
              <a:rPr lang="de-DE" sz="2000" dirty="0"/>
              <a:t>z.B. Hochwasser, Überschwemmung, Unwetter, Deich- und Dammbrüche, </a:t>
            </a:r>
            <a:r>
              <a:rPr lang="de-DE" sz="2000" dirty="0" smtClean="0"/>
              <a:t>	Staudammschäden </a:t>
            </a:r>
            <a:r>
              <a:rPr lang="de-DE" sz="2000" dirty="0"/>
              <a:t>usw.) </a:t>
            </a:r>
          </a:p>
          <a:p>
            <a:endParaRPr lang="de-DE" sz="2400" dirty="0"/>
          </a:p>
          <a:p>
            <a:pPr marL="342900" indent="-342900">
              <a:buFont typeface="Arial" panose="020B0604020202020204" pitchFamily="34" charset="0"/>
              <a:buChar char="•"/>
            </a:pPr>
            <a:r>
              <a:rPr lang="de-DE" sz="2400" dirty="0"/>
              <a:t>Unglücksfällen </a:t>
            </a:r>
            <a:endParaRPr lang="de-DE" sz="2400" dirty="0" smtClean="0"/>
          </a:p>
          <a:p>
            <a:pPr>
              <a:tabLst>
                <a:tab pos="355600" algn="l"/>
              </a:tabLst>
            </a:pPr>
            <a:r>
              <a:rPr lang="de-DE" sz="2400" dirty="0"/>
              <a:t>	</a:t>
            </a:r>
            <a:r>
              <a:rPr lang="de-DE" sz="2000" dirty="0" smtClean="0"/>
              <a:t>(</a:t>
            </a:r>
            <a:r>
              <a:rPr lang="de-DE" sz="2000" dirty="0"/>
              <a:t>z.B. Schleusenbrüche, Brückenunglücke, Schiffshavarien und Kollisionen sowie sonstige </a:t>
            </a:r>
            <a:r>
              <a:rPr lang="de-DE" sz="2000" dirty="0" smtClean="0"/>
              <a:t>	Schiffsunglücke</a:t>
            </a:r>
            <a:r>
              <a:rPr lang="de-DE" sz="2000" dirty="0"/>
              <a:t>, treibendes oder blockierendes Gut, Flugzeugabstürze über Wasser usw.)</a:t>
            </a:r>
          </a:p>
          <a:p>
            <a:pPr marL="342900" indent="-342900">
              <a:buFont typeface="Arial" panose="020B0604020202020204" pitchFamily="34" charset="0"/>
              <a:buChar char="•"/>
            </a:pPr>
            <a:endParaRPr lang="de-DE" sz="2000" dirty="0"/>
          </a:p>
          <a:p>
            <a:r>
              <a:rPr lang="de-DE" sz="2400" dirty="0"/>
              <a:t>sowie bei hierdurch hervorgerufenen Notständen.</a:t>
            </a:r>
          </a:p>
          <a:p>
            <a:pPr marL="800100" lvl="1" indent="-342900">
              <a:buFont typeface="Wingdings" pitchFamily="2" charset="2"/>
              <a:buChar char="§"/>
            </a:pPr>
            <a:endParaRPr lang="de-DE" sz="2000" dirty="0"/>
          </a:p>
        </p:txBody>
      </p:sp>
      <p:sp>
        <p:nvSpPr>
          <p:cNvPr id="9" name="Datumsplatzhalter 8"/>
          <p:cNvSpPr>
            <a:spLocks noGrp="1"/>
          </p:cNvSpPr>
          <p:nvPr>
            <p:ph type="dt" sz="half" idx="10"/>
          </p:nvPr>
        </p:nvSpPr>
        <p:spPr/>
        <p:txBody>
          <a:bodyPr/>
          <a:lstStyle/>
          <a:p>
            <a:fld id="{E3C18B29-39F4-40AB-B25D-8F2334BD470F}" type="datetime1">
              <a:rPr lang="de-DE" smtClean="0"/>
              <a:pPr/>
              <a:t>12.09.2017</a:t>
            </a:fld>
            <a:endParaRPr lang="de-DE" dirty="0"/>
          </a:p>
        </p:txBody>
      </p:sp>
      <p:sp>
        <p:nvSpPr>
          <p:cNvPr id="10" name="Fußzeilenplatzhalter 9"/>
          <p:cNvSpPr>
            <a:spLocks noGrp="1"/>
          </p:cNvSpPr>
          <p:nvPr>
            <p:ph type="ftr" sz="quarter" idx="11"/>
          </p:nvPr>
        </p:nvSpPr>
        <p:spPr>
          <a:xfrm>
            <a:off x="4295800" y="6492876"/>
            <a:ext cx="3600400" cy="365125"/>
          </a:xfrm>
        </p:spPr>
        <p:txBody>
          <a:bodyPr/>
          <a:lstStyle/>
          <a:p>
            <a:r>
              <a:rPr lang="de-DE" dirty="0"/>
              <a:t>Wasserrettung im KatS</a:t>
            </a:r>
          </a:p>
        </p:txBody>
      </p:sp>
      <p:sp>
        <p:nvSpPr>
          <p:cNvPr id="11" name="Foliennummernplatzhalter 10"/>
          <p:cNvSpPr>
            <a:spLocks noGrp="1"/>
          </p:cNvSpPr>
          <p:nvPr>
            <p:ph type="sldNum" sz="quarter" idx="12"/>
          </p:nvPr>
        </p:nvSpPr>
        <p:spPr/>
        <p:txBody>
          <a:bodyPr/>
          <a:lstStyle/>
          <a:p>
            <a:r>
              <a:rPr lang="de-DE" dirty="0" smtClean="0"/>
              <a:t>Folie </a:t>
            </a:r>
            <a:fld id="{96BCB1E1-8097-4E36-A84A-3538CF57A922}" type="slidenum">
              <a:rPr lang="de-DE" smtClean="0"/>
              <a:pPr/>
              <a:t>45</a:t>
            </a:fld>
            <a:endParaRPr lang="de-DE" dirty="0"/>
          </a:p>
        </p:txBody>
      </p:sp>
    </p:spTree>
    <p:extLst>
      <p:ext uri="{BB962C8B-B14F-4D97-AF65-F5344CB8AC3E}">
        <p14:creationId xmlns:p14="http://schemas.microsoft.com/office/powerpoint/2010/main" val="1479372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767408" y="274638"/>
            <a:ext cx="10205392" cy="706090"/>
          </a:xfrm>
        </p:spPr>
        <p:txBody>
          <a:bodyPr/>
          <a:lstStyle/>
          <a:p>
            <a:pPr algn="l"/>
            <a:r>
              <a:rPr lang="de-DE" sz="2800" b="1" dirty="0"/>
              <a:t>4.1 Katastrophenschutz</a:t>
            </a:r>
            <a:br>
              <a:rPr lang="de-DE" sz="2800" b="1" dirty="0"/>
            </a:br>
            <a:r>
              <a:rPr lang="de-DE" sz="2400" dirty="0"/>
              <a:t>Die Aufgaben für Wasserrettungseinheiten</a:t>
            </a:r>
            <a:endParaRPr lang="de-DE" sz="3200" dirty="0"/>
          </a:p>
        </p:txBody>
      </p:sp>
      <p:sp>
        <p:nvSpPr>
          <p:cNvPr id="3" name="Inhaltsplatzhalter 2"/>
          <p:cNvSpPr>
            <a:spLocks noGrp="1"/>
          </p:cNvSpPr>
          <p:nvPr>
            <p:ph idx="4294967295"/>
          </p:nvPr>
        </p:nvSpPr>
        <p:spPr>
          <a:xfrm>
            <a:off x="0" y="1600200"/>
            <a:ext cx="10972800" cy="4525963"/>
          </a:xfrm>
        </p:spPr>
        <p:txBody>
          <a:bodyPr/>
          <a:lstStyle/>
          <a:p>
            <a:pPr marL="266700" indent="-266700"/>
            <a:r>
              <a:rPr lang="de-DE" altLang="de-DE" sz="2000" b="1">
                <a:latin typeface="DLRG Univers 55 Roman" panose="02000503040000020003" pitchFamily="2" charset="0"/>
              </a:rPr>
              <a:t>Die Wasserrettungseinheiten:</a:t>
            </a:r>
          </a:p>
          <a:p>
            <a:pPr marL="266700" indent="-266700">
              <a:buFont typeface="Symbol" panose="05050102010706020507" pitchFamily="18" charset="2"/>
              <a:buChar char="-"/>
            </a:pPr>
            <a:r>
              <a:rPr lang="de-DE" altLang="de-DE" sz="2000">
                <a:latin typeface="DLRG Univers 55 Roman" panose="02000503040000020003" pitchFamily="2" charset="0"/>
              </a:rPr>
              <a:t>retten Menschen und Tieren aus Wasser- oder Eisgefahr</a:t>
            </a:r>
          </a:p>
          <a:p>
            <a:pPr marL="266700" indent="-266700">
              <a:buFont typeface="Symbol" panose="05050102010706020507" pitchFamily="18" charset="2"/>
              <a:buChar char="-"/>
            </a:pPr>
            <a:r>
              <a:rPr lang="de-DE" altLang="de-DE" sz="2000">
                <a:latin typeface="DLRG Univers 55 Roman" panose="02000503040000020003" pitchFamily="2" charset="0"/>
              </a:rPr>
              <a:t>bergen Sachen aus Wassergefahren</a:t>
            </a:r>
          </a:p>
          <a:p>
            <a:pPr marL="266700" indent="-266700">
              <a:buFont typeface="Symbol" panose="05050102010706020507" pitchFamily="18" charset="2"/>
              <a:buChar char="-"/>
            </a:pPr>
            <a:r>
              <a:rPr lang="de-DE" altLang="de-DE" sz="2000">
                <a:latin typeface="DLRG Univers 55 Roman" panose="02000503040000020003" pitchFamily="2" charset="0"/>
              </a:rPr>
              <a:t>übernehmen Transport- und Versorgungsfahrten auf dem Wasser</a:t>
            </a:r>
          </a:p>
          <a:p>
            <a:pPr marL="266700" indent="-266700">
              <a:buFont typeface="Symbol" panose="05050102010706020507" pitchFamily="18" charset="2"/>
              <a:buChar char="-"/>
            </a:pPr>
            <a:r>
              <a:rPr lang="de-DE" altLang="de-DE" sz="2000">
                <a:latin typeface="DLRG Univers 55 Roman" panose="02000503040000020003" pitchFamily="2" charset="0"/>
              </a:rPr>
              <a:t>übernehmen Sicherungsaufgaben bei Wasser- und Eiseinsätzen</a:t>
            </a:r>
          </a:p>
          <a:p>
            <a:pPr marL="266700" indent="-266700">
              <a:buFont typeface="Symbol" panose="05050102010706020507" pitchFamily="18" charset="2"/>
              <a:buChar char="-"/>
            </a:pPr>
            <a:r>
              <a:rPr lang="de-DE" altLang="de-DE" sz="2000">
                <a:latin typeface="DLRG Univers 55 Roman" panose="02000503040000020003" pitchFamily="2" charset="0"/>
              </a:rPr>
              <a:t>unterstützen andere Einsatzkräfte beim Schutz von Sachen und Gebieten vor Hochwassergefahren</a:t>
            </a:r>
          </a:p>
          <a:p>
            <a:pPr marL="266700" indent="-266700">
              <a:buFont typeface="Symbol" panose="05050102010706020507" pitchFamily="18" charset="2"/>
              <a:buChar char="-"/>
            </a:pPr>
            <a:r>
              <a:rPr lang="de-DE" altLang="de-DE" sz="2000">
                <a:latin typeface="DLRG Univers 55 Roman" panose="02000503040000020003" pitchFamily="2" charset="0"/>
              </a:rPr>
              <a:t>führen Taucherkundungen und Taucheinsätze durch</a:t>
            </a:r>
          </a:p>
          <a:p>
            <a:pPr marL="266700" indent="-266700">
              <a:buFont typeface="Symbol" panose="05050102010706020507" pitchFamily="18" charset="2"/>
              <a:buChar char="-"/>
            </a:pPr>
            <a:r>
              <a:rPr lang="de-DE" altLang="de-DE" sz="2000">
                <a:latin typeface="DLRG Univers 55 Roman" panose="02000503040000020003" pitchFamily="2" charset="0"/>
              </a:rPr>
              <a:t>erkunden behelfsmäßige Anlege- und Anlandestellen</a:t>
            </a:r>
          </a:p>
          <a:p>
            <a:pPr marL="266700" indent="-266700">
              <a:buFont typeface="Symbol" panose="05050102010706020507" pitchFamily="18" charset="2"/>
              <a:buChar char="-"/>
            </a:pPr>
            <a:r>
              <a:rPr lang="de-DE" altLang="de-DE" sz="2000">
                <a:latin typeface="DLRG Univers 55 Roman" panose="02000503040000020003" pitchFamily="2" charset="0"/>
              </a:rPr>
              <a:t>leisten Amtshilfe für Behörden und Dienststellen (z. B. Wasserschutzpolizei, Rettungsdienst)</a:t>
            </a:r>
          </a:p>
          <a:p>
            <a:pPr marL="266700" indent="-266700">
              <a:buFont typeface="Symbol" panose="05050102010706020507" pitchFamily="18" charset="2"/>
              <a:buChar char="-"/>
            </a:pPr>
            <a:r>
              <a:rPr lang="de-DE" altLang="de-DE" sz="2000">
                <a:latin typeface="DLRG Univers 55 Roman" panose="02000503040000020003" pitchFamily="2" charset="0"/>
              </a:rPr>
              <a:t>führen sonstige humanitäre Aufträge des KatS-Stabes aus</a:t>
            </a:r>
          </a:p>
        </p:txBody>
      </p:sp>
    </p:spTree>
    <p:extLst>
      <p:ext uri="{BB962C8B-B14F-4D97-AF65-F5344CB8AC3E}">
        <p14:creationId xmlns:p14="http://schemas.microsoft.com/office/powerpoint/2010/main" val="1947020636"/>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8"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8"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8"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8"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57" fill="hold" nodeType="clickPar">
                      <p:stCondLst>
                        <p:cond delay="indefinite"/>
                      </p:stCondLst>
                      <p:childTnLst>
                        <p:par>
                          <p:cTn id="58" fill="hold" nodeType="withGroup">
                            <p:stCondLst>
                              <p:cond delay="0"/>
                            </p:stCondLst>
                            <p:childTnLst>
                              <p:par>
                                <p:cTn id="59" presetID="2" presetClass="entr" presetSubtype="8"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5400" y="260648"/>
            <a:ext cx="7920880" cy="892552"/>
          </a:xfrm>
          <a:prstGeom prst="rect">
            <a:avLst/>
          </a:prstGeom>
          <a:noFill/>
        </p:spPr>
        <p:txBody>
          <a:bodyPr wrap="square" rtlCol="0">
            <a:spAutoFit/>
          </a:bodyPr>
          <a:lstStyle/>
          <a:p>
            <a:r>
              <a:rPr lang="de-DE" sz="2800" b="1" dirty="0" smtClean="0"/>
              <a:t>4.2 Einheiten </a:t>
            </a:r>
            <a:r>
              <a:rPr lang="de-DE" sz="2800" b="1" dirty="0"/>
              <a:t>und Teileinheiten in Hessen</a:t>
            </a:r>
          </a:p>
          <a:p>
            <a:r>
              <a:rPr lang="de-DE" sz="2400" dirty="0"/>
              <a:t>Wasserrettungszug (WRZ)</a:t>
            </a:r>
            <a:endParaRPr lang="de-DE" sz="2400" b="1" dirty="0"/>
          </a:p>
        </p:txBody>
      </p:sp>
      <p:sp>
        <p:nvSpPr>
          <p:cNvPr id="9" name="Datumsplatzhalter 8"/>
          <p:cNvSpPr>
            <a:spLocks noGrp="1"/>
          </p:cNvSpPr>
          <p:nvPr>
            <p:ph type="dt" sz="half" idx="10"/>
          </p:nvPr>
        </p:nvSpPr>
        <p:spPr/>
        <p:txBody>
          <a:bodyPr/>
          <a:lstStyle/>
          <a:p>
            <a:fld id="{E3C18B29-39F4-40AB-B25D-8F2334BD470F}" type="datetime1">
              <a:rPr lang="de-DE" smtClean="0"/>
              <a:pPr/>
              <a:t>12.09.2017</a:t>
            </a:fld>
            <a:endParaRPr lang="de-DE" dirty="0"/>
          </a:p>
        </p:txBody>
      </p:sp>
      <p:sp>
        <p:nvSpPr>
          <p:cNvPr id="10" name="Fußzeilenplatzhalter 9"/>
          <p:cNvSpPr>
            <a:spLocks noGrp="1"/>
          </p:cNvSpPr>
          <p:nvPr>
            <p:ph type="ftr" sz="quarter" idx="11"/>
          </p:nvPr>
        </p:nvSpPr>
        <p:spPr>
          <a:xfrm>
            <a:off x="4295800" y="6492876"/>
            <a:ext cx="3600400" cy="365125"/>
          </a:xfrm>
        </p:spPr>
        <p:txBody>
          <a:bodyPr/>
          <a:lstStyle/>
          <a:p>
            <a:r>
              <a:rPr lang="de-DE" dirty="0"/>
              <a:t>Wasserrettung im </a:t>
            </a:r>
            <a:r>
              <a:rPr lang="de-DE" dirty="0" smtClean="0"/>
              <a:t>KatS</a:t>
            </a:r>
            <a:endParaRPr lang="de-DE" dirty="0"/>
          </a:p>
        </p:txBody>
      </p:sp>
      <p:sp>
        <p:nvSpPr>
          <p:cNvPr id="11" name="Foliennummernplatzhalter 10"/>
          <p:cNvSpPr>
            <a:spLocks noGrp="1"/>
          </p:cNvSpPr>
          <p:nvPr>
            <p:ph type="sldNum" sz="quarter" idx="12"/>
          </p:nvPr>
        </p:nvSpPr>
        <p:spPr/>
        <p:txBody>
          <a:bodyPr/>
          <a:lstStyle/>
          <a:p>
            <a:r>
              <a:rPr lang="de-DE" dirty="0" smtClean="0"/>
              <a:t>Folie </a:t>
            </a:r>
            <a:fld id="{96BCB1E1-8097-4E36-A84A-3538CF57A922}" type="slidenum">
              <a:rPr lang="de-DE" smtClean="0"/>
              <a:pPr/>
              <a:t>47</a:t>
            </a:fld>
            <a:endParaRPr lang="de-DE" dirty="0"/>
          </a:p>
        </p:txBody>
      </p:sp>
      <p:pic>
        <p:nvPicPr>
          <p:cNvPr id="6" name="Grafik 5"/>
          <p:cNvPicPr>
            <a:picLocks noChangeAspect="1"/>
          </p:cNvPicPr>
          <p:nvPr/>
        </p:nvPicPr>
        <p:blipFill>
          <a:blip r:embed="rId2"/>
          <a:stretch>
            <a:fillRect/>
          </a:stretch>
        </p:blipFill>
        <p:spPr>
          <a:xfrm>
            <a:off x="10640414" y="260648"/>
            <a:ext cx="1097584" cy="773063"/>
          </a:xfrm>
          <a:prstGeom prst="rect">
            <a:avLst/>
          </a:prstGeom>
        </p:spPr>
      </p:pic>
      <p:pic>
        <p:nvPicPr>
          <p:cNvPr id="8" name="Picture 1026"/>
          <p:cNvPicPr>
            <a:picLocks noChangeAspect="1" noChangeArrowheads="1"/>
          </p:cNvPicPr>
          <p:nvPr/>
        </p:nvPicPr>
        <p:blipFill rotWithShape="1">
          <a:blip r:embed="rId3" cstate="print"/>
          <a:srcRect t="14937" b="2697"/>
          <a:stretch/>
        </p:blipFill>
        <p:spPr bwMode="auto">
          <a:xfrm>
            <a:off x="1919536" y="1245793"/>
            <a:ext cx="7910038" cy="5601301"/>
          </a:xfrm>
          <a:prstGeom prst="rect">
            <a:avLst/>
          </a:prstGeom>
          <a:solidFill>
            <a:schemeClr val="bg1"/>
          </a:solidFill>
          <a:ln w="9525">
            <a:noFill/>
            <a:miter lim="800000"/>
            <a:headEnd/>
            <a:tailEnd/>
          </a:ln>
          <a:effectLst>
            <a:outerShdw blurRad="63500" sx="102000" sy="102000" algn="ctr" rotWithShape="0">
              <a:prstClr val="black">
                <a:alpha val="40000"/>
              </a:prstClr>
            </a:outerShdw>
          </a:effectLst>
        </p:spPr>
      </p:pic>
      <p:sp>
        <p:nvSpPr>
          <p:cNvPr id="3" name="Textfeld 2"/>
          <p:cNvSpPr txBox="1"/>
          <p:nvPr/>
        </p:nvSpPr>
        <p:spPr>
          <a:xfrm>
            <a:off x="9983992" y="1412776"/>
            <a:ext cx="1754006" cy="400110"/>
          </a:xfrm>
          <a:prstGeom prst="rect">
            <a:avLst/>
          </a:prstGeom>
          <a:noFill/>
        </p:spPr>
        <p:txBody>
          <a:bodyPr wrap="none" rtlCol="0">
            <a:spAutoFit/>
          </a:bodyPr>
          <a:lstStyle/>
          <a:p>
            <a:r>
              <a:rPr lang="de-DE" sz="2000" dirty="0" smtClean="0"/>
              <a:t>1 / 5 / 19 = 25</a:t>
            </a:r>
            <a:endParaRPr lang="de-DE" sz="2000" dirty="0"/>
          </a:p>
        </p:txBody>
      </p:sp>
    </p:spTree>
    <p:extLst>
      <p:ext uri="{BB962C8B-B14F-4D97-AF65-F5344CB8AC3E}">
        <p14:creationId xmlns:p14="http://schemas.microsoft.com/office/powerpoint/2010/main" val="4274453284"/>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E2603192-2C65-4E99-B60F-384CD6B5C869}" type="datetime1">
              <a:rPr lang="de-DE" smtClean="0"/>
              <a:pPr/>
              <a:t>12.09.2017</a:t>
            </a:fld>
            <a:endParaRPr lang="de-DE" dirty="0"/>
          </a:p>
        </p:txBody>
      </p:sp>
      <p:sp>
        <p:nvSpPr>
          <p:cNvPr id="4" name="Foliennummernplatzhalter 3"/>
          <p:cNvSpPr>
            <a:spLocks noGrp="1"/>
          </p:cNvSpPr>
          <p:nvPr>
            <p:ph type="sldNum" sz="quarter" idx="12"/>
          </p:nvPr>
        </p:nvSpPr>
        <p:spPr/>
        <p:txBody>
          <a:bodyPr/>
          <a:lstStyle/>
          <a:p>
            <a:r>
              <a:rPr lang="de-DE" smtClean="0"/>
              <a:t>Folie </a:t>
            </a:r>
            <a:fld id="{96BCB1E1-8097-4E36-A84A-3538CF57A922}" type="slidenum">
              <a:rPr lang="de-DE" smtClean="0"/>
              <a:pPr/>
              <a:t>48</a:t>
            </a:fld>
            <a:endParaRPr lang="de-DE" dirty="0"/>
          </a:p>
        </p:txBody>
      </p:sp>
      <p:pic>
        <p:nvPicPr>
          <p:cNvPr id="5" name="Grafik 4"/>
          <p:cNvPicPr>
            <a:picLocks noChangeAspect="1"/>
          </p:cNvPicPr>
          <p:nvPr/>
        </p:nvPicPr>
        <p:blipFill>
          <a:blip r:embed="rId2"/>
          <a:stretch>
            <a:fillRect/>
          </a:stretch>
        </p:blipFill>
        <p:spPr>
          <a:xfrm>
            <a:off x="918290" y="3140968"/>
            <a:ext cx="10355420" cy="1656184"/>
          </a:xfrm>
          <a:prstGeom prst="rect">
            <a:avLst/>
          </a:prstGeom>
          <a:effectLst>
            <a:outerShdw blurRad="63500" sx="102000" sy="102000" algn="ctr" rotWithShape="0">
              <a:prstClr val="black">
                <a:alpha val="40000"/>
              </a:prstClr>
            </a:outerShdw>
          </a:effectLst>
        </p:spPr>
      </p:pic>
      <p:sp>
        <p:nvSpPr>
          <p:cNvPr id="6" name="Textfeld 5"/>
          <p:cNvSpPr txBox="1"/>
          <p:nvPr/>
        </p:nvSpPr>
        <p:spPr>
          <a:xfrm>
            <a:off x="695400" y="260648"/>
            <a:ext cx="7920880" cy="892552"/>
          </a:xfrm>
          <a:prstGeom prst="rect">
            <a:avLst/>
          </a:prstGeom>
          <a:noFill/>
        </p:spPr>
        <p:txBody>
          <a:bodyPr wrap="square" rtlCol="0">
            <a:spAutoFit/>
          </a:bodyPr>
          <a:lstStyle/>
          <a:p>
            <a:r>
              <a:rPr lang="de-DE" sz="2800" b="1" dirty="0" smtClean="0"/>
              <a:t>4.2 Einheiten </a:t>
            </a:r>
            <a:r>
              <a:rPr lang="de-DE" sz="2800" b="1" dirty="0"/>
              <a:t>und Teileinheiten in Hessen</a:t>
            </a:r>
          </a:p>
          <a:p>
            <a:r>
              <a:rPr lang="de-DE" sz="2400" dirty="0" err="1"/>
              <a:t>Zugtrupp</a:t>
            </a:r>
            <a:r>
              <a:rPr lang="de-DE" sz="2400" dirty="0"/>
              <a:t> (</a:t>
            </a:r>
            <a:r>
              <a:rPr lang="de-DE" sz="2400" dirty="0" err="1"/>
              <a:t>ZTr</a:t>
            </a:r>
            <a:r>
              <a:rPr lang="de-DE" sz="2400" dirty="0"/>
              <a:t>) – Führung</a:t>
            </a:r>
            <a:endParaRPr lang="de-DE" sz="2400" b="1" dirty="0"/>
          </a:p>
        </p:txBody>
      </p:sp>
      <p:sp>
        <p:nvSpPr>
          <p:cNvPr id="7" name="Textfeld 6"/>
          <p:cNvSpPr txBox="1"/>
          <p:nvPr/>
        </p:nvSpPr>
        <p:spPr>
          <a:xfrm>
            <a:off x="695400" y="1556793"/>
            <a:ext cx="10801200" cy="954107"/>
          </a:xfrm>
          <a:prstGeom prst="rect">
            <a:avLst/>
          </a:prstGeom>
          <a:noFill/>
        </p:spPr>
        <p:txBody>
          <a:bodyPr wrap="square" rtlCol="0">
            <a:spAutoFit/>
          </a:bodyPr>
          <a:lstStyle/>
          <a:p>
            <a:r>
              <a:rPr lang="de-DE" sz="2800" dirty="0"/>
              <a:t>Der </a:t>
            </a:r>
            <a:r>
              <a:rPr lang="de-DE" sz="2800" dirty="0" err="1"/>
              <a:t>Zugtrupp</a:t>
            </a:r>
            <a:r>
              <a:rPr lang="de-DE" sz="2800" dirty="0"/>
              <a:t> ist in allen hessischen Zügen (Löschzug, Sanitätszug, Betreuungszug, …) gleich aufgebaut.</a:t>
            </a:r>
          </a:p>
        </p:txBody>
      </p:sp>
      <p:sp>
        <p:nvSpPr>
          <p:cNvPr id="8" name="Fußzeilenplatzhalter 9"/>
          <p:cNvSpPr>
            <a:spLocks noGrp="1"/>
          </p:cNvSpPr>
          <p:nvPr>
            <p:ph type="ftr" sz="quarter" idx="11"/>
          </p:nvPr>
        </p:nvSpPr>
        <p:spPr>
          <a:xfrm>
            <a:off x="4295800" y="6492876"/>
            <a:ext cx="3600400" cy="365125"/>
          </a:xfrm>
        </p:spPr>
        <p:txBody>
          <a:bodyPr/>
          <a:lstStyle/>
          <a:p>
            <a:r>
              <a:rPr lang="de-DE" dirty="0" smtClean="0"/>
              <a:t>Wasserrettung im KatS </a:t>
            </a:r>
            <a:endParaRPr lang="de-DE" dirty="0"/>
          </a:p>
        </p:txBody>
      </p:sp>
    </p:spTree>
    <p:extLst>
      <p:ext uri="{BB962C8B-B14F-4D97-AF65-F5344CB8AC3E}">
        <p14:creationId xmlns:p14="http://schemas.microsoft.com/office/powerpoint/2010/main" val="272672474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5400" y="260648"/>
            <a:ext cx="7920880" cy="892552"/>
          </a:xfrm>
          <a:prstGeom prst="rect">
            <a:avLst/>
          </a:prstGeom>
          <a:noFill/>
        </p:spPr>
        <p:txBody>
          <a:bodyPr wrap="square" rtlCol="0">
            <a:spAutoFit/>
          </a:bodyPr>
          <a:lstStyle/>
          <a:p>
            <a:r>
              <a:rPr lang="de-DE" sz="2800" b="1" dirty="0" smtClean="0"/>
              <a:t>4.2 Einheiten </a:t>
            </a:r>
            <a:r>
              <a:rPr lang="de-DE" sz="2800" b="1" dirty="0"/>
              <a:t>und Teileinheiten in Hessen</a:t>
            </a:r>
          </a:p>
          <a:p>
            <a:r>
              <a:rPr lang="de-DE" sz="2400" dirty="0"/>
              <a:t>Schnell-Einsatz-Gruppe Wasserrettung (SEG WR)</a:t>
            </a:r>
            <a:endParaRPr lang="de-DE" sz="2400" b="1" dirty="0"/>
          </a:p>
        </p:txBody>
      </p:sp>
      <p:sp>
        <p:nvSpPr>
          <p:cNvPr id="3" name="Text Box 4"/>
          <p:cNvSpPr txBox="1">
            <a:spLocks noChangeArrowheads="1"/>
          </p:cNvSpPr>
          <p:nvPr/>
        </p:nvSpPr>
        <p:spPr bwMode="auto">
          <a:xfrm>
            <a:off x="696280" y="1557272"/>
            <a:ext cx="10440280" cy="107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just"/>
            <a:r>
              <a:rPr lang="de-DE" sz="2800" dirty="0"/>
              <a:t>Für den Ersteinsatz der WRZ und für die Einsätze unterhalb der Katastrophenschwelle.</a:t>
            </a:r>
            <a:endParaRPr lang="de-DE" sz="3200" dirty="0"/>
          </a:p>
        </p:txBody>
      </p:sp>
      <p:sp>
        <p:nvSpPr>
          <p:cNvPr id="9" name="Datumsplatzhalter 8"/>
          <p:cNvSpPr>
            <a:spLocks noGrp="1"/>
          </p:cNvSpPr>
          <p:nvPr>
            <p:ph type="dt" sz="half" idx="10"/>
          </p:nvPr>
        </p:nvSpPr>
        <p:spPr/>
        <p:txBody>
          <a:bodyPr/>
          <a:lstStyle/>
          <a:p>
            <a:fld id="{E3C18B29-39F4-40AB-B25D-8F2334BD470F}" type="datetime1">
              <a:rPr lang="de-DE" smtClean="0"/>
              <a:pPr/>
              <a:t>12.09.2017</a:t>
            </a:fld>
            <a:endParaRPr lang="de-DE" dirty="0"/>
          </a:p>
        </p:txBody>
      </p:sp>
      <p:sp>
        <p:nvSpPr>
          <p:cNvPr id="10" name="Fußzeilenplatzhalter 9"/>
          <p:cNvSpPr>
            <a:spLocks noGrp="1"/>
          </p:cNvSpPr>
          <p:nvPr>
            <p:ph type="ftr" sz="quarter" idx="11"/>
          </p:nvPr>
        </p:nvSpPr>
        <p:spPr>
          <a:xfrm>
            <a:off x="4295800" y="6492876"/>
            <a:ext cx="3600400" cy="365125"/>
          </a:xfrm>
        </p:spPr>
        <p:txBody>
          <a:bodyPr/>
          <a:lstStyle/>
          <a:p>
            <a:r>
              <a:rPr lang="de-DE" dirty="0" smtClean="0"/>
              <a:t>Wasserrettung im KatS </a:t>
            </a:r>
            <a:endParaRPr lang="de-DE" dirty="0"/>
          </a:p>
        </p:txBody>
      </p:sp>
      <p:sp>
        <p:nvSpPr>
          <p:cNvPr id="11" name="Foliennummernplatzhalter 10"/>
          <p:cNvSpPr>
            <a:spLocks noGrp="1"/>
          </p:cNvSpPr>
          <p:nvPr>
            <p:ph type="sldNum" sz="quarter" idx="12"/>
          </p:nvPr>
        </p:nvSpPr>
        <p:spPr/>
        <p:txBody>
          <a:bodyPr/>
          <a:lstStyle/>
          <a:p>
            <a:r>
              <a:rPr lang="de-DE" dirty="0" smtClean="0"/>
              <a:t>Folie </a:t>
            </a:r>
            <a:fld id="{96BCB1E1-8097-4E36-A84A-3538CF57A922}" type="slidenum">
              <a:rPr lang="de-DE" smtClean="0"/>
              <a:pPr/>
              <a:t>49</a:t>
            </a:fld>
            <a:endParaRPr lang="de-DE" dirty="0"/>
          </a:p>
        </p:txBody>
      </p:sp>
      <p:pic>
        <p:nvPicPr>
          <p:cNvPr id="4" name="Grafik 3"/>
          <p:cNvPicPr>
            <a:picLocks noChangeAspect="1"/>
          </p:cNvPicPr>
          <p:nvPr/>
        </p:nvPicPr>
        <p:blipFill>
          <a:blip r:embed="rId2"/>
          <a:stretch>
            <a:fillRect/>
          </a:stretch>
        </p:blipFill>
        <p:spPr>
          <a:xfrm>
            <a:off x="1343472" y="2852936"/>
            <a:ext cx="9145016" cy="2937856"/>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6269369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5400" y="260648"/>
            <a:ext cx="7920880" cy="892552"/>
          </a:xfrm>
          <a:prstGeom prst="rect">
            <a:avLst/>
          </a:prstGeom>
          <a:noFill/>
        </p:spPr>
        <p:txBody>
          <a:bodyPr wrap="square" rtlCol="0">
            <a:spAutoFit/>
          </a:bodyPr>
          <a:lstStyle/>
          <a:p>
            <a:r>
              <a:rPr lang="de-DE" sz="2800" b="1" dirty="0" smtClean="0"/>
              <a:t>1.2 Katastrophen</a:t>
            </a:r>
            <a:endParaRPr lang="de-DE" sz="2800" b="1" dirty="0"/>
          </a:p>
          <a:p>
            <a:r>
              <a:rPr lang="de-DE" sz="2400" dirty="0"/>
              <a:t>Welche Arten von Katastrophen gibt es?</a:t>
            </a:r>
            <a:endParaRPr lang="de-DE" sz="2000" dirty="0"/>
          </a:p>
        </p:txBody>
      </p:sp>
      <p:sp>
        <p:nvSpPr>
          <p:cNvPr id="3" name="Text Box 4"/>
          <p:cNvSpPr txBox="1">
            <a:spLocks noChangeArrowheads="1"/>
          </p:cNvSpPr>
          <p:nvPr/>
        </p:nvSpPr>
        <p:spPr bwMode="auto">
          <a:xfrm>
            <a:off x="695400" y="1988840"/>
            <a:ext cx="9937104" cy="3888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marL="342900" indent="-342900">
              <a:lnSpc>
                <a:spcPct val="114000"/>
              </a:lnSpc>
              <a:spcBef>
                <a:spcPts val="600"/>
              </a:spcBef>
              <a:buFont typeface="Arial" panose="020B0604020202020204" pitchFamily="34" charset="0"/>
              <a:buChar char="•"/>
            </a:pPr>
            <a:r>
              <a:rPr lang="de-DE" sz="2400" dirty="0"/>
              <a:t>Extremwetterlagen </a:t>
            </a:r>
          </a:p>
          <a:p>
            <a:pPr>
              <a:lnSpc>
                <a:spcPct val="114000"/>
              </a:lnSpc>
              <a:tabLst>
                <a:tab pos="355600" algn="l"/>
              </a:tabLst>
            </a:pPr>
            <a:r>
              <a:rPr lang="de-DE" sz="2400" dirty="0"/>
              <a:t>	</a:t>
            </a:r>
            <a:r>
              <a:rPr lang="de-DE" sz="2000" dirty="0"/>
              <a:t>(Sturm, Stark- oder Dauerregen, Gewitter, Hitze / Dürre)</a:t>
            </a:r>
            <a:endParaRPr lang="de-DE" sz="2400" dirty="0"/>
          </a:p>
          <a:p>
            <a:pPr marL="342900" indent="-342900">
              <a:lnSpc>
                <a:spcPct val="114000"/>
              </a:lnSpc>
              <a:spcBef>
                <a:spcPts val="600"/>
              </a:spcBef>
              <a:buFont typeface="Arial" panose="020B0604020202020204" pitchFamily="34" charset="0"/>
              <a:buChar char="•"/>
            </a:pPr>
            <a:r>
              <a:rPr lang="de-DE" sz="2400" dirty="0"/>
              <a:t>Erdbeben, Bergschäden, Erdrutsche</a:t>
            </a:r>
          </a:p>
          <a:p>
            <a:pPr marL="342900" indent="-342900">
              <a:lnSpc>
                <a:spcPct val="114000"/>
              </a:lnSpc>
              <a:spcBef>
                <a:spcPts val="600"/>
              </a:spcBef>
              <a:buFont typeface="Arial" panose="020B0604020202020204" pitchFamily="34" charset="0"/>
              <a:buChar char="•"/>
            </a:pPr>
            <a:r>
              <a:rPr lang="de-DE" sz="2400" dirty="0"/>
              <a:t>Waldbrand</a:t>
            </a:r>
          </a:p>
          <a:p>
            <a:pPr marL="342900" indent="-342900">
              <a:lnSpc>
                <a:spcPct val="114000"/>
              </a:lnSpc>
              <a:spcBef>
                <a:spcPts val="600"/>
              </a:spcBef>
              <a:buFont typeface="Arial" panose="020B0604020202020204" pitchFamily="34" charset="0"/>
              <a:buChar char="•"/>
            </a:pPr>
            <a:r>
              <a:rPr lang="de-DE" sz="2400" dirty="0"/>
              <a:t>Hochwasser (ggf. Dammbruch)</a:t>
            </a:r>
          </a:p>
          <a:p>
            <a:pPr marL="342900" indent="-342900">
              <a:lnSpc>
                <a:spcPct val="114000"/>
              </a:lnSpc>
              <a:spcBef>
                <a:spcPts val="600"/>
              </a:spcBef>
              <a:buFont typeface="Arial" panose="020B0604020202020204" pitchFamily="34" charset="0"/>
              <a:buChar char="•"/>
            </a:pPr>
            <a:r>
              <a:rPr lang="de-DE" sz="2400" dirty="0"/>
              <a:t>Seuchen / Tierseuchen</a:t>
            </a:r>
          </a:p>
          <a:p>
            <a:pPr marL="342900" indent="-342900">
              <a:lnSpc>
                <a:spcPct val="114000"/>
              </a:lnSpc>
              <a:spcBef>
                <a:spcPts val="600"/>
              </a:spcBef>
              <a:buFont typeface="Arial" panose="020B0604020202020204" pitchFamily="34" charset="0"/>
              <a:buChar char="•"/>
            </a:pPr>
            <a:r>
              <a:rPr lang="de-DE" sz="2400" dirty="0"/>
              <a:t>Meteoriteneinschläge</a:t>
            </a:r>
          </a:p>
          <a:p>
            <a:pPr marL="342900" indent="-342900">
              <a:lnSpc>
                <a:spcPct val="114000"/>
              </a:lnSpc>
              <a:spcBef>
                <a:spcPts val="600"/>
              </a:spcBef>
              <a:buFont typeface="Arial" panose="020B0604020202020204" pitchFamily="34" charset="0"/>
              <a:buChar char="•"/>
            </a:pPr>
            <a:r>
              <a:rPr lang="de-DE" sz="2400" dirty="0"/>
              <a:t>…</a:t>
            </a:r>
          </a:p>
        </p:txBody>
      </p:sp>
      <p:sp>
        <p:nvSpPr>
          <p:cNvPr id="9" name="Datumsplatzhalter 8"/>
          <p:cNvSpPr>
            <a:spLocks noGrp="1"/>
          </p:cNvSpPr>
          <p:nvPr>
            <p:ph type="dt" sz="half" idx="10"/>
          </p:nvPr>
        </p:nvSpPr>
        <p:spPr/>
        <p:txBody>
          <a:bodyPr/>
          <a:lstStyle/>
          <a:p>
            <a:fld id="{E3C18B29-39F4-40AB-B25D-8F2334BD470F}" type="datetime1">
              <a:rPr lang="de-DE" smtClean="0"/>
              <a:pPr/>
              <a:t>12.09.2017</a:t>
            </a:fld>
            <a:endParaRPr lang="de-DE" dirty="0"/>
          </a:p>
        </p:txBody>
      </p:sp>
      <p:sp>
        <p:nvSpPr>
          <p:cNvPr id="10" name="Fußzeilenplatzhalter 9"/>
          <p:cNvSpPr>
            <a:spLocks noGrp="1"/>
          </p:cNvSpPr>
          <p:nvPr>
            <p:ph type="ftr" sz="quarter" idx="11"/>
          </p:nvPr>
        </p:nvSpPr>
        <p:spPr>
          <a:xfrm>
            <a:off x="4295800" y="6492876"/>
            <a:ext cx="3600400" cy="365125"/>
          </a:xfrm>
        </p:spPr>
        <p:txBody>
          <a:bodyPr/>
          <a:lstStyle/>
          <a:p>
            <a:r>
              <a:rPr lang="de-DE" dirty="0"/>
              <a:t>Wasserrettung im KatS</a:t>
            </a:r>
          </a:p>
        </p:txBody>
      </p:sp>
      <p:sp>
        <p:nvSpPr>
          <p:cNvPr id="11" name="Foliennummernplatzhalter 10"/>
          <p:cNvSpPr>
            <a:spLocks noGrp="1"/>
          </p:cNvSpPr>
          <p:nvPr>
            <p:ph type="sldNum" sz="quarter" idx="12"/>
          </p:nvPr>
        </p:nvSpPr>
        <p:spPr/>
        <p:txBody>
          <a:bodyPr/>
          <a:lstStyle/>
          <a:p>
            <a:r>
              <a:rPr lang="de-DE" dirty="0" smtClean="0"/>
              <a:t>Folie </a:t>
            </a:r>
            <a:fld id="{96BCB1E1-8097-4E36-A84A-3538CF57A922}" type="slidenum">
              <a:rPr lang="de-DE" smtClean="0"/>
              <a:pPr/>
              <a:t>5</a:t>
            </a:fld>
            <a:endParaRPr lang="de-DE" dirty="0"/>
          </a:p>
        </p:txBody>
      </p:sp>
      <p:sp>
        <p:nvSpPr>
          <p:cNvPr id="4" name="Rechteck 3"/>
          <p:cNvSpPr/>
          <p:nvPr/>
        </p:nvSpPr>
        <p:spPr>
          <a:xfrm>
            <a:off x="695400" y="1408233"/>
            <a:ext cx="3759362" cy="461665"/>
          </a:xfrm>
          <a:prstGeom prst="rect">
            <a:avLst/>
          </a:prstGeom>
        </p:spPr>
        <p:txBody>
          <a:bodyPr wrap="none">
            <a:spAutoFit/>
          </a:bodyPr>
          <a:lstStyle/>
          <a:p>
            <a:r>
              <a:rPr lang="de-DE" sz="2400" b="1" dirty="0"/>
              <a:t>Natürliche Katastrophen</a:t>
            </a:r>
            <a:endParaRPr lang="de-DE" sz="2400" dirty="0"/>
          </a:p>
        </p:txBody>
      </p:sp>
    </p:spTree>
    <p:extLst>
      <p:ext uri="{BB962C8B-B14F-4D97-AF65-F5344CB8AC3E}">
        <p14:creationId xmlns:p14="http://schemas.microsoft.com/office/powerpoint/2010/main" val="693701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5400" y="260648"/>
            <a:ext cx="7920880" cy="892552"/>
          </a:xfrm>
          <a:prstGeom prst="rect">
            <a:avLst/>
          </a:prstGeom>
          <a:noFill/>
        </p:spPr>
        <p:txBody>
          <a:bodyPr wrap="square" rtlCol="0">
            <a:spAutoFit/>
          </a:bodyPr>
          <a:lstStyle/>
          <a:p>
            <a:r>
              <a:rPr lang="de-DE" sz="2800" b="1" dirty="0" smtClean="0"/>
              <a:t>4.2 Einheiten </a:t>
            </a:r>
            <a:r>
              <a:rPr lang="de-DE" sz="2800" b="1" dirty="0"/>
              <a:t>und Teileinheiten in Hessen</a:t>
            </a:r>
          </a:p>
          <a:p>
            <a:r>
              <a:rPr lang="de-DE" sz="2400" dirty="0"/>
              <a:t>Erweiterte Wasserrettungsgruppe (</a:t>
            </a:r>
            <a:r>
              <a:rPr lang="de-DE" sz="2400" dirty="0" err="1"/>
              <a:t>EWRGr</a:t>
            </a:r>
            <a:r>
              <a:rPr lang="de-DE" sz="2400" dirty="0"/>
              <a:t>)</a:t>
            </a:r>
            <a:endParaRPr lang="de-DE" sz="2400" b="1" dirty="0"/>
          </a:p>
        </p:txBody>
      </p:sp>
      <p:sp>
        <p:nvSpPr>
          <p:cNvPr id="3" name="Text Box 4"/>
          <p:cNvSpPr txBox="1">
            <a:spLocks noChangeArrowheads="1"/>
          </p:cNvSpPr>
          <p:nvPr/>
        </p:nvSpPr>
        <p:spPr bwMode="auto">
          <a:xfrm>
            <a:off x="695400" y="1556792"/>
            <a:ext cx="9865096" cy="20162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gn="just"/>
            <a:r>
              <a:rPr lang="de-DE" sz="2800" dirty="0"/>
              <a:t>Selbstständige </a:t>
            </a:r>
            <a:r>
              <a:rPr lang="de-DE" sz="2800" dirty="0" smtClean="0"/>
              <a:t>Teileinheit </a:t>
            </a:r>
            <a:r>
              <a:rPr lang="de-DE" sz="2400" dirty="0" smtClean="0"/>
              <a:t>(</a:t>
            </a:r>
            <a:r>
              <a:rPr lang="de-DE" sz="2400" dirty="0"/>
              <a:t>als einzigem Bereich in Hessen)</a:t>
            </a:r>
            <a:endParaRPr lang="de-DE" sz="2800" dirty="0"/>
          </a:p>
        </p:txBody>
      </p:sp>
      <p:sp>
        <p:nvSpPr>
          <p:cNvPr id="9" name="Datumsplatzhalter 8"/>
          <p:cNvSpPr>
            <a:spLocks noGrp="1"/>
          </p:cNvSpPr>
          <p:nvPr>
            <p:ph type="dt" sz="half" idx="10"/>
          </p:nvPr>
        </p:nvSpPr>
        <p:spPr/>
        <p:txBody>
          <a:bodyPr/>
          <a:lstStyle/>
          <a:p>
            <a:fld id="{E3C18B29-39F4-40AB-B25D-8F2334BD470F}" type="datetime1">
              <a:rPr lang="de-DE" smtClean="0"/>
              <a:pPr/>
              <a:t>12.09.2017</a:t>
            </a:fld>
            <a:endParaRPr lang="de-DE" dirty="0"/>
          </a:p>
        </p:txBody>
      </p:sp>
      <p:sp>
        <p:nvSpPr>
          <p:cNvPr id="10" name="Fußzeilenplatzhalter 9"/>
          <p:cNvSpPr>
            <a:spLocks noGrp="1"/>
          </p:cNvSpPr>
          <p:nvPr>
            <p:ph type="ftr" sz="quarter" idx="11"/>
          </p:nvPr>
        </p:nvSpPr>
        <p:spPr>
          <a:xfrm>
            <a:off x="4295800" y="6492876"/>
            <a:ext cx="3600400" cy="365125"/>
          </a:xfrm>
        </p:spPr>
        <p:txBody>
          <a:bodyPr/>
          <a:lstStyle/>
          <a:p>
            <a:r>
              <a:rPr lang="de-DE" dirty="0"/>
              <a:t>Wasserrettung im </a:t>
            </a:r>
            <a:r>
              <a:rPr lang="de-DE" dirty="0" smtClean="0"/>
              <a:t>KatS</a:t>
            </a:r>
            <a:endParaRPr lang="de-DE" dirty="0"/>
          </a:p>
        </p:txBody>
      </p:sp>
      <p:sp>
        <p:nvSpPr>
          <p:cNvPr id="11" name="Foliennummernplatzhalter 10"/>
          <p:cNvSpPr>
            <a:spLocks noGrp="1"/>
          </p:cNvSpPr>
          <p:nvPr>
            <p:ph type="sldNum" sz="quarter" idx="12"/>
          </p:nvPr>
        </p:nvSpPr>
        <p:spPr/>
        <p:txBody>
          <a:bodyPr/>
          <a:lstStyle/>
          <a:p>
            <a:r>
              <a:rPr lang="de-DE" dirty="0" smtClean="0"/>
              <a:t>Folie </a:t>
            </a:r>
            <a:fld id="{96BCB1E1-8097-4E36-A84A-3538CF57A922}" type="slidenum">
              <a:rPr lang="de-DE" smtClean="0"/>
              <a:pPr/>
              <a:t>50</a:t>
            </a:fld>
            <a:endParaRPr lang="de-DE" dirty="0"/>
          </a:p>
        </p:txBody>
      </p:sp>
      <p:pic>
        <p:nvPicPr>
          <p:cNvPr id="4" name="Grafik 3"/>
          <p:cNvPicPr>
            <a:picLocks noChangeAspect="1"/>
          </p:cNvPicPr>
          <p:nvPr/>
        </p:nvPicPr>
        <p:blipFill>
          <a:blip r:embed="rId2"/>
          <a:stretch>
            <a:fillRect/>
          </a:stretch>
        </p:blipFill>
        <p:spPr>
          <a:xfrm>
            <a:off x="1379476" y="2599257"/>
            <a:ext cx="9433048" cy="301236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4675037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descr="Landkreise_Hessen_0.png"/>
          <p:cNvPicPr>
            <a:picLocks noChangeAspect="1"/>
          </p:cNvPicPr>
          <p:nvPr/>
        </p:nvPicPr>
        <p:blipFill>
          <a:blip r:embed="rId3" cstate="print"/>
          <a:stretch>
            <a:fillRect/>
          </a:stretch>
        </p:blipFill>
        <p:spPr>
          <a:xfrm>
            <a:off x="7320136" y="827884"/>
            <a:ext cx="3578977" cy="5112568"/>
          </a:xfrm>
          <a:prstGeom prst="rect">
            <a:avLst/>
          </a:prstGeom>
          <a:ln>
            <a:noFill/>
          </a:ln>
          <a:effectLst>
            <a:outerShdw blurRad="190500" algn="tl" rotWithShape="0">
              <a:srgbClr val="000000">
                <a:alpha val="70000"/>
              </a:srgbClr>
            </a:outerShdw>
          </a:effectLst>
        </p:spPr>
      </p:pic>
      <p:pic>
        <p:nvPicPr>
          <p:cNvPr id="5" name="Grafik 4" descr="Landkreise_Hessen_1.png"/>
          <p:cNvPicPr>
            <a:picLocks noChangeAspect="1"/>
          </p:cNvPicPr>
          <p:nvPr/>
        </p:nvPicPr>
        <p:blipFill>
          <a:blip r:embed="rId4" cstate="print"/>
          <a:stretch>
            <a:fillRect/>
          </a:stretch>
        </p:blipFill>
        <p:spPr>
          <a:xfrm>
            <a:off x="7320137" y="837048"/>
            <a:ext cx="3578976" cy="5112568"/>
          </a:xfrm>
          <a:prstGeom prst="rect">
            <a:avLst/>
          </a:prstGeom>
          <a:ln>
            <a:noFill/>
          </a:ln>
          <a:effectLst>
            <a:outerShdw blurRad="190500" algn="tl" rotWithShape="0">
              <a:srgbClr val="000000">
                <a:alpha val="70000"/>
              </a:srgbClr>
            </a:outerShdw>
          </a:effectLst>
        </p:spPr>
      </p:pic>
      <p:pic>
        <p:nvPicPr>
          <p:cNvPr id="6" name="Grafik 5" descr="Landkreise_Hessen_2.png"/>
          <p:cNvPicPr>
            <a:picLocks noChangeAspect="1"/>
          </p:cNvPicPr>
          <p:nvPr/>
        </p:nvPicPr>
        <p:blipFill>
          <a:blip r:embed="rId5" cstate="print"/>
          <a:stretch>
            <a:fillRect/>
          </a:stretch>
        </p:blipFill>
        <p:spPr>
          <a:xfrm>
            <a:off x="7320137" y="837048"/>
            <a:ext cx="3578977" cy="5112568"/>
          </a:xfrm>
          <a:prstGeom prst="rect">
            <a:avLst/>
          </a:prstGeom>
          <a:ln>
            <a:noFill/>
          </a:ln>
          <a:effectLst>
            <a:outerShdw blurRad="190500" algn="tl" rotWithShape="0">
              <a:srgbClr val="000000">
                <a:alpha val="70000"/>
              </a:srgbClr>
            </a:outerShdw>
          </a:effectLst>
        </p:spPr>
      </p:pic>
      <p:sp>
        <p:nvSpPr>
          <p:cNvPr id="10" name="Textfeld 9"/>
          <p:cNvSpPr txBox="1"/>
          <p:nvPr/>
        </p:nvSpPr>
        <p:spPr>
          <a:xfrm>
            <a:off x="335358" y="2606760"/>
            <a:ext cx="2376264" cy="869469"/>
          </a:xfrm>
          <a:prstGeom prst="rect">
            <a:avLst/>
          </a:prstGeom>
          <a:noFill/>
          <a:effectLst/>
        </p:spPr>
        <p:txBody>
          <a:bodyPr wrap="square" rtlCol="0">
            <a:spAutoFit/>
          </a:bodyPr>
          <a:lstStyle/>
          <a:p>
            <a:pPr marL="357188" lvl="1">
              <a:spcBef>
                <a:spcPts val="300"/>
              </a:spcBef>
              <a:tabLst>
                <a:tab pos="893763" algn="l"/>
              </a:tabLst>
            </a:pPr>
            <a:r>
              <a:rPr lang="de-DE" sz="2400" dirty="0"/>
              <a:t>10 	WRZ</a:t>
            </a:r>
          </a:p>
          <a:p>
            <a:pPr marL="357188" lvl="1">
              <a:spcBef>
                <a:spcPts val="300"/>
              </a:spcBef>
              <a:tabLst>
                <a:tab pos="893763" algn="l"/>
              </a:tabLst>
            </a:pPr>
            <a:r>
              <a:rPr lang="de-DE" sz="2400" dirty="0"/>
              <a:t> </a:t>
            </a:r>
          </a:p>
        </p:txBody>
      </p:sp>
      <p:sp>
        <p:nvSpPr>
          <p:cNvPr id="11" name="Textfeld 10"/>
          <p:cNvSpPr txBox="1"/>
          <p:nvPr/>
        </p:nvSpPr>
        <p:spPr>
          <a:xfrm>
            <a:off x="695400" y="260648"/>
            <a:ext cx="7920880" cy="892552"/>
          </a:xfrm>
          <a:prstGeom prst="rect">
            <a:avLst/>
          </a:prstGeom>
          <a:noFill/>
        </p:spPr>
        <p:txBody>
          <a:bodyPr wrap="square" rtlCol="0">
            <a:spAutoFit/>
          </a:bodyPr>
          <a:lstStyle/>
          <a:p>
            <a:r>
              <a:rPr lang="de-DE" sz="2800" b="1" dirty="0" smtClean="0"/>
              <a:t>4.2 Einheiten </a:t>
            </a:r>
            <a:r>
              <a:rPr lang="de-DE" sz="2800" b="1" dirty="0"/>
              <a:t>und Teileinheiten in Hessen</a:t>
            </a:r>
          </a:p>
          <a:p>
            <a:r>
              <a:rPr lang="de-DE" sz="2400" dirty="0"/>
              <a:t>Verteilung in Hessen</a:t>
            </a:r>
            <a:endParaRPr lang="de-DE" sz="2400" b="1" dirty="0"/>
          </a:p>
        </p:txBody>
      </p:sp>
      <p:sp>
        <p:nvSpPr>
          <p:cNvPr id="12" name="Textfeld 11"/>
          <p:cNvSpPr txBox="1"/>
          <p:nvPr/>
        </p:nvSpPr>
        <p:spPr>
          <a:xfrm>
            <a:off x="335358" y="2606760"/>
            <a:ext cx="2376264" cy="869469"/>
          </a:xfrm>
          <a:prstGeom prst="rect">
            <a:avLst/>
          </a:prstGeom>
          <a:noFill/>
          <a:effectLst/>
        </p:spPr>
        <p:txBody>
          <a:bodyPr wrap="square" rtlCol="0">
            <a:spAutoFit/>
          </a:bodyPr>
          <a:lstStyle/>
          <a:p>
            <a:pPr marL="357188" lvl="1">
              <a:spcBef>
                <a:spcPts val="300"/>
              </a:spcBef>
              <a:tabLst>
                <a:tab pos="893763" algn="l"/>
              </a:tabLst>
            </a:pPr>
            <a:r>
              <a:rPr lang="de-DE" sz="2400" dirty="0"/>
              <a:t>10 	WRZ</a:t>
            </a:r>
          </a:p>
          <a:p>
            <a:pPr marL="357188" lvl="1">
              <a:spcBef>
                <a:spcPts val="300"/>
              </a:spcBef>
              <a:tabLst>
                <a:tab pos="893763" algn="l"/>
              </a:tabLst>
            </a:pPr>
            <a:r>
              <a:rPr lang="de-DE" sz="2400" dirty="0"/>
              <a:t>  9	</a:t>
            </a:r>
            <a:r>
              <a:rPr lang="de-DE" sz="2400" dirty="0" err="1"/>
              <a:t>EWRGr</a:t>
            </a:r>
            <a:endParaRPr lang="de-DE" sz="2400" dirty="0"/>
          </a:p>
        </p:txBody>
      </p:sp>
      <p:sp>
        <p:nvSpPr>
          <p:cNvPr id="9" name="Textfeld 8"/>
          <p:cNvSpPr txBox="1"/>
          <p:nvPr/>
        </p:nvSpPr>
        <p:spPr>
          <a:xfrm>
            <a:off x="695400" y="1425470"/>
            <a:ext cx="3711272" cy="738664"/>
          </a:xfrm>
          <a:prstGeom prst="rect">
            <a:avLst/>
          </a:prstGeom>
          <a:noFill/>
        </p:spPr>
        <p:txBody>
          <a:bodyPr wrap="none" rtlCol="0">
            <a:spAutoFit/>
          </a:bodyPr>
          <a:lstStyle/>
          <a:p>
            <a:r>
              <a:rPr lang="de-DE" sz="2400" dirty="0"/>
              <a:t>24 Gebietskörperschaften</a:t>
            </a:r>
          </a:p>
          <a:p>
            <a:r>
              <a:rPr lang="de-DE" dirty="0"/>
              <a:t>(Landkreise u. kreisfreie Städte)</a:t>
            </a:r>
          </a:p>
        </p:txBody>
      </p:sp>
      <p:sp>
        <p:nvSpPr>
          <p:cNvPr id="13" name="Datumsplatzhalter 1"/>
          <p:cNvSpPr>
            <a:spLocks noGrp="1"/>
          </p:cNvSpPr>
          <p:nvPr>
            <p:ph type="dt" sz="half" idx="10"/>
          </p:nvPr>
        </p:nvSpPr>
        <p:spPr>
          <a:xfrm>
            <a:off x="1893214" y="6492876"/>
            <a:ext cx="1826523" cy="365125"/>
          </a:xfrm>
        </p:spPr>
        <p:txBody>
          <a:bodyPr/>
          <a:lstStyle/>
          <a:p>
            <a:fld id="{E2603192-2C65-4E99-B60F-384CD6B5C869}" type="datetime1">
              <a:rPr lang="de-DE" smtClean="0"/>
              <a:pPr/>
              <a:t>12.09.2017</a:t>
            </a:fld>
            <a:endParaRPr lang="de-DE" dirty="0"/>
          </a:p>
        </p:txBody>
      </p:sp>
      <p:sp>
        <p:nvSpPr>
          <p:cNvPr id="14" name="Fußzeilenplatzhalter 2"/>
          <p:cNvSpPr>
            <a:spLocks noGrp="1"/>
          </p:cNvSpPr>
          <p:nvPr>
            <p:ph type="ftr" sz="quarter" idx="11"/>
          </p:nvPr>
        </p:nvSpPr>
        <p:spPr>
          <a:xfrm>
            <a:off x="4295800" y="6492876"/>
            <a:ext cx="2895600" cy="365125"/>
          </a:xfrm>
        </p:spPr>
        <p:txBody>
          <a:bodyPr/>
          <a:lstStyle/>
          <a:p>
            <a:r>
              <a:rPr lang="de-DE" dirty="0"/>
              <a:t>Wasserrettung im KatS </a:t>
            </a:r>
          </a:p>
        </p:txBody>
      </p:sp>
      <p:sp>
        <p:nvSpPr>
          <p:cNvPr id="15" name="Foliennummernplatzhalter 3"/>
          <p:cNvSpPr>
            <a:spLocks noGrp="1"/>
          </p:cNvSpPr>
          <p:nvPr>
            <p:ph type="sldNum" sz="quarter" idx="12"/>
          </p:nvPr>
        </p:nvSpPr>
        <p:spPr>
          <a:xfrm>
            <a:off x="8452408" y="6502688"/>
            <a:ext cx="1877813" cy="365125"/>
          </a:xfrm>
        </p:spPr>
        <p:txBody>
          <a:bodyPr/>
          <a:lstStyle/>
          <a:p>
            <a:r>
              <a:rPr lang="de-DE" dirty="0" smtClean="0"/>
              <a:t>Folie </a:t>
            </a:r>
            <a:fld id="{96BCB1E1-8097-4E36-A84A-3538CF57A922}" type="slidenum">
              <a:rPr lang="de-DE"/>
              <a:pPr/>
              <a:t>51</a:t>
            </a:fld>
            <a:endParaRPr lang="de-DE" dirty="0"/>
          </a:p>
        </p:txBody>
      </p:sp>
      <p:sp>
        <p:nvSpPr>
          <p:cNvPr id="2" name="Textfeld 1"/>
          <p:cNvSpPr txBox="1"/>
          <p:nvPr/>
        </p:nvSpPr>
        <p:spPr>
          <a:xfrm>
            <a:off x="695400" y="3912282"/>
            <a:ext cx="6192688" cy="1200329"/>
          </a:xfrm>
          <a:prstGeom prst="rect">
            <a:avLst/>
          </a:prstGeom>
          <a:noFill/>
        </p:spPr>
        <p:txBody>
          <a:bodyPr wrap="square" rtlCol="0">
            <a:spAutoFit/>
          </a:bodyPr>
          <a:lstStyle/>
          <a:p>
            <a:r>
              <a:rPr lang="de-DE" sz="2400" dirty="0"/>
              <a:t>In Hessen werden alle Wasserrettungseinheiten (WRZ/</a:t>
            </a:r>
            <a:r>
              <a:rPr lang="de-DE" sz="2400" dirty="0" err="1"/>
              <a:t>EWRGr</a:t>
            </a:r>
            <a:r>
              <a:rPr lang="de-DE" sz="2400" dirty="0"/>
              <a:t>) von der DLRG gestellt.</a:t>
            </a:r>
          </a:p>
        </p:txBody>
      </p:sp>
    </p:spTree>
    <p:extLst>
      <p:ext uri="{BB962C8B-B14F-4D97-AF65-F5344CB8AC3E}">
        <p14:creationId xmlns:p14="http://schemas.microsoft.com/office/powerpoint/2010/main" val="16257633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xit" presetSubtype="0" fill="hold" grpId="1"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4"/>
          <p:cNvSpPr txBox="1">
            <a:spLocks noChangeArrowheads="1"/>
          </p:cNvSpPr>
          <p:nvPr/>
        </p:nvSpPr>
        <p:spPr bwMode="auto">
          <a:xfrm>
            <a:off x="2548173" y="87481"/>
            <a:ext cx="7488207"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4.4 Ausbildung </a:t>
            </a:r>
            <a:r>
              <a:rPr lang="de-DE" altLang="de-DE" sz="3200" b="1" dirty="0">
                <a:solidFill>
                  <a:schemeClr val="tx2"/>
                </a:solidFill>
                <a:latin typeface="DLRG Univers 55 Roman"/>
              </a:rPr>
              <a:t>Katastrophenschutz</a:t>
            </a:r>
          </a:p>
        </p:txBody>
      </p:sp>
      <p:grpSp>
        <p:nvGrpSpPr>
          <p:cNvPr id="9" name="Gruppieren 2"/>
          <p:cNvGrpSpPr>
            <a:grpSpLocks/>
          </p:cNvGrpSpPr>
          <p:nvPr/>
        </p:nvGrpSpPr>
        <p:grpSpPr bwMode="auto">
          <a:xfrm>
            <a:off x="2412206" y="1556792"/>
            <a:ext cx="6924154" cy="4320480"/>
            <a:chOff x="4716463" y="549275"/>
            <a:chExt cx="4319587" cy="3743325"/>
          </a:xfrm>
        </p:grpSpPr>
        <p:sp>
          <p:nvSpPr>
            <p:cNvPr id="10" name="Rechteck 9"/>
            <p:cNvSpPr/>
            <p:nvPr/>
          </p:nvSpPr>
          <p:spPr>
            <a:xfrm>
              <a:off x="4716463" y="549275"/>
              <a:ext cx="4319587" cy="374332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1" name="Rechteck 10"/>
            <p:cNvSpPr/>
            <p:nvPr/>
          </p:nvSpPr>
          <p:spPr>
            <a:xfrm>
              <a:off x="4787900" y="3573463"/>
              <a:ext cx="4176713" cy="6477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2" name="Rechteck 11"/>
            <p:cNvSpPr/>
            <p:nvPr/>
          </p:nvSpPr>
          <p:spPr>
            <a:xfrm>
              <a:off x="4787900" y="620713"/>
              <a:ext cx="4176713" cy="6477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3" name="Rechteck 12"/>
            <p:cNvSpPr/>
            <p:nvPr/>
          </p:nvSpPr>
          <p:spPr>
            <a:xfrm>
              <a:off x="4787900" y="1412875"/>
              <a:ext cx="4176713" cy="647700"/>
            </a:xfrm>
            <a:prstGeom prst="rect">
              <a:avLst/>
            </a:prstGeom>
            <a:solidFill>
              <a:schemeClr val="bg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4" name="Rechteck 13"/>
            <p:cNvSpPr/>
            <p:nvPr/>
          </p:nvSpPr>
          <p:spPr>
            <a:xfrm>
              <a:off x="6156325" y="2835275"/>
              <a:ext cx="2808288" cy="6477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5" name="Rechteck 14"/>
            <p:cNvSpPr/>
            <p:nvPr/>
          </p:nvSpPr>
          <p:spPr>
            <a:xfrm>
              <a:off x="6156325" y="2133600"/>
              <a:ext cx="2808288" cy="6477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de-DE"/>
            </a:p>
          </p:txBody>
        </p:sp>
        <p:sp>
          <p:nvSpPr>
            <p:cNvPr id="16" name="Textfeld 25"/>
            <p:cNvSpPr txBox="1">
              <a:spLocks noChangeArrowheads="1"/>
            </p:cNvSpPr>
            <p:nvPr/>
          </p:nvSpPr>
          <p:spPr bwMode="auto">
            <a:xfrm>
              <a:off x="4797425" y="3716338"/>
              <a:ext cx="345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000">
                  <a:latin typeface="Arial" panose="020B0604020202020204" pitchFamily="34" charset="0"/>
                </a:rPr>
                <a:t>2.1.1</a:t>
              </a:r>
            </a:p>
            <a:p>
              <a:pPr eaLnBrk="1" hangingPunct="1">
                <a:spcBef>
                  <a:spcPct val="0"/>
                </a:spcBef>
                <a:buFontTx/>
                <a:buNone/>
              </a:pPr>
              <a:r>
                <a:rPr lang="de-DE" altLang="de-DE" sz="1000">
                  <a:latin typeface="Arial" panose="020B0604020202020204" pitchFamily="34" charset="0"/>
                </a:rPr>
                <a:t>Grundausbildung</a:t>
              </a:r>
            </a:p>
          </p:txBody>
        </p:sp>
        <p:sp>
          <p:nvSpPr>
            <p:cNvPr id="17" name="Textfeld 26"/>
            <p:cNvSpPr txBox="1">
              <a:spLocks noChangeArrowheads="1"/>
            </p:cNvSpPr>
            <p:nvPr/>
          </p:nvSpPr>
          <p:spPr bwMode="auto">
            <a:xfrm>
              <a:off x="4797425" y="1547813"/>
              <a:ext cx="345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000">
                  <a:latin typeface="Arial" panose="020B0604020202020204" pitchFamily="34" charset="0"/>
                </a:rPr>
                <a:t>2.1.2</a:t>
              </a:r>
            </a:p>
            <a:p>
              <a:pPr eaLnBrk="1" hangingPunct="1">
                <a:spcBef>
                  <a:spcPct val="0"/>
                </a:spcBef>
                <a:buFontTx/>
                <a:buNone/>
              </a:pPr>
              <a:r>
                <a:rPr lang="de-DE" altLang="de-DE" sz="1000">
                  <a:latin typeface="Arial" panose="020B0604020202020204" pitchFamily="34" charset="0"/>
                </a:rPr>
                <a:t>Fachdienstausbildung Teil 1</a:t>
              </a:r>
            </a:p>
          </p:txBody>
        </p:sp>
        <p:sp>
          <p:nvSpPr>
            <p:cNvPr id="18" name="Textfeld 27"/>
            <p:cNvSpPr txBox="1">
              <a:spLocks noChangeArrowheads="1"/>
            </p:cNvSpPr>
            <p:nvPr/>
          </p:nvSpPr>
          <p:spPr bwMode="auto">
            <a:xfrm>
              <a:off x="4797425" y="773113"/>
              <a:ext cx="34559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000">
                  <a:latin typeface="Arial" panose="020B0604020202020204" pitchFamily="34" charset="0"/>
                </a:rPr>
                <a:t>2.2</a:t>
              </a:r>
            </a:p>
            <a:p>
              <a:pPr eaLnBrk="1" hangingPunct="1">
                <a:spcBef>
                  <a:spcPct val="0"/>
                </a:spcBef>
                <a:buFontTx/>
                <a:buNone/>
              </a:pPr>
              <a:r>
                <a:rPr lang="de-DE" altLang="de-DE" sz="1000">
                  <a:latin typeface="Arial" panose="020B0604020202020204" pitchFamily="34" charset="0"/>
                </a:rPr>
                <a:t>Fachdienstausbildung Teil 2</a:t>
              </a:r>
            </a:p>
          </p:txBody>
        </p:sp>
        <p:sp>
          <p:nvSpPr>
            <p:cNvPr id="19" name="Textfeld 29"/>
            <p:cNvSpPr txBox="1">
              <a:spLocks noChangeArrowheads="1"/>
            </p:cNvSpPr>
            <p:nvPr/>
          </p:nvSpPr>
          <p:spPr bwMode="auto">
            <a:xfrm>
              <a:off x="6165850" y="2965450"/>
              <a:ext cx="27987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000">
                  <a:latin typeface="Arial" panose="020B0604020202020204" pitchFamily="34" charset="0"/>
                </a:rPr>
                <a:t>3.1</a:t>
              </a:r>
            </a:p>
            <a:p>
              <a:pPr eaLnBrk="1" hangingPunct="1">
                <a:spcBef>
                  <a:spcPct val="0"/>
                </a:spcBef>
                <a:buFontTx/>
                <a:buNone/>
              </a:pPr>
              <a:r>
                <a:rPr lang="de-DE" altLang="de-DE" sz="1000">
                  <a:latin typeface="Arial" panose="020B0604020202020204" pitchFamily="34" charset="0"/>
                </a:rPr>
                <a:t>Sprechfunker</a:t>
              </a:r>
            </a:p>
          </p:txBody>
        </p:sp>
        <p:sp>
          <p:nvSpPr>
            <p:cNvPr id="20" name="Textfeld 30"/>
            <p:cNvSpPr txBox="1">
              <a:spLocks noChangeArrowheads="1"/>
            </p:cNvSpPr>
            <p:nvPr/>
          </p:nvSpPr>
          <p:spPr bwMode="auto">
            <a:xfrm>
              <a:off x="8316913" y="3975100"/>
              <a:ext cx="647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de-DE" altLang="de-DE" sz="1000">
                  <a:latin typeface="Arial" panose="020B0604020202020204" pitchFamily="34" charset="0"/>
                </a:rPr>
                <a:t>70 h</a:t>
              </a:r>
            </a:p>
          </p:txBody>
        </p:sp>
        <p:sp>
          <p:nvSpPr>
            <p:cNvPr id="21" name="Textfeld 31"/>
            <p:cNvSpPr txBox="1">
              <a:spLocks noChangeArrowheads="1"/>
            </p:cNvSpPr>
            <p:nvPr/>
          </p:nvSpPr>
          <p:spPr bwMode="auto">
            <a:xfrm>
              <a:off x="8316913" y="3240088"/>
              <a:ext cx="647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de-DE" altLang="de-DE" sz="1000">
                  <a:latin typeface="Arial" panose="020B0604020202020204" pitchFamily="34" charset="0"/>
                </a:rPr>
                <a:t>16 h</a:t>
              </a:r>
            </a:p>
          </p:txBody>
        </p:sp>
        <p:sp>
          <p:nvSpPr>
            <p:cNvPr id="22" name="Textfeld 33"/>
            <p:cNvSpPr txBox="1">
              <a:spLocks noChangeArrowheads="1"/>
            </p:cNvSpPr>
            <p:nvPr/>
          </p:nvSpPr>
          <p:spPr bwMode="auto">
            <a:xfrm>
              <a:off x="8316913" y="1836738"/>
              <a:ext cx="6477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de-DE" altLang="de-DE" sz="1000">
                  <a:latin typeface="Arial" panose="020B0604020202020204" pitchFamily="34" charset="0"/>
                </a:rPr>
                <a:t>80 h</a:t>
              </a:r>
            </a:p>
          </p:txBody>
        </p:sp>
        <p:sp>
          <p:nvSpPr>
            <p:cNvPr id="23" name="Textfeld 34"/>
            <p:cNvSpPr txBox="1">
              <a:spLocks noChangeArrowheads="1"/>
            </p:cNvSpPr>
            <p:nvPr/>
          </p:nvSpPr>
          <p:spPr bwMode="auto">
            <a:xfrm>
              <a:off x="8316913" y="1025525"/>
              <a:ext cx="6477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de-DE" altLang="de-DE" sz="1000">
                  <a:latin typeface="Arial" panose="020B0604020202020204" pitchFamily="34" charset="0"/>
                </a:rPr>
                <a:t>35 h</a:t>
              </a:r>
            </a:p>
          </p:txBody>
        </p:sp>
        <p:cxnSp>
          <p:nvCxnSpPr>
            <p:cNvPr id="24" name="Gerade Verbindung 37"/>
            <p:cNvCxnSpPr/>
            <p:nvPr/>
          </p:nvCxnSpPr>
          <p:spPr>
            <a:xfrm>
              <a:off x="5003800" y="2060575"/>
              <a:ext cx="0" cy="15128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Gerade Verbindung 39"/>
            <p:cNvCxnSpPr/>
            <p:nvPr/>
          </p:nvCxnSpPr>
          <p:spPr>
            <a:xfrm>
              <a:off x="5003800" y="1271588"/>
              <a:ext cx="0" cy="141287"/>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6" name="Textfeld 29"/>
            <p:cNvSpPr txBox="1">
              <a:spLocks noChangeArrowheads="1"/>
            </p:cNvSpPr>
            <p:nvPr/>
          </p:nvSpPr>
          <p:spPr bwMode="auto">
            <a:xfrm>
              <a:off x="6169025" y="2263775"/>
              <a:ext cx="2795588"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de-DE" altLang="de-DE" sz="1000">
                  <a:latin typeface="Arial" panose="020B0604020202020204" pitchFamily="34" charset="0"/>
                </a:rPr>
                <a:t>3.2</a:t>
              </a:r>
            </a:p>
            <a:p>
              <a:pPr eaLnBrk="1" hangingPunct="1">
                <a:spcBef>
                  <a:spcPct val="0"/>
                </a:spcBef>
                <a:buFontTx/>
                <a:buNone/>
              </a:pPr>
              <a:r>
                <a:rPr lang="de-DE" altLang="de-DE" sz="1000">
                  <a:latin typeface="Arial" panose="020B0604020202020204" pitchFamily="34" charset="0"/>
                </a:rPr>
                <a:t>Zusatzausbildung HiORG</a:t>
              </a:r>
            </a:p>
          </p:txBody>
        </p:sp>
        <p:sp>
          <p:nvSpPr>
            <p:cNvPr id="27" name="Textfeld 16"/>
            <p:cNvSpPr txBox="1">
              <a:spLocks noChangeArrowheads="1"/>
            </p:cNvSpPr>
            <p:nvPr/>
          </p:nvSpPr>
          <p:spPr bwMode="auto">
            <a:xfrm>
              <a:off x="8328025" y="2535238"/>
              <a:ext cx="649288"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de-DE" altLang="de-DE" sz="1000">
                  <a:latin typeface="Arial" panose="020B0604020202020204" pitchFamily="34" charset="0"/>
                </a:rPr>
                <a:t>25 h</a:t>
              </a:r>
            </a:p>
          </p:txBody>
        </p:sp>
      </p:grpSp>
    </p:spTree>
  </p:cSld>
  <p:clrMapOvr>
    <a:masterClrMapping/>
  </p:clrMapOvr>
  <p:transition spd="slow">
    <p:zoom dir="in"/>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fld id="{208E1F38-9E5B-454D-BE9D-27A6D55B404C}" type="datetime1">
              <a:rPr lang="de-DE" smtClean="0"/>
              <a:t>12.09.2017</a:t>
            </a:fld>
            <a:endParaRPr lang="de-DE" dirty="0"/>
          </a:p>
        </p:txBody>
      </p:sp>
      <p:sp>
        <p:nvSpPr>
          <p:cNvPr id="3" name="Fußzeilenplatzhalter 2"/>
          <p:cNvSpPr>
            <a:spLocks noGrp="1"/>
          </p:cNvSpPr>
          <p:nvPr>
            <p:ph type="ftr" sz="quarter" idx="11"/>
          </p:nvPr>
        </p:nvSpPr>
        <p:spPr/>
        <p:txBody>
          <a:bodyPr/>
          <a:lstStyle/>
          <a:p>
            <a:pPr>
              <a:defRPr/>
            </a:pPr>
            <a:r>
              <a:rPr lang="de-DE" smtClean="0"/>
              <a:t>FS Ausbilder KatS</a:t>
            </a:r>
            <a:endParaRPr lang="de-DE"/>
          </a:p>
        </p:txBody>
      </p:sp>
      <p:sp>
        <p:nvSpPr>
          <p:cNvPr id="4" name="Foliennummernplatzhalter 3"/>
          <p:cNvSpPr>
            <a:spLocks noGrp="1"/>
          </p:cNvSpPr>
          <p:nvPr>
            <p:ph type="sldNum" sz="quarter" idx="12"/>
          </p:nvPr>
        </p:nvSpPr>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855783C-81BF-EF40-ACA9-9B6721A98E00}" type="slidenum">
              <a:rPr lang="de-DE" altLang="de-DE">
                <a:solidFill>
                  <a:srgbClr val="898989"/>
                </a:solidFill>
              </a:rPr>
              <a:pPr eaLnBrk="1" hangingPunct="1"/>
              <a:t>53</a:t>
            </a:fld>
            <a:endParaRPr lang="de-DE" altLang="de-DE">
              <a:solidFill>
                <a:srgbClr val="898989"/>
              </a:solidFill>
            </a:endParaRPr>
          </a:p>
        </p:txBody>
      </p:sp>
      <p:sp>
        <p:nvSpPr>
          <p:cNvPr id="7173" name="AutoShape 2"/>
          <p:cNvSpPr>
            <a:spLocks/>
          </p:cNvSpPr>
          <p:nvPr/>
        </p:nvSpPr>
        <p:spPr bwMode="auto">
          <a:xfrm>
            <a:off x="2135188" y="331788"/>
            <a:ext cx="79375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r>
              <a:rPr lang="de-DE" sz="3200" b="1" dirty="0"/>
              <a:t>Einsatzfähigkeit </a:t>
            </a:r>
            <a:r>
              <a:rPr lang="de-DE" sz="3200" b="1" dirty="0" err="1"/>
              <a:t>mob</a:t>
            </a:r>
            <a:r>
              <a:rPr lang="de-DE" sz="3200" b="1" dirty="0"/>
              <a:t>. WRD/KatS/ÖGA</a:t>
            </a:r>
            <a:endParaRPr lang="de-DE" sz="3200" b="1" dirty="0"/>
          </a:p>
        </p:txBody>
      </p:sp>
      <p:sp>
        <p:nvSpPr>
          <p:cNvPr id="7" name="AutoShape 4"/>
          <p:cNvSpPr>
            <a:spLocks/>
          </p:cNvSpPr>
          <p:nvPr/>
        </p:nvSpPr>
        <p:spPr bwMode="auto">
          <a:xfrm>
            <a:off x="2206625" y="1571625"/>
            <a:ext cx="7810500" cy="4089400"/>
          </a:xfrm>
          <a:custGeom>
            <a:avLst/>
            <a:gdLst>
              <a:gd name="T0" fmla="*/ 3905250 w 21600"/>
              <a:gd name="T1" fmla="*/ 2044700 h 21600"/>
              <a:gd name="T2" fmla="*/ 3905250 w 21600"/>
              <a:gd name="T3" fmla="*/ 2044700 h 21600"/>
              <a:gd name="T4" fmla="*/ 3905250 w 21600"/>
              <a:gd name="T5" fmla="*/ 2044700 h 21600"/>
              <a:gd name="T6" fmla="*/ 3905250 w 21600"/>
              <a:gd name="T7" fmla="*/ 20447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p>
            <a:pPr marL="342900"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Die Einsatzfähigkeit ist jährlich nachzuweisen durch</a:t>
            </a:r>
          </a:p>
          <a:p>
            <a:pPr marL="800100" lvl="1"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EH-Ausbildung/-Fortbildung (oder höherwertig) nicht älter als 2 Jahre</a:t>
            </a:r>
          </a:p>
          <a:p>
            <a:pPr marL="800100" lvl="1"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kombinierte Übung der Fachausbildung Wasserrettung ODER gemäß DRSA Silber in Kleidung</a:t>
            </a:r>
          </a:p>
          <a:p>
            <a:pPr marL="342900" indent="-342900" fontAlgn="auto">
              <a:lnSpc>
                <a:spcPct val="135000"/>
              </a:lnSpc>
              <a:spcBef>
                <a:spcPts val="0"/>
              </a:spcBef>
              <a:spcAft>
                <a:spcPts val="0"/>
              </a:spcAft>
              <a:buClr>
                <a:srgbClr val="FF0000"/>
              </a:buClr>
              <a:buSzPct val="100000"/>
              <a:buFont typeface="Wingdings" pitchFamily="2" charset="2"/>
              <a:buChar char="§"/>
            </a:pPr>
            <a:endParaRPr lang="de-DE" sz="2000" dirty="0">
              <a:latin typeface="+mn-lt"/>
            </a:endParaRPr>
          </a:p>
          <a:p>
            <a:pPr marL="342900"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Anerkannt werden auch die Einsatzfähigkeit WRD, Strömungsrettung oder Einsatztauchen</a:t>
            </a:r>
          </a:p>
        </p:txBody>
      </p:sp>
    </p:spTree>
    <p:extLst>
      <p:ext uri="{BB962C8B-B14F-4D97-AF65-F5344CB8AC3E}">
        <p14:creationId xmlns:p14="http://schemas.microsoft.com/office/powerpoint/2010/main" val="31457137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fld id="{BD936D54-E3B8-45E1-A187-7EF841A5280E}" type="datetime1">
              <a:rPr lang="de-DE" smtClean="0"/>
              <a:t>12.09.2017</a:t>
            </a:fld>
            <a:endParaRPr lang="de-DE" dirty="0"/>
          </a:p>
        </p:txBody>
      </p:sp>
      <p:sp>
        <p:nvSpPr>
          <p:cNvPr id="3" name="Fußzeilenplatzhalter 2"/>
          <p:cNvSpPr>
            <a:spLocks noGrp="1"/>
          </p:cNvSpPr>
          <p:nvPr>
            <p:ph type="ftr" sz="quarter" idx="11"/>
          </p:nvPr>
        </p:nvSpPr>
        <p:spPr/>
        <p:txBody>
          <a:bodyPr/>
          <a:lstStyle/>
          <a:p>
            <a:pPr>
              <a:defRPr/>
            </a:pPr>
            <a:r>
              <a:rPr lang="de-DE" smtClean="0"/>
              <a:t>FS Ausbilder KatS</a:t>
            </a:r>
            <a:endParaRPr lang="de-DE"/>
          </a:p>
        </p:txBody>
      </p:sp>
      <p:sp>
        <p:nvSpPr>
          <p:cNvPr id="4" name="Foliennummernplatzhalter 3"/>
          <p:cNvSpPr>
            <a:spLocks noGrp="1"/>
          </p:cNvSpPr>
          <p:nvPr>
            <p:ph type="sldNum" sz="quarter" idx="12"/>
          </p:nvPr>
        </p:nvSpPr>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855783C-81BF-EF40-ACA9-9B6721A98E00}" type="slidenum">
              <a:rPr lang="de-DE" altLang="de-DE">
                <a:solidFill>
                  <a:srgbClr val="898989"/>
                </a:solidFill>
              </a:rPr>
              <a:pPr eaLnBrk="1" hangingPunct="1"/>
              <a:t>54</a:t>
            </a:fld>
            <a:endParaRPr lang="de-DE" altLang="de-DE">
              <a:solidFill>
                <a:srgbClr val="898989"/>
              </a:solidFill>
            </a:endParaRPr>
          </a:p>
        </p:txBody>
      </p:sp>
      <p:sp>
        <p:nvSpPr>
          <p:cNvPr id="7173" name="AutoShape 2"/>
          <p:cNvSpPr>
            <a:spLocks/>
          </p:cNvSpPr>
          <p:nvPr/>
        </p:nvSpPr>
        <p:spPr bwMode="auto">
          <a:xfrm>
            <a:off x="2135188" y="331788"/>
            <a:ext cx="79375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r>
              <a:rPr lang="de-DE" sz="3200" b="1" dirty="0"/>
              <a:t>Einsatzfähigkeit: kombinierte Übung</a:t>
            </a:r>
            <a:endParaRPr lang="de-DE" sz="3200" b="1" dirty="0"/>
          </a:p>
        </p:txBody>
      </p:sp>
      <p:sp>
        <p:nvSpPr>
          <p:cNvPr id="7" name="AutoShape 4"/>
          <p:cNvSpPr>
            <a:spLocks/>
          </p:cNvSpPr>
          <p:nvPr/>
        </p:nvSpPr>
        <p:spPr bwMode="auto">
          <a:xfrm>
            <a:off x="2206625" y="1571625"/>
            <a:ext cx="7810500" cy="4089400"/>
          </a:xfrm>
          <a:custGeom>
            <a:avLst/>
            <a:gdLst>
              <a:gd name="T0" fmla="*/ 3905250 w 21600"/>
              <a:gd name="T1" fmla="*/ 2044700 h 21600"/>
              <a:gd name="T2" fmla="*/ 3905250 w 21600"/>
              <a:gd name="T3" fmla="*/ 2044700 h 21600"/>
              <a:gd name="T4" fmla="*/ 3905250 w 21600"/>
              <a:gd name="T5" fmla="*/ 2044700 h 21600"/>
              <a:gd name="T6" fmla="*/ 3905250 w 21600"/>
              <a:gd name="T7" fmla="*/ 20447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p>
            <a:pPr marL="342900" indent="-342900" fontAlgn="auto">
              <a:lnSpc>
                <a:spcPct val="135000"/>
              </a:lnSpc>
              <a:spcBef>
                <a:spcPts val="0"/>
              </a:spcBef>
              <a:spcAft>
                <a:spcPts val="0"/>
              </a:spcAft>
              <a:buClr>
                <a:srgbClr val="FF0000"/>
              </a:buClr>
              <a:buSzPct val="100000"/>
              <a:buFont typeface="Wingdings" pitchFamily="2" charset="2"/>
              <a:buChar char="§"/>
            </a:pPr>
            <a:r>
              <a:rPr lang="de-DE" sz="1600" dirty="0"/>
              <a:t>Kombinierte Übung </a:t>
            </a:r>
            <a:r>
              <a:rPr lang="de-DE" sz="1600" u="sng" dirty="0"/>
              <a:t>FA WRD</a:t>
            </a:r>
            <a:r>
              <a:rPr lang="de-DE" sz="1600" dirty="0"/>
              <a:t>: im Freigewässer, 100 m Anschwimmen mit Tauchergrundausrüstung (Flossen, Maske und Schnorchel), Abtauchen auf ca. 2 - 5 m Tiefe, Auftauchen, Abschleppen einer Person über eine Strecke von 100 m, </a:t>
            </a:r>
            <a:r>
              <a:rPr lang="de-DE" sz="1600" dirty="0" err="1"/>
              <a:t>Anlandbringen</a:t>
            </a:r>
            <a:r>
              <a:rPr lang="de-DE" sz="1600" dirty="0"/>
              <a:t> des Geretteten und drei Minuten Demonstration der Herz-Lungen-Wiederbelebung</a:t>
            </a:r>
          </a:p>
          <a:p>
            <a:pPr marL="342900" indent="-342900" fontAlgn="auto">
              <a:lnSpc>
                <a:spcPct val="135000"/>
              </a:lnSpc>
              <a:spcBef>
                <a:spcPts val="0"/>
              </a:spcBef>
              <a:spcAft>
                <a:spcPts val="0"/>
              </a:spcAft>
              <a:buClr>
                <a:srgbClr val="FF0000"/>
              </a:buClr>
              <a:buSzPct val="100000"/>
              <a:buFont typeface="Wingdings" pitchFamily="2" charset="2"/>
              <a:buChar char="§"/>
            </a:pPr>
            <a:r>
              <a:rPr lang="de-DE" sz="1600" dirty="0"/>
              <a:t>Kombinierte Übung </a:t>
            </a:r>
            <a:r>
              <a:rPr lang="de-DE" sz="1600" u="sng" dirty="0"/>
              <a:t>DRSA </a:t>
            </a:r>
            <a:r>
              <a:rPr lang="de-DE" sz="1600" u="sng" dirty="0"/>
              <a:t>Silber </a:t>
            </a:r>
            <a:r>
              <a:rPr lang="de-DE" sz="1600" dirty="0"/>
              <a:t>(in Kleidung): </a:t>
            </a:r>
            <a:r>
              <a:rPr lang="de-DE" sz="1600" dirty="0"/>
              <a:t>Sprung ins Wasser, 20 m Anschwimmen in Bauchlage, Abtauchen auf 3 bis 5 m Tiefe, Heraufholen eines 5-kg-Tauchrings, diesen anschließend fallen lassen, Lösen aus einer Umklammerung durch einen </a:t>
            </a:r>
            <a:r>
              <a:rPr lang="de-DE" sz="1600" dirty="0"/>
              <a:t>Befreiungsgriff</a:t>
            </a:r>
            <a:r>
              <a:rPr lang="de-DE" sz="1600" dirty="0"/>
              <a:t>, 25 m Schleppen, Sichern des Geretteten, an Land Bringen des Geretteten, 3 Minuten Vorführen der </a:t>
            </a:r>
            <a:r>
              <a:rPr lang="de-DE" sz="1600" dirty="0"/>
              <a:t>Herz-Lungen-Wiederbelebung</a:t>
            </a:r>
            <a:endParaRPr lang="de-DE" sz="1600" dirty="0"/>
          </a:p>
          <a:p>
            <a:pPr fontAlgn="auto">
              <a:lnSpc>
                <a:spcPct val="135000"/>
              </a:lnSpc>
              <a:spcBef>
                <a:spcPts val="0"/>
              </a:spcBef>
              <a:spcAft>
                <a:spcPts val="0"/>
              </a:spcAft>
              <a:buClr>
                <a:srgbClr val="FF0000"/>
              </a:buClr>
              <a:buSzPct val="100000"/>
            </a:pPr>
            <a:endParaRPr lang="de-DE" sz="1600" dirty="0">
              <a:latin typeface="+mn-lt"/>
            </a:endParaRPr>
          </a:p>
        </p:txBody>
      </p:sp>
    </p:spTree>
    <p:extLst>
      <p:ext uri="{BB962C8B-B14F-4D97-AF65-F5344CB8AC3E}">
        <p14:creationId xmlns:p14="http://schemas.microsoft.com/office/powerpoint/2010/main" val="400659845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fld id="{801A6B8F-8411-489D-9F90-01BB04415A57}" type="datetime1">
              <a:rPr lang="de-DE" smtClean="0"/>
              <a:t>12.09.2017</a:t>
            </a:fld>
            <a:endParaRPr lang="de-DE" dirty="0"/>
          </a:p>
        </p:txBody>
      </p:sp>
      <p:sp>
        <p:nvSpPr>
          <p:cNvPr id="3" name="Fußzeilenplatzhalter 2"/>
          <p:cNvSpPr>
            <a:spLocks noGrp="1"/>
          </p:cNvSpPr>
          <p:nvPr>
            <p:ph type="ftr" sz="quarter" idx="11"/>
          </p:nvPr>
        </p:nvSpPr>
        <p:spPr/>
        <p:txBody>
          <a:bodyPr/>
          <a:lstStyle/>
          <a:p>
            <a:pPr>
              <a:defRPr/>
            </a:pPr>
            <a:r>
              <a:rPr lang="de-DE" smtClean="0"/>
              <a:t>FS Ausbilder KatS</a:t>
            </a:r>
            <a:endParaRPr lang="de-DE"/>
          </a:p>
        </p:txBody>
      </p:sp>
      <p:sp>
        <p:nvSpPr>
          <p:cNvPr id="4" name="Foliennummernplatzhalter 3"/>
          <p:cNvSpPr>
            <a:spLocks noGrp="1"/>
          </p:cNvSpPr>
          <p:nvPr>
            <p:ph type="sldNum" sz="quarter" idx="12"/>
          </p:nvPr>
        </p:nvSpPr>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855783C-81BF-EF40-ACA9-9B6721A98E00}" type="slidenum">
              <a:rPr lang="de-DE" altLang="de-DE">
                <a:solidFill>
                  <a:srgbClr val="898989"/>
                </a:solidFill>
              </a:rPr>
              <a:pPr eaLnBrk="1" hangingPunct="1"/>
              <a:t>55</a:t>
            </a:fld>
            <a:endParaRPr lang="de-DE" altLang="de-DE">
              <a:solidFill>
                <a:srgbClr val="898989"/>
              </a:solidFill>
            </a:endParaRPr>
          </a:p>
        </p:txBody>
      </p:sp>
      <p:sp>
        <p:nvSpPr>
          <p:cNvPr id="7173" name="AutoShape 2"/>
          <p:cNvSpPr>
            <a:spLocks/>
          </p:cNvSpPr>
          <p:nvPr/>
        </p:nvSpPr>
        <p:spPr bwMode="auto">
          <a:xfrm>
            <a:off x="2135188" y="331788"/>
            <a:ext cx="79375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r>
              <a:rPr lang="de-DE" sz="3200" b="1" dirty="0"/>
              <a:t>Einsatzfähigkeit: Voraussetzungen 1</a:t>
            </a:r>
            <a:endParaRPr lang="de-DE" sz="3200" b="1" dirty="0"/>
          </a:p>
        </p:txBody>
      </p:sp>
      <p:sp>
        <p:nvSpPr>
          <p:cNvPr id="7" name="AutoShape 4"/>
          <p:cNvSpPr>
            <a:spLocks/>
          </p:cNvSpPr>
          <p:nvPr/>
        </p:nvSpPr>
        <p:spPr bwMode="auto">
          <a:xfrm>
            <a:off x="2206625" y="1571625"/>
            <a:ext cx="7810500" cy="4089400"/>
          </a:xfrm>
          <a:custGeom>
            <a:avLst/>
            <a:gdLst>
              <a:gd name="T0" fmla="*/ 3905250 w 21600"/>
              <a:gd name="T1" fmla="*/ 2044700 h 21600"/>
              <a:gd name="T2" fmla="*/ 3905250 w 21600"/>
              <a:gd name="T3" fmla="*/ 2044700 h 21600"/>
              <a:gd name="T4" fmla="*/ 3905250 w 21600"/>
              <a:gd name="T5" fmla="*/ 2044700 h 21600"/>
              <a:gd name="T6" fmla="*/ 3905250 w 21600"/>
              <a:gd name="T7" fmla="*/ 20447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p>
            <a:pPr marL="342900" indent="-342900" fontAlgn="auto">
              <a:lnSpc>
                <a:spcPct val="135000"/>
              </a:lnSpc>
              <a:spcBef>
                <a:spcPts val="0"/>
              </a:spcBef>
              <a:spcAft>
                <a:spcPts val="0"/>
              </a:spcAft>
              <a:buClr>
                <a:srgbClr val="FF0000"/>
              </a:buClr>
              <a:buSzPct val="100000"/>
              <a:buFont typeface="Wingdings" pitchFamily="2" charset="2"/>
              <a:buChar char="§"/>
            </a:pPr>
            <a:r>
              <a:rPr lang="de-DE" sz="2000" b="1" dirty="0">
                <a:latin typeface="+mn-lt"/>
              </a:rPr>
              <a:t>Voraussetzungen zur Teilnahme an Ausbildungen, Übungen und Veranstaltungsabsicherungen im KatS und in der ÖGA:</a:t>
            </a:r>
          </a:p>
          <a:p>
            <a:pPr marL="800100" lvl="1"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Mitgliedschaft </a:t>
            </a:r>
            <a:r>
              <a:rPr lang="de-DE" sz="2000" dirty="0">
                <a:latin typeface="+mn-lt"/>
              </a:rPr>
              <a:t>in der DLRG </a:t>
            </a:r>
          </a:p>
          <a:p>
            <a:pPr marL="800100" lvl="1"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Basisausbildung </a:t>
            </a:r>
            <a:r>
              <a:rPr lang="de-DE" sz="2000" dirty="0">
                <a:latin typeface="+mn-lt"/>
              </a:rPr>
              <a:t>Einsatzdienste (401) </a:t>
            </a:r>
          </a:p>
          <a:p>
            <a:pPr marL="800100" lvl="1"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ärztliche </a:t>
            </a:r>
            <a:r>
              <a:rPr lang="de-DE" sz="2000" dirty="0">
                <a:latin typeface="+mn-lt"/>
              </a:rPr>
              <a:t>Tauglichkeitsbescheinigung oder Selbsterklärung zum Gesundheitszustand </a:t>
            </a:r>
          </a:p>
          <a:p>
            <a:pPr marL="800100" lvl="1"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EH-Lehrgang </a:t>
            </a:r>
            <a:r>
              <a:rPr lang="de-DE" sz="2000" dirty="0">
                <a:latin typeface="+mn-lt"/>
              </a:rPr>
              <a:t>/ </a:t>
            </a:r>
            <a:r>
              <a:rPr lang="de-DE" sz="2000" dirty="0">
                <a:latin typeface="+mn-lt"/>
              </a:rPr>
              <a:t>EH-Fortbildung </a:t>
            </a:r>
            <a:endParaRPr lang="de-DE" sz="2000" dirty="0">
              <a:latin typeface="+mn-lt"/>
            </a:endParaRPr>
          </a:p>
          <a:p>
            <a:pPr marL="800100" lvl="1"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DRSA </a:t>
            </a:r>
            <a:r>
              <a:rPr lang="de-DE" sz="2000" dirty="0">
                <a:latin typeface="+mn-lt"/>
              </a:rPr>
              <a:t>Silber (</a:t>
            </a:r>
            <a:r>
              <a:rPr lang="de-DE" sz="2000" dirty="0">
                <a:latin typeface="+mn-lt"/>
              </a:rPr>
              <a:t>152</a:t>
            </a:r>
            <a:r>
              <a:rPr lang="de-DE" sz="2000" dirty="0">
                <a:latin typeface="+mn-lt"/>
              </a:rPr>
              <a:t>) </a:t>
            </a:r>
          </a:p>
          <a:p>
            <a:pPr marL="800100" lvl="1"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Mindestalter 16 Jahre</a:t>
            </a:r>
            <a:endParaRPr lang="de-DE" sz="2000" dirty="0">
              <a:latin typeface="+mn-lt"/>
            </a:endParaRPr>
          </a:p>
        </p:txBody>
      </p:sp>
    </p:spTree>
    <p:extLst>
      <p:ext uri="{BB962C8B-B14F-4D97-AF65-F5344CB8AC3E}">
        <p14:creationId xmlns:p14="http://schemas.microsoft.com/office/powerpoint/2010/main" val="22346757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fld id="{50809ECE-60DD-4660-BD35-9DE883ED7F38}" type="datetime1">
              <a:rPr lang="de-DE" smtClean="0"/>
              <a:t>12.09.2017</a:t>
            </a:fld>
            <a:endParaRPr lang="de-DE" dirty="0"/>
          </a:p>
        </p:txBody>
      </p:sp>
      <p:sp>
        <p:nvSpPr>
          <p:cNvPr id="3" name="Fußzeilenplatzhalter 2"/>
          <p:cNvSpPr>
            <a:spLocks noGrp="1"/>
          </p:cNvSpPr>
          <p:nvPr>
            <p:ph type="ftr" sz="quarter" idx="11"/>
          </p:nvPr>
        </p:nvSpPr>
        <p:spPr/>
        <p:txBody>
          <a:bodyPr/>
          <a:lstStyle/>
          <a:p>
            <a:pPr>
              <a:defRPr/>
            </a:pPr>
            <a:r>
              <a:rPr lang="de-DE" smtClean="0"/>
              <a:t>FS Ausbilder KatS</a:t>
            </a:r>
            <a:endParaRPr lang="de-DE"/>
          </a:p>
        </p:txBody>
      </p:sp>
      <p:sp>
        <p:nvSpPr>
          <p:cNvPr id="4" name="Foliennummernplatzhalter 3"/>
          <p:cNvSpPr>
            <a:spLocks noGrp="1"/>
          </p:cNvSpPr>
          <p:nvPr>
            <p:ph type="sldNum" sz="quarter" idx="12"/>
          </p:nvPr>
        </p:nvSpPr>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855783C-81BF-EF40-ACA9-9B6721A98E00}" type="slidenum">
              <a:rPr lang="de-DE" altLang="de-DE">
                <a:solidFill>
                  <a:srgbClr val="898989"/>
                </a:solidFill>
              </a:rPr>
              <a:pPr eaLnBrk="1" hangingPunct="1"/>
              <a:t>56</a:t>
            </a:fld>
            <a:endParaRPr lang="de-DE" altLang="de-DE">
              <a:solidFill>
                <a:srgbClr val="898989"/>
              </a:solidFill>
            </a:endParaRPr>
          </a:p>
        </p:txBody>
      </p:sp>
      <p:sp>
        <p:nvSpPr>
          <p:cNvPr id="7173" name="AutoShape 2"/>
          <p:cNvSpPr>
            <a:spLocks/>
          </p:cNvSpPr>
          <p:nvPr/>
        </p:nvSpPr>
        <p:spPr bwMode="auto">
          <a:xfrm>
            <a:off x="2135188" y="331788"/>
            <a:ext cx="79375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r>
              <a:rPr lang="de-DE" sz="3200" b="1" dirty="0"/>
              <a:t>Einsatzfähigkeit: Voraussetzungen 2</a:t>
            </a:r>
            <a:endParaRPr lang="de-DE" sz="3200" b="1" dirty="0"/>
          </a:p>
        </p:txBody>
      </p:sp>
      <p:sp>
        <p:nvSpPr>
          <p:cNvPr id="7" name="AutoShape 4"/>
          <p:cNvSpPr>
            <a:spLocks/>
          </p:cNvSpPr>
          <p:nvPr/>
        </p:nvSpPr>
        <p:spPr bwMode="auto">
          <a:xfrm>
            <a:off x="2206625" y="1571625"/>
            <a:ext cx="7810500" cy="4089400"/>
          </a:xfrm>
          <a:custGeom>
            <a:avLst/>
            <a:gdLst>
              <a:gd name="T0" fmla="*/ 3905250 w 21600"/>
              <a:gd name="T1" fmla="*/ 2044700 h 21600"/>
              <a:gd name="T2" fmla="*/ 3905250 w 21600"/>
              <a:gd name="T3" fmla="*/ 2044700 h 21600"/>
              <a:gd name="T4" fmla="*/ 3905250 w 21600"/>
              <a:gd name="T5" fmla="*/ 2044700 h 21600"/>
              <a:gd name="T6" fmla="*/ 3905250 w 21600"/>
              <a:gd name="T7" fmla="*/ 20447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p>
            <a:pPr marL="342900" indent="-342900" fontAlgn="auto">
              <a:lnSpc>
                <a:spcPct val="135000"/>
              </a:lnSpc>
              <a:spcBef>
                <a:spcPts val="0"/>
              </a:spcBef>
              <a:spcAft>
                <a:spcPts val="0"/>
              </a:spcAft>
              <a:buClr>
                <a:srgbClr val="FF0000"/>
              </a:buClr>
              <a:buSzPct val="100000"/>
              <a:buFont typeface="Wingdings" pitchFamily="2" charset="2"/>
              <a:buChar char="§"/>
            </a:pPr>
            <a:r>
              <a:rPr lang="de-DE" sz="2000" b="1" dirty="0">
                <a:latin typeface="+mn-lt"/>
              </a:rPr>
              <a:t>Voraussetzungen zur Mitwirkung bei Einsätzen im KatS und in der ÖGA:</a:t>
            </a:r>
          </a:p>
          <a:p>
            <a:pPr marL="800100" lvl="1" indent="-342900" fontAlgn="auto">
              <a:lnSpc>
                <a:spcPct val="135000"/>
              </a:lnSpc>
              <a:spcBef>
                <a:spcPts val="0"/>
              </a:spcBef>
              <a:spcAft>
                <a:spcPts val="0"/>
              </a:spcAft>
              <a:buClr>
                <a:srgbClr val="FF0000"/>
              </a:buClr>
              <a:buSzPct val="100000"/>
              <a:buFont typeface="Wingdings" pitchFamily="2" charset="2"/>
              <a:buChar char="§"/>
            </a:pPr>
            <a:r>
              <a:rPr lang="de-DE" sz="2000" dirty="0">
                <a:solidFill>
                  <a:schemeClr val="bg1">
                    <a:lumMod val="65000"/>
                  </a:schemeClr>
                </a:solidFill>
                <a:latin typeface="+mn-lt"/>
              </a:rPr>
              <a:t>Mitgliedschaft </a:t>
            </a:r>
            <a:r>
              <a:rPr lang="de-DE" sz="2000" dirty="0">
                <a:solidFill>
                  <a:schemeClr val="bg1">
                    <a:lumMod val="65000"/>
                  </a:schemeClr>
                </a:solidFill>
                <a:latin typeface="+mn-lt"/>
              </a:rPr>
              <a:t>in der DLRG </a:t>
            </a:r>
          </a:p>
          <a:p>
            <a:pPr marL="800100" lvl="1" indent="-342900" fontAlgn="auto">
              <a:lnSpc>
                <a:spcPct val="135000"/>
              </a:lnSpc>
              <a:spcBef>
                <a:spcPts val="0"/>
              </a:spcBef>
              <a:spcAft>
                <a:spcPts val="0"/>
              </a:spcAft>
              <a:buClr>
                <a:srgbClr val="FF0000"/>
              </a:buClr>
              <a:buSzPct val="100000"/>
              <a:buFont typeface="Wingdings" pitchFamily="2" charset="2"/>
              <a:buChar char="§"/>
            </a:pPr>
            <a:r>
              <a:rPr lang="de-DE" sz="2000" dirty="0">
                <a:solidFill>
                  <a:schemeClr val="bg1">
                    <a:lumMod val="65000"/>
                  </a:schemeClr>
                </a:solidFill>
                <a:latin typeface="+mn-lt"/>
              </a:rPr>
              <a:t>Basisausbildung </a:t>
            </a:r>
            <a:r>
              <a:rPr lang="de-DE" sz="2000" dirty="0">
                <a:solidFill>
                  <a:schemeClr val="bg1">
                    <a:lumMod val="65000"/>
                  </a:schemeClr>
                </a:solidFill>
                <a:latin typeface="+mn-lt"/>
              </a:rPr>
              <a:t>Einsatzdienste (401) </a:t>
            </a:r>
          </a:p>
          <a:p>
            <a:pPr marL="800100" lvl="1" indent="-342900" fontAlgn="auto">
              <a:lnSpc>
                <a:spcPct val="135000"/>
              </a:lnSpc>
              <a:spcBef>
                <a:spcPts val="0"/>
              </a:spcBef>
              <a:spcAft>
                <a:spcPts val="0"/>
              </a:spcAft>
              <a:buClr>
                <a:srgbClr val="FF0000"/>
              </a:buClr>
              <a:buSzPct val="100000"/>
              <a:buFont typeface="Wingdings" pitchFamily="2" charset="2"/>
              <a:buChar char="§"/>
            </a:pPr>
            <a:r>
              <a:rPr lang="de-DE" sz="2000" dirty="0">
                <a:solidFill>
                  <a:schemeClr val="bg1">
                    <a:lumMod val="65000"/>
                  </a:schemeClr>
                </a:solidFill>
                <a:latin typeface="+mn-lt"/>
              </a:rPr>
              <a:t>ärztliche </a:t>
            </a:r>
            <a:r>
              <a:rPr lang="de-DE" sz="2000" dirty="0">
                <a:solidFill>
                  <a:schemeClr val="bg1">
                    <a:lumMod val="65000"/>
                  </a:schemeClr>
                </a:solidFill>
                <a:latin typeface="+mn-lt"/>
              </a:rPr>
              <a:t>Tauglichkeitsbescheinigung oder Selbsterklärung zum Gesundheitszustand </a:t>
            </a:r>
          </a:p>
          <a:p>
            <a:pPr marL="800100" lvl="1" indent="-342900" fontAlgn="auto">
              <a:lnSpc>
                <a:spcPct val="135000"/>
              </a:lnSpc>
              <a:spcBef>
                <a:spcPts val="0"/>
              </a:spcBef>
              <a:spcAft>
                <a:spcPts val="0"/>
              </a:spcAft>
              <a:buClr>
                <a:srgbClr val="FF0000"/>
              </a:buClr>
              <a:buSzPct val="100000"/>
              <a:buFont typeface="Wingdings" pitchFamily="2" charset="2"/>
              <a:buChar char="§"/>
            </a:pPr>
            <a:r>
              <a:rPr lang="de-DE" sz="2000" dirty="0">
                <a:solidFill>
                  <a:schemeClr val="bg1">
                    <a:lumMod val="65000"/>
                  </a:schemeClr>
                </a:solidFill>
                <a:latin typeface="+mn-lt"/>
              </a:rPr>
              <a:t>EH-Lehrgang </a:t>
            </a:r>
            <a:r>
              <a:rPr lang="de-DE" sz="2000" dirty="0">
                <a:solidFill>
                  <a:schemeClr val="bg1">
                    <a:lumMod val="65000"/>
                  </a:schemeClr>
                </a:solidFill>
                <a:latin typeface="+mn-lt"/>
              </a:rPr>
              <a:t>/ </a:t>
            </a:r>
            <a:r>
              <a:rPr lang="de-DE" sz="2000" dirty="0">
                <a:solidFill>
                  <a:schemeClr val="bg1">
                    <a:lumMod val="65000"/>
                  </a:schemeClr>
                </a:solidFill>
                <a:latin typeface="+mn-lt"/>
              </a:rPr>
              <a:t>EH-Fortbildung </a:t>
            </a:r>
            <a:endParaRPr lang="de-DE" sz="2000" dirty="0">
              <a:solidFill>
                <a:schemeClr val="bg1">
                  <a:lumMod val="65000"/>
                </a:schemeClr>
              </a:solidFill>
              <a:latin typeface="+mn-lt"/>
            </a:endParaRPr>
          </a:p>
          <a:p>
            <a:pPr marL="800100" lvl="1" indent="-342900" fontAlgn="auto">
              <a:lnSpc>
                <a:spcPct val="135000"/>
              </a:lnSpc>
              <a:spcBef>
                <a:spcPts val="0"/>
              </a:spcBef>
              <a:spcAft>
                <a:spcPts val="0"/>
              </a:spcAft>
              <a:buClr>
                <a:srgbClr val="FF0000"/>
              </a:buClr>
              <a:buSzPct val="100000"/>
              <a:buFont typeface="Wingdings" pitchFamily="2" charset="2"/>
              <a:buChar char="§"/>
            </a:pPr>
            <a:r>
              <a:rPr lang="de-DE" sz="2000" dirty="0">
                <a:solidFill>
                  <a:schemeClr val="bg1">
                    <a:lumMod val="65000"/>
                  </a:schemeClr>
                </a:solidFill>
                <a:latin typeface="+mn-lt"/>
              </a:rPr>
              <a:t>DRSA </a:t>
            </a:r>
            <a:r>
              <a:rPr lang="de-DE" sz="2000" dirty="0">
                <a:solidFill>
                  <a:schemeClr val="bg1">
                    <a:lumMod val="65000"/>
                  </a:schemeClr>
                </a:solidFill>
                <a:latin typeface="+mn-lt"/>
              </a:rPr>
              <a:t>Silber (</a:t>
            </a:r>
            <a:r>
              <a:rPr lang="de-DE" sz="2000" dirty="0">
                <a:solidFill>
                  <a:schemeClr val="bg1">
                    <a:lumMod val="65000"/>
                  </a:schemeClr>
                </a:solidFill>
                <a:latin typeface="+mn-lt"/>
              </a:rPr>
              <a:t>152</a:t>
            </a:r>
            <a:r>
              <a:rPr lang="de-DE" sz="2000" dirty="0">
                <a:solidFill>
                  <a:schemeClr val="bg1">
                    <a:lumMod val="65000"/>
                  </a:schemeClr>
                </a:solidFill>
                <a:latin typeface="+mn-lt"/>
              </a:rPr>
              <a:t>) </a:t>
            </a:r>
            <a:endParaRPr lang="de-DE" sz="2000" dirty="0">
              <a:solidFill>
                <a:schemeClr val="bg1">
                  <a:lumMod val="65000"/>
                </a:schemeClr>
              </a:solidFill>
              <a:latin typeface="+mn-lt"/>
            </a:endParaRPr>
          </a:p>
          <a:p>
            <a:pPr marL="800100" lvl="1"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abgeschlossene Helfergrundausbildung (811)</a:t>
            </a:r>
            <a:endParaRPr lang="de-DE" sz="2000" dirty="0">
              <a:latin typeface="+mn-lt"/>
            </a:endParaRPr>
          </a:p>
          <a:p>
            <a:pPr marL="800100" lvl="1"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Mindestalter 18 Jahre</a:t>
            </a:r>
            <a:endParaRPr lang="de-DE" sz="2000" dirty="0">
              <a:latin typeface="+mn-lt"/>
            </a:endParaRPr>
          </a:p>
        </p:txBody>
      </p:sp>
    </p:spTree>
    <p:extLst>
      <p:ext uri="{BB962C8B-B14F-4D97-AF65-F5344CB8AC3E}">
        <p14:creationId xmlns:p14="http://schemas.microsoft.com/office/powerpoint/2010/main" val="295974466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fld id="{DB53204F-2817-472F-ABD6-ACA846C61A47}" type="datetime1">
              <a:rPr lang="de-DE" smtClean="0"/>
              <a:t>12.09.2017</a:t>
            </a:fld>
            <a:endParaRPr lang="de-DE" dirty="0"/>
          </a:p>
        </p:txBody>
      </p:sp>
      <p:sp>
        <p:nvSpPr>
          <p:cNvPr id="3" name="Fußzeilenplatzhalter 2"/>
          <p:cNvSpPr>
            <a:spLocks noGrp="1"/>
          </p:cNvSpPr>
          <p:nvPr>
            <p:ph type="ftr" sz="quarter" idx="11"/>
          </p:nvPr>
        </p:nvSpPr>
        <p:spPr/>
        <p:txBody>
          <a:bodyPr/>
          <a:lstStyle/>
          <a:p>
            <a:pPr>
              <a:defRPr/>
            </a:pPr>
            <a:r>
              <a:rPr lang="de-DE" smtClean="0"/>
              <a:t>FS Ausbilder KatS</a:t>
            </a:r>
            <a:endParaRPr lang="de-DE"/>
          </a:p>
        </p:txBody>
      </p:sp>
      <p:sp>
        <p:nvSpPr>
          <p:cNvPr id="4" name="Foliennummernplatzhalter 3"/>
          <p:cNvSpPr>
            <a:spLocks noGrp="1"/>
          </p:cNvSpPr>
          <p:nvPr>
            <p:ph type="sldNum" sz="quarter" idx="12"/>
          </p:nvPr>
        </p:nvSpPr>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855783C-81BF-EF40-ACA9-9B6721A98E00}" type="slidenum">
              <a:rPr lang="de-DE" altLang="de-DE">
                <a:solidFill>
                  <a:srgbClr val="898989"/>
                </a:solidFill>
              </a:rPr>
              <a:pPr eaLnBrk="1" hangingPunct="1"/>
              <a:t>57</a:t>
            </a:fld>
            <a:endParaRPr lang="de-DE" altLang="de-DE">
              <a:solidFill>
                <a:srgbClr val="898989"/>
              </a:solidFill>
            </a:endParaRPr>
          </a:p>
        </p:txBody>
      </p:sp>
      <p:sp>
        <p:nvSpPr>
          <p:cNvPr id="7173" name="AutoShape 2"/>
          <p:cNvSpPr>
            <a:spLocks/>
          </p:cNvSpPr>
          <p:nvPr/>
        </p:nvSpPr>
        <p:spPr bwMode="auto">
          <a:xfrm>
            <a:off x="2135188" y="331788"/>
            <a:ext cx="79375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r>
              <a:rPr lang="de-DE" sz="3200" b="1" dirty="0"/>
              <a:t>Helfergrundausbildung (811)</a:t>
            </a:r>
            <a:endParaRPr lang="de-DE" sz="3200" b="1" dirty="0"/>
          </a:p>
        </p:txBody>
      </p:sp>
      <p:sp>
        <p:nvSpPr>
          <p:cNvPr id="7" name="AutoShape 4"/>
          <p:cNvSpPr>
            <a:spLocks/>
          </p:cNvSpPr>
          <p:nvPr/>
        </p:nvSpPr>
        <p:spPr bwMode="auto">
          <a:xfrm>
            <a:off x="2206625" y="1571625"/>
            <a:ext cx="7810500" cy="4089400"/>
          </a:xfrm>
          <a:custGeom>
            <a:avLst/>
            <a:gdLst>
              <a:gd name="T0" fmla="*/ 3905250 w 21600"/>
              <a:gd name="T1" fmla="*/ 2044700 h 21600"/>
              <a:gd name="T2" fmla="*/ 3905250 w 21600"/>
              <a:gd name="T3" fmla="*/ 2044700 h 21600"/>
              <a:gd name="T4" fmla="*/ 3905250 w 21600"/>
              <a:gd name="T5" fmla="*/ 2044700 h 21600"/>
              <a:gd name="T6" fmla="*/ 3905250 w 21600"/>
              <a:gd name="T7" fmla="*/ 20447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p>
            <a:pPr marL="342900"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Die Helfergrundausbildung gemäß PO besteht (aufbauend auf den „Voraussetzungen 1“) aus den folgenden Ausbildungs-lehrgängen:</a:t>
            </a:r>
          </a:p>
          <a:p>
            <a:pPr marL="800100" lvl="1"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Sanitätsausbildung A (331, 24 UE)</a:t>
            </a:r>
          </a:p>
          <a:p>
            <a:pPr marL="800100" lvl="1"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Praxismodul </a:t>
            </a:r>
            <a:r>
              <a:rPr lang="de-DE" sz="2000" dirty="0">
                <a:latin typeface="+mn-lt"/>
              </a:rPr>
              <a:t>„Umgang </a:t>
            </a:r>
            <a:r>
              <a:rPr lang="de-DE" sz="2000" dirty="0">
                <a:latin typeface="+mn-lt"/>
              </a:rPr>
              <a:t>mit </a:t>
            </a:r>
            <a:r>
              <a:rPr lang="de-DE" sz="2000" dirty="0">
                <a:latin typeface="+mn-lt"/>
              </a:rPr>
              <a:t>Rettungsmitteln </a:t>
            </a:r>
            <a:r>
              <a:rPr lang="de-DE" sz="2000" dirty="0">
                <a:latin typeface="+mn-lt"/>
              </a:rPr>
              <a:t>und </a:t>
            </a:r>
            <a:r>
              <a:rPr lang="de-DE" sz="2000" dirty="0">
                <a:latin typeface="+mn-lt"/>
              </a:rPr>
              <a:t>Überwachung </a:t>
            </a:r>
            <a:r>
              <a:rPr lang="de-DE" sz="2000" dirty="0">
                <a:latin typeface="+mn-lt"/>
              </a:rPr>
              <a:t>von </a:t>
            </a:r>
            <a:r>
              <a:rPr lang="de-DE" sz="2000" dirty="0">
                <a:latin typeface="+mn-lt"/>
              </a:rPr>
              <a:t>Wasserflächen“ (402, ca. 6 UE)</a:t>
            </a:r>
          </a:p>
          <a:p>
            <a:pPr marL="800100" lvl="1"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Aufbaumodul „Grundlagen </a:t>
            </a:r>
            <a:r>
              <a:rPr lang="de-DE" sz="2000" dirty="0">
                <a:latin typeface="+mn-lt"/>
              </a:rPr>
              <a:t>des KatS und der </a:t>
            </a:r>
            <a:r>
              <a:rPr lang="de-DE" sz="2000" dirty="0">
                <a:latin typeface="+mn-lt"/>
              </a:rPr>
              <a:t>öffentlichen Gefahrenabwehr</a:t>
            </a:r>
            <a:r>
              <a:rPr lang="de-DE" sz="2000" dirty="0">
                <a:latin typeface="+mn-lt"/>
              </a:rPr>
              <a:t>“ (811.41, ca. 12 UE)</a:t>
            </a:r>
            <a:endParaRPr lang="de-DE" sz="2000" dirty="0">
              <a:latin typeface="+mn-lt"/>
            </a:endParaRPr>
          </a:p>
        </p:txBody>
      </p:sp>
    </p:spTree>
    <p:extLst>
      <p:ext uri="{BB962C8B-B14F-4D97-AF65-F5344CB8AC3E}">
        <p14:creationId xmlns:p14="http://schemas.microsoft.com/office/powerpoint/2010/main" val="367933462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quarter" idx="10"/>
          </p:nvPr>
        </p:nvSpPr>
        <p:spPr/>
        <p:txBody>
          <a:bodyPr/>
          <a:lstStyle/>
          <a:p>
            <a:pPr>
              <a:defRPr/>
            </a:pPr>
            <a:fld id="{FFF57975-F1A3-412F-ACE6-3CF3C31B118F}" type="datetime1">
              <a:rPr lang="de-DE" smtClean="0"/>
              <a:t>12.09.2017</a:t>
            </a:fld>
            <a:endParaRPr lang="de-DE" dirty="0"/>
          </a:p>
        </p:txBody>
      </p:sp>
      <p:sp>
        <p:nvSpPr>
          <p:cNvPr id="3" name="Fußzeilenplatzhalter 2"/>
          <p:cNvSpPr>
            <a:spLocks noGrp="1"/>
          </p:cNvSpPr>
          <p:nvPr>
            <p:ph type="ftr" sz="quarter" idx="11"/>
          </p:nvPr>
        </p:nvSpPr>
        <p:spPr/>
        <p:txBody>
          <a:bodyPr/>
          <a:lstStyle/>
          <a:p>
            <a:pPr>
              <a:defRPr/>
            </a:pPr>
            <a:r>
              <a:rPr lang="de-DE" smtClean="0"/>
              <a:t>FS Ausbilder KatS</a:t>
            </a:r>
            <a:endParaRPr lang="de-DE"/>
          </a:p>
        </p:txBody>
      </p:sp>
      <p:sp>
        <p:nvSpPr>
          <p:cNvPr id="4" name="Foliennummernplatzhalt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AAC0D6-F125-4888-B18C-540A9B7A3BE2}" type="slidenum">
              <a:rPr lang="de-DE" altLang="de-DE">
                <a:solidFill>
                  <a:srgbClr val="898989"/>
                </a:solidFill>
              </a:rPr>
              <a:pPr eaLnBrk="1" hangingPunct="1"/>
              <a:t>58</a:t>
            </a:fld>
            <a:endParaRPr lang="de-DE" altLang="de-DE">
              <a:solidFill>
                <a:srgbClr val="898989"/>
              </a:solidFill>
            </a:endParaRPr>
          </a:p>
        </p:txBody>
      </p:sp>
      <p:sp>
        <p:nvSpPr>
          <p:cNvPr id="5125" name="AutoShape 2"/>
          <p:cNvSpPr>
            <a:spLocks/>
          </p:cNvSpPr>
          <p:nvPr/>
        </p:nvSpPr>
        <p:spPr bwMode="auto">
          <a:xfrm>
            <a:off x="2135188" y="331788"/>
            <a:ext cx="79375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3200" b="1" dirty="0"/>
              <a:t>KatS-Grundausbildung (KatS-WR 1)</a:t>
            </a:r>
            <a:endParaRPr lang="de-DE" altLang="de-DE" dirty="0"/>
          </a:p>
        </p:txBody>
      </p:sp>
      <p:sp>
        <p:nvSpPr>
          <p:cNvPr id="5126" name="AutoShape 4"/>
          <p:cNvSpPr>
            <a:spLocks/>
          </p:cNvSpPr>
          <p:nvPr/>
        </p:nvSpPr>
        <p:spPr bwMode="auto">
          <a:xfrm>
            <a:off x="2206625" y="1571625"/>
            <a:ext cx="7810500" cy="4160838"/>
          </a:xfrm>
          <a:custGeom>
            <a:avLst/>
            <a:gdLst>
              <a:gd name="T0" fmla="*/ 3905250 w 21600"/>
              <a:gd name="T1" fmla="*/ 2080419 h 21600"/>
              <a:gd name="T2" fmla="*/ 3905250 w 21600"/>
              <a:gd name="T3" fmla="*/ 2080419 h 21600"/>
              <a:gd name="T4" fmla="*/ 3905250 w 21600"/>
              <a:gd name="T5" fmla="*/ 2080419 h 21600"/>
              <a:gd name="T6" fmla="*/ 3905250 w 21600"/>
              <a:gd name="T7" fmla="*/ 208041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lvl1pPr marL="1330325" indent="-133032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spcAft>
                <a:spcPct val="20000"/>
              </a:spcAft>
              <a:buClr>
                <a:srgbClr val="FF0000"/>
              </a:buClr>
              <a:buSzPct val="100000"/>
            </a:pPr>
            <a:r>
              <a:rPr lang="de-DE" altLang="de-DE" sz="2000" b="1" dirty="0"/>
              <a:t>Ziel</a:t>
            </a:r>
          </a:p>
          <a:p>
            <a:pPr marL="342900" indent="-342900" eaLnBrk="1" hangingPunct="1">
              <a:spcAft>
                <a:spcPct val="20000"/>
              </a:spcAft>
              <a:buClr>
                <a:srgbClr val="FF0000"/>
              </a:buClr>
              <a:buSzPct val="100000"/>
              <a:buFont typeface="Arial" panose="020B0604020202020204" pitchFamily="34" charset="0"/>
              <a:buChar char="•"/>
            </a:pPr>
            <a:r>
              <a:rPr lang="de-DE" altLang="de-DE" sz="2000" dirty="0"/>
              <a:t>Befähigung zur Übernahme von grundlegenden Tätigkeiten im Einsatz unter Anleitung</a:t>
            </a:r>
          </a:p>
          <a:p>
            <a:pPr marL="0" indent="0" eaLnBrk="1" hangingPunct="1">
              <a:spcAft>
                <a:spcPct val="20000"/>
              </a:spcAft>
              <a:buClr>
                <a:srgbClr val="FF0000"/>
              </a:buClr>
              <a:buSzPct val="100000"/>
            </a:pPr>
            <a:r>
              <a:rPr lang="de-DE" altLang="de-DE" sz="2000" b="1" dirty="0"/>
              <a:t>Inhalte</a:t>
            </a:r>
          </a:p>
          <a:p>
            <a:pPr marL="342900" indent="-342900" eaLnBrk="1" hangingPunct="1">
              <a:spcAft>
                <a:spcPct val="20000"/>
              </a:spcAft>
              <a:buClr>
                <a:srgbClr val="FF0000"/>
              </a:buClr>
              <a:buSzPct val="100000"/>
              <a:buFont typeface="Arial" panose="020B0604020202020204" pitchFamily="34" charset="0"/>
              <a:buChar char="•"/>
            </a:pPr>
            <a:r>
              <a:rPr lang="de-DE" altLang="de-DE" sz="2000" dirty="0"/>
              <a:t>DRSA Silber und Erste Hilfe (19 UE)</a:t>
            </a:r>
          </a:p>
          <a:p>
            <a:pPr marL="342900" indent="-342900" eaLnBrk="1" hangingPunct="1">
              <a:spcAft>
                <a:spcPct val="20000"/>
              </a:spcAft>
              <a:buClr>
                <a:srgbClr val="FF0000"/>
              </a:buClr>
              <a:buSzPct val="100000"/>
              <a:buFont typeface="Arial" panose="020B0604020202020204" pitchFamily="34" charset="0"/>
              <a:buChar char="•"/>
            </a:pPr>
            <a:r>
              <a:rPr lang="de-DE" altLang="de-DE" sz="2000" dirty="0"/>
              <a:t>Basisausbildung WRD inkl. Sprechfunkunterweisung (30 UE)</a:t>
            </a:r>
          </a:p>
          <a:p>
            <a:pPr marL="342900" indent="-342900" eaLnBrk="1" hangingPunct="1">
              <a:spcAft>
                <a:spcPct val="20000"/>
              </a:spcAft>
              <a:buClr>
                <a:srgbClr val="FF0000"/>
              </a:buClr>
              <a:buSzPct val="100000"/>
              <a:buFont typeface="Arial" panose="020B0604020202020204" pitchFamily="34" charset="0"/>
              <a:buChar char="•"/>
            </a:pPr>
            <a:r>
              <a:rPr lang="de-DE" altLang="de-DE" sz="2000" dirty="0"/>
              <a:t>Praxismodul </a:t>
            </a:r>
            <a:r>
              <a:rPr lang="de-DE" altLang="de-DE" sz="2000" dirty="0"/>
              <a:t>„Rettungsgeräte“ (6 UE)</a:t>
            </a:r>
          </a:p>
          <a:p>
            <a:pPr marL="342900" indent="-342900" eaLnBrk="1" hangingPunct="1">
              <a:spcAft>
                <a:spcPct val="20000"/>
              </a:spcAft>
              <a:buClr>
                <a:srgbClr val="FF0000"/>
              </a:buClr>
              <a:buSzPct val="100000"/>
              <a:buFont typeface="Arial" panose="020B0604020202020204" pitchFamily="34" charset="0"/>
              <a:buChar char="•"/>
            </a:pPr>
            <a:r>
              <a:rPr lang="de-DE" altLang="de-DE" sz="2000" dirty="0"/>
              <a:t>Einweisung in die eigene Einheit (1 UE)</a:t>
            </a:r>
          </a:p>
          <a:p>
            <a:pPr marL="342900" indent="-342900" eaLnBrk="1" hangingPunct="1">
              <a:spcAft>
                <a:spcPct val="20000"/>
              </a:spcAft>
              <a:buClr>
                <a:srgbClr val="FF0000"/>
              </a:buClr>
              <a:buSzPct val="100000"/>
              <a:buFont typeface="Arial" panose="020B0604020202020204" pitchFamily="34" charset="0"/>
              <a:buChar char="•"/>
            </a:pPr>
            <a:r>
              <a:rPr lang="de-DE" altLang="de-DE" sz="2000" dirty="0"/>
              <a:t>Aufbaumodul </a:t>
            </a:r>
            <a:r>
              <a:rPr lang="de-DE" altLang="de-DE" sz="2000" dirty="0"/>
              <a:t>„KatS/ÖGA“ (14 UE)</a:t>
            </a:r>
            <a:endParaRPr lang="de-DE" altLang="de-DE" sz="2000" dirty="0"/>
          </a:p>
          <a:p>
            <a:pPr marL="0" indent="0" eaLnBrk="1" hangingPunct="1">
              <a:spcAft>
                <a:spcPct val="20000"/>
              </a:spcAft>
              <a:buClr>
                <a:srgbClr val="FF0000"/>
              </a:buClr>
              <a:buSzPct val="100000"/>
            </a:pPr>
            <a:r>
              <a:rPr lang="de-DE" altLang="de-DE" sz="2000" b="1" dirty="0"/>
              <a:t>Durchführung:</a:t>
            </a:r>
            <a:r>
              <a:rPr lang="de-DE" altLang="de-DE" sz="2000" dirty="0"/>
              <a:t> am Standort / in der AR, </a:t>
            </a:r>
            <a:r>
              <a:rPr lang="de-DE" altLang="de-DE" sz="2000" b="1" dirty="0"/>
              <a:t>Umfang:</a:t>
            </a:r>
            <a:r>
              <a:rPr lang="de-DE" altLang="de-DE" sz="2000" dirty="0"/>
              <a:t> 70 UE</a:t>
            </a:r>
            <a:endParaRPr lang="de-DE" altLang="de-DE" sz="2000" dirty="0"/>
          </a:p>
        </p:txBody>
      </p:sp>
    </p:spTree>
    <p:extLst>
      <p:ext uri="{BB962C8B-B14F-4D97-AF65-F5344CB8AC3E}">
        <p14:creationId xmlns:p14="http://schemas.microsoft.com/office/powerpoint/2010/main" val="316025382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fld id="{B399966D-CDBB-4F8E-B0F8-28943627FB2F}" type="datetime1">
              <a:rPr lang="de-DE" smtClean="0"/>
              <a:t>12.09.2017</a:t>
            </a:fld>
            <a:endParaRPr lang="de-DE" dirty="0"/>
          </a:p>
        </p:txBody>
      </p:sp>
      <p:sp>
        <p:nvSpPr>
          <p:cNvPr id="3" name="Fußzeilenplatzhalter 2"/>
          <p:cNvSpPr>
            <a:spLocks noGrp="1"/>
          </p:cNvSpPr>
          <p:nvPr>
            <p:ph type="ftr" sz="quarter" idx="11"/>
          </p:nvPr>
        </p:nvSpPr>
        <p:spPr/>
        <p:txBody>
          <a:bodyPr/>
          <a:lstStyle/>
          <a:p>
            <a:pPr>
              <a:defRPr/>
            </a:pPr>
            <a:r>
              <a:rPr lang="de-DE" smtClean="0"/>
              <a:t>FS Ausbilder KatS</a:t>
            </a:r>
            <a:endParaRPr lang="de-DE"/>
          </a:p>
        </p:txBody>
      </p:sp>
      <p:sp>
        <p:nvSpPr>
          <p:cNvPr id="4" name="Foliennummernplatzhalter 3"/>
          <p:cNvSpPr>
            <a:spLocks noGrp="1"/>
          </p:cNvSpPr>
          <p:nvPr>
            <p:ph type="sldNum" sz="quarter" idx="12"/>
          </p:nvPr>
        </p:nvSpPr>
        <p:spPr/>
        <p:txBody>
          <a:bodyPr/>
          <a:lstStyle>
            <a:lvl1pPr eaLnBrk="0" hangingPunct="0">
              <a:defRPr>
                <a:solidFill>
                  <a:schemeClr val="tx1"/>
                </a:solidFill>
                <a:latin typeface="Arial" charset="0"/>
                <a:ea typeface="Arial"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855783C-81BF-EF40-ACA9-9B6721A98E00}" type="slidenum">
              <a:rPr lang="de-DE" altLang="de-DE">
                <a:solidFill>
                  <a:srgbClr val="898989"/>
                </a:solidFill>
              </a:rPr>
              <a:pPr eaLnBrk="1" hangingPunct="1"/>
              <a:t>59</a:t>
            </a:fld>
            <a:endParaRPr lang="de-DE" altLang="de-DE">
              <a:solidFill>
                <a:srgbClr val="898989"/>
              </a:solidFill>
            </a:endParaRPr>
          </a:p>
        </p:txBody>
      </p:sp>
      <p:sp>
        <p:nvSpPr>
          <p:cNvPr id="7173" name="AutoShape 2"/>
          <p:cNvSpPr>
            <a:spLocks/>
          </p:cNvSpPr>
          <p:nvPr/>
        </p:nvSpPr>
        <p:spPr bwMode="auto">
          <a:xfrm>
            <a:off x="2135188" y="331788"/>
            <a:ext cx="79375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38100" tIns="38100" rIns="38100" bIns="38100"/>
          <a:lstStyle/>
          <a:p>
            <a:r>
              <a:rPr lang="de-DE" sz="3200" b="1" dirty="0"/>
              <a:t>Aufbaumodul „Grundlagen </a:t>
            </a:r>
            <a:r>
              <a:rPr lang="de-DE" sz="3200" b="1" dirty="0"/>
              <a:t>KatS / </a:t>
            </a:r>
            <a:r>
              <a:rPr lang="de-DE" sz="3200" b="1" dirty="0" err="1"/>
              <a:t>öGa</a:t>
            </a:r>
            <a:r>
              <a:rPr lang="de-DE" sz="3200" b="1" dirty="0"/>
              <a:t> “ für Hessen </a:t>
            </a:r>
            <a:endParaRPr lang="de-DE" sz="3200" b="1" dirty="0"/>
          </a:p>
        </p:txBody>
      </p:sp>
      <p:sp>
        <p:nvSpPr>
          <p:cNvPr id="7" name="AutoShape 4"/>
          <p:cNvSpPr>
            <a:spLocks/>
          </p:cNvSpPr>
          <p:nvPr/>
        </p:nvSpPr>
        <p:spPr bwMode="auto">
          <a:xfrm>
            <a:off x="2206625" y="1484784"/>
            <a:ext cx="7810500" cy="4089400"/>
          </a:xfrm>
          <a:custGeom>
            <a:avLst/>
            <a:gdLst>
              <a:gd name="T0" fmla="*/ 3905250 w 21600"/>
              <a:gd name="T1" fmla="*/ 2044700 h 21600"/>
              <a:gd name="T2" fmla="*/ 3905250 w 21600"/>
              <a:gd name="T3" fmla="*/ 2044700 h 21600"/>
              <a:gd name="T4" fmla="*/ 3905250 w 21600"/>
              <a:gd name="T5" fmla="*/ 2044700 h 21600"/>
              <a:gd name="T6" fmla="*/ 3905250 w 21600"/>
              <a:gd name="T7" fmla="*/ 2044700 h 2160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p>
            <a:pPr marL="342900"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Einführung in Allgemeine Hilfe und Katastrophenschutz (1 UE)</a:t>
            </a:r>
          </a:p>
          <a:p>
            <a:pPr marL="342900"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Rechtliche Vorgaben für Allgemeine Hilfe und KatS (1 UE)</a:t>
            </a:r>
          </a:p>
          <a:p>
            <a:pPr marL="342900"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Führungsstrukturen in Allgemeiner Hilfe und KatS (1 UE)</a:t>
            </a:r>
          </a:p>
          <a:p>
            <a:pPr marL="342900"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Allgemeine Hilfe und KatS in der DLRG (2 UE)</a:t>
            </a:r>
          </a:p>
          <a:p>
            <a:pPr marL="342900"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Spezielle Einsatzlehre in </a:t>
            </a:r>
            <a:r>
              <a:rPr lang="de-DE" sz="2000" dirty="0">
                <a:latin typeface="+mn-lt"/>
              </a:rPr>
              <a:t>Allgemeiner </a:t>
            </a:r>
            <a:r>
              <a:rPr lang="de-DE" sz="2000" dirty="0">
                <a:latin typeface="+mn-lt"/>
              </a:rPr>
              <a:t>Hilfe und </a:t>
            </a:r>
            <a:r>
              <a:rPr lang="de-DE" sz="2000" dirty="0">
                <a:latin typeface="+mn-lt"/>
              </a:rPr>
              <a:t>KatS </a:t>
            </a:r>
            <a:r>
              <a:rPr lang="de-DE" sz="2000" dirty="0">
                <a:latin typeface="+mn-lt"/>
              </a:rPr>
              <a:t>(2 UE)</a:t>
            </a:r>
          </a:p>
          <a:p>
            <a:pPr marL="342900"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Grundlagen Unfallverhütung, Persönliche Schutzausrüstung, Hygiene und Impfschutz (1 UE)</a:t>
            </a:r>
          </a:p>
          <a:p>
            <a:pPr marL="342900"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Grundlagen Technik und Sicherheit (2 UE)</a:t>
            </a:r>
          </a:p>
          <a:p>
            <a:pPr marL="342900"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Grundlagen Hochwasser (2 UE)</a:t>
            </a:r>
          </a:p>
          <a:p>
            <a:pPr marL="342900" indent="-342900" fontAlgn="auto">
              <a:lnSpc>
                <a:spcPct val="135000"/>
              </a:lnSpc>
              <a:spcBef>
                <a:spcPts val="0"/>
              </a:spcBef>
              <a:spcAft>
                <a:spcPts val="0"/>
              </a:spcAft>
              <a:buClr>
                <a:srgbClr val="FF0000"/>
              </a:buClr>
              <a:buSzPct val="100000"/>
              <a:buFont typeface="Wingdings" pitchFamily="2" charset="2"/>
              <a:buChar char="§"/>
            </a:pPr>
            <a:r>
              <a:rPr lang="de-DE" sz="2000" dirty="0">
                <a:latin typeface="+mn-lt"/>
              </a:rPr>
              <a:t>praktische Einsatzübungen in den Grundaufgaben der Wasserrettung nach örtlichen Schwerpunkten (2 UE</a:t>
            </a:r>
            <a:r>
              <a:rPr lang="de-DE" sz="2000" dirty="0">
                <a:latin typeface="+mn-lt"/>
              </a:rPr>
              <a:t>)</a:t>
            </a:r>
            <a:endParaRPr lang="de-DE" sz="2000" dirty="0">
              <a:latin typeface="+mn-lt"/>
            </a:endParaRPr>
          </a:p>
        </p:txBody>
      </p:sp>
    </p:spTree>
    <p:extLst>
      <p:ext uri="{BB962C8B-B14F-4D97-AF65-F5344CB8AC3E}">
        <p14:creationId xmlns:p14="http://schemas.microsoft.com/office/powerpoint/2010/main" val="33824750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5400" y="260648"/>
            <a:ext cx="7920880" cy="892552"/>
          </a:xfrm>
          <a:prstGeom prst="rect">
            <a:avLst/>
          </a:prstGeom>
          <a:noFill/>
        </p:spPr>
        <p:txBody>
          <a:bodyPr wrap="square" rtlCol="0">
            <a:spAutoFit/>
          </a:bodyPr>
          <a:lstStyle/>
          <a:p>
            <a:r>
              <a:rPr lang="de-DE" sz="2800" b="1" dirty="0" smtClean="0"/>
              <a:t>1.2 Katastrophen</a:t>
            </a:r>
            <a:endParaRPr lang="de-DE" sz="2800" b="1" dirty="0"/>
          </a:p>
          <a:p>
            <a:r>
              <a:rPr lang="de-DE" sz="2400" dirty="0"/>
              <a:t>Welche Arten von Katastrophen gibt es?</a:t>
            </a:r>
            <a:endParaRPr lang="de-DE" sz="2000" dirty="0"/>
          </a:p>
        </p:txBody>
      </p:sp>
      <p:sp>
        <p:nvSpPr>
          <p:cNvPr id="3" name="Text Box 4"/>
          <p:cNvSpPr txBox="1">
            <a:spLocks noChangeArrowheads="1"/>
          </p:cNvSpPr>
          <p:nvPr/>
        </p:nvSpPr>
        <p:spPr bwMode="auto">
          <a:xfrm>
            <a:off x="695400" y="1844824"/>
            <a:ext cx="10729192" cy="4188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marL="342900" indent="-342900">
              <a:lnSpc>
                <a:spcPct val="114000"/>
              </a:lnSpc>
              <a:buFont typeface="Arial" panose="020B0604020202020204" pitchFamily="34" charset="0"/>
              <a:buChar char="•"/>
            </a:pPr>
            <a:r>
              <a:rPr lang="de-DE" sz="2400" dirty="0"/>
              <a:t>Großbrände</a:t>
            </a:r>
          </a:p>
          <a:p>
            <a:pPr marL="342900" indent="-342900">
              <a:lnSpc>
                <a:spcPct val="114000"/>
              </a:lnSpc>
              <a:buFont typeface="Arial" panose="020B0604020202020204" pitchFamily="34" charset="0"/>
              <a:buChar char="•"/>
            </a:pPr>
            <a:r>
              <a:rPr lang="de-DE" sz="2400" dirty="0"/>
              <a:t>Explosionen</a:t>
            </a:r>
          </a:p>
          <a:p>
            <a:pPr marL="342900" indent="-342900">
              <a:lnSpc>
                <a:spcPct val="114000"/>
              </a:lnSpc>
              <a:buFont typeface="Arial" panose="020B0604020202020204" pitchFamily="34" charset="0"/>
              <a:buChar char="•"/>
            </a:pPr>
            <a:r>
              <a:rPr lang="de-DE" sz="2400" dirty="0"/>
              <a:t>Gefahrstoff-Freisetzungen (ABC) aus ortsfesten Objekten oder bei Transportunfällen</a:t>
            </a:r>
          </a:p>
          <a:p>
            <a:pPr marL="342900" indent="-342900">
              <a:lnSpc>
                <a:spcPct val="114000"/>
              </a:lnSpc>
              <a:buFont typeface="Arial" panose="020B0604020202020204" pitchFamily="34" charset="0"/>
              <a:buChar char="•"/>
            </a:pPr>
            <a:r>
              <a:rPr lang="de-DE" sz="2400" dirty="0"/>
              <a:t>Störungen/Schäden in Versorgungs­einrichtungen</a:t>
            </a:r>
          </a:p>
          <a:p>
            <a:pPr marL="342900" indent="-342900">
              <a:lnSpc>
                <a:spcPct val="114000"/>
              </a:lnSpc>
              <a:buFont typeface="Arial" panose="020B0604020202020204" pitchFamily="34" charset="0"/>
              <a:buChar char="•"/>
            </a:pPr>
            <a:r>
              <a:rPr lang="de-DE" sz="2400" dirty="0"/>
              <a:t>Unfälle/Störungen auf den Verkehrswegen </a:t>
            </a:r>
          </a:p>
          <a:p>
            <a:pPr>
              <a:lnSpc>
                <a:spcPct val="114000"/>
              </a:lnSpc>
              <a:tabLst>
                <a:tab pos="355600" algn="l"/>
              </a:tabLst>
            </a:pPr>
            <a:r>
              <a:rPr lang="de-DE" sz="2400" dirty="0"/>
              <a:t>	</a:t>
            </a:r>
            <a:r>
              <a:rPr lang="de-DE" sz="2000" dirty="0"/>
              <a:t>(Straße, Schiene, Wasser, Luft; inkl. Schiffshavarie  und </a:t>
            </a:r>
            <a:r>
              <a:rPr lang="de-DE" sz="2000" dirty="0" smtClean="0"/>
              <a:t>Flugzeugabsturz</a:t>
            </a:r>
            <a:r>
              <a:rPr lang="de-DE" sz="2000" dirty="0"/>
              <a:t>)</a:t>
            </a:r>
          </a:p>
          <a:p>
            <a:pPr marL="342900" indent="-342900">
              <a:lnSpc>
                <a:spcPct val="114000"/>
              </a:lnSpc>
              <a:buFont typeface="Arial" panose="020B0604020202020204" pitchFamily="34" charset="0"/>
              <a:buChar char="•"/>
            </a:pPr>
            <a:r>
              <a:rPr lang="de-DE" sz="2400" dirty="0"/>
              <a:t>Störung/Ausfall der Kommunika­tionsnetze</a:t>
            </a:r>
          </a:p>
          <a:p>
            <a:pPr marL="342900" indent="-342900">
              <a:lnSpc>
                <a:spcPct val="114000"/>
              </a:lnSpc>
              <a:buFont typeface="Arial" panose="020B0604020202020204" pitchFamily="34" charset="0"/>
              <a:buChar char="•"/>
            </a:pPr>
            <a:r>
              <a:rPr lang="de-DE" sz="2400" dirty="0"/>
              <a:t>Absturz kosmischer Flugkörper</a:t>
            </a:r>
          </a:p>
          <a:p>
            <a:pPr marL="342900" indent="-342900">
              <a:lnSpc>
                <a:spcPct val="114000"/>
              </a:lnSpc>
              <a:buFont typeface="Arial" panose="020B0604020202020204" pitchFamily="34" charset="0"/>
              <a:buChar char="•"/>
            </a:pPr>
            <a:r>
              <a:rPr lang="de-DE" sz="2400" dirty="0"/>
              <a:t>…</a:t>
            </a:r>
          </a:p>
        </p:txBody>
      </p:sp>
      <p:sp>
        <p:nvSpPr>
          <p:cNvPr id="9" name="Datumsplatzhalter 8"/>
          <p:cNvSpPr>
            <a:spLocks noGrp="1"/>
          </p:cNvSpPr>
          <p:nvPr>
            <p:ph type="dt" sz="half" idx="10"/>
          </p:nvPr>
        </p:nvSpPr>
        <p:spPr/>
        <p:txBody>
          <a:bodyPr/>
          <a:lstStyle/>
          <a:p>
            <a:fld id="{E3C18B29-39F4-40AB-B25D-8F2334BD470F}" type="datetime1">
              <a:rPr lang="de-DE" smtClean="0"/>
              <a:pPr/>
              <a:t>12.09.2017</a:t>
            </a:fld>
            <a:endParaRPr lang="de-DE" dirty="0"/>
          </a:p>
        </p:txBody>
      </p:sp>
      <p:sp>
        <p:nvSpPr>
          <p:cNvPr id="10" name="Fußzeilenplatzhalter 9"/>
          <p:cNvSpPr>
            <a:spLocks noGrp="1"/>
          </p:cNvSpPr>
          <p:nvPr>
            <p:ph type="ftr" sz="quarter" idx="11"/>
          </p:nvPr>
        </p:nvSpPr>
        <p:spPr>
          <a:xfrm>
            <a:off x="4295800" y="6492876"/>
            <a:ext cx="3600400" cy="365125"/>
          </a:xfrm>
        </p:spPr>
        <p:txBody>
          <a:bodyPr/>
          <a:lstStyle/>
          <a:p>
            <a:r>
              <a:rPr lang="de-DE" dirty="0"/>
              <a:t>Wasserrettung im KatS</a:t>
            </a:r>
          </a:p>
        </p:txBody>
      </p:sp>
      <p:sp>
        <p:nvSpPr>
          <p:cNvPr id="11" name="Foliennummernplatzhalter 10"/>
          <p:cNvSpPr>
            <a:spLocks noGrp="1"/>
          </p:cNvSpPr>
          <p:nvPr>
            <p:ph type="sldNum" sz="quarter" idx="12"/>
          </p:nvPr>
        </p:nvSpPr>
        <p:spPr/>
        <p:txBody>
          <a:bodyPr/>
          <a:lstStyle/>
          <a:p>
            <a:r>
              <a:rPr lang="de-DE" dirty="0" smtClean="0"/>
              <a:t>Folie </a:t>
            </a:r>
            <a:fld id="{96BCB1E1-8097-4E36-A84A-3538CF57A922}" type="slidenum">
              <a:rPr lang="de-DE" smtClean="0"/>
              <a:pPr/>
              <a:t>6</a:t>
            </a:fld>
            <a:endParaRPr lang="de-DE" dirty="0"/>
          </a:p>
        </p:txBody>
      </p:sp>
      <p:sp>
        <p:nvSpPr>
          <p:cNvPr id="4" name="Rechteck 3"/>
          <p:cNvSpPr/>
          <p:nvPr/>
        </p:nvSpPr>
        <p:spPr>
          <a:xfrm>
            <a:off x="695400" y="1412776"/>
            <a:ext cx="3924088" cy="461665"/>
          </a:xfrm>
          <a:prstGeom prst="rect">
            <a:avLst/>
          </a:prstGeom>
        </p:spPr>
        <p:txBody>
          <a:bodyPr wrap="none">
            <a:spAutoFit/>
          </a:bodyPr>
          <a:lstStyle/>
          <a:p>
            <a:r>
              <a:rPr lang="de-DE" sz="2400" b="1" dirty="0"/>
              <a:t>Technische Katastrophen</a:t>
            </a:r>
            <a:endParaRPr lang="de-DE" sz="2400" dirty="0"/>
          </a:p>
        </p:txBody>
      </p:sp>
    </p:spTree>
    <p:extLst>
      <p:ext uri="{BB962C8B-B14F-4D97-AF65-F5344CB8AC3E}">
        <p14:creationId xmlns:p14="http://schemas.microsoft.com/office/powerpoint/2010/main" val="2040911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quarter" idx="10"/>
          </p:nvPr>
        </p:nvSpPr>
        <p:spPr/>
        <p:txBody>
          <a:bodyPr/>
          <a:lstStyle/>
          <a:p>
            <a:pPr>
              <a:defRPr/>
            </a:pPr>
            <a:fld id="{1DC901D2-3601-4037-A3ED-1D674E5C8E4A}" type="datetime1">
              <a:rPr lang="de-DE" smtClean="0"/>
              <a:t>12.09.2017</a:t>
            </a:fld>
            <a:endParaRPr lang="de-DE" dirty="0"/>
          </a:p>
        </p:txBody>
      </p:sp>
      <p:sp>
        <p:nvSpPr>
          <p:cNvPr id="3" name="Fußzeilenplatzhalter 2"/>
          <p:cNvSpPr>
            <a:spLocks noGrp="1"/>
          </p:cNvSpPr>
          <p:nvPr>
            <p:ph type="ftr" sz="quarter" idx="11"/>
          </p:nvPr>
        </p:nvSpPr>
        <p:spPr/>
        <p:txBody>
          <a:bodyPr/>
          <a:lstStyle/>
          <a:p>
            <a:pPr>
              <a:defRPr/>
            </a:pPr>
            <a:r>
              <a:rPr lang="de-DE" smtClean="0"/>
              <a:t>FS Ausbilder KatS</a:t>
            </a:r>
            <a:endParaRPr lang="de-DE"/>
          </a:p>
        </p:txBody>
      </p:sp>
      <p:sp>
        <p:nvSpPr>
          <p:cNvPr id="4" name="Foliennummernplatzhalt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AAC0D6-F125-4888-B18C-540A9B7A3BE2}" type="slidenum">
              <a:rPr lang="de-DE" altLang="de-DE">
                <a:solidFill>
                  <a:srgbClr val="898989"/>
                </a:solidFill>
              </a:rPr>
              <a:pPr eaLnBrk="1" hangingPunct="1"/>
              <a:t>60</a:t>
            </a:fld>
            <a:endParaRPr lang="de-DE" altLang="de-DE">
              <a:solidFill>
                <a:srgbClr val="898989"/>
              </a:solidFill>
            </a:endParaRPr>
          </a:p>
        </p:txBody>
      </p:sp>
      <p:sp>
        <p:nvSpPr>
          <p:cNvPr id="5125" name="AutoShape 2"/>
          <p:cNvSpPr>
            <a:spLocks/>
          </p:cNvSpPr>
          <p:nvPr/>
        </p:nvSpPr>
        <p:spPr bwMode="auto">
          <a:xfrm>
            <a:off x="2135188" y="331788"/>
            <a:ext cx="8353301"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3200" b="1" dirty="0"/>
              <a:t>KatS-Fachdienstausbildung 1 (KatS-WR 2)</a:t>
            </a:r>
            <a:endParaRPr lang="de-DE" altLang="de-DE" dirty="0"/>
          </a:p>
        </p:txBody>
      </p:sp>
      <p:sp>
        <p:nvSpPr>
          <p:cNvPr id="5126" name="AutoShape 4"/>
          <p:cNvSpPr>
            <a:spLocks/>
          </p:cNvSpPr>
          <p:nvPr/>
        </p:nvSpPr>
        <p:spPr bwMode="auto">
          <a:xfrm>
            <a:off x="2206625" y="1340769"/>
            <a:ext cx="7810500" cy="4391695"/>
          </a:xfrm>
          <a:custGeom>
            <a:avLst/>
            <a:gdLst>
              <a:gd name="T0" fmla="*/ 3905250 w 21600"/>
              <a:gd name="T1" fmla="*/ 2080419 h 21600"/>
              <a:gd name="T2" fmla="*/ 3905250 w 21600"/>
              <a:gd name="T3" fmla="*/ 2080419 h 21600"/>
              <a:gd name="T4" fmla="*/ 3905250 w 21600"/>
              <a:gd name="T5" fmla="*/ 2080419 h 21600"/>
              <a:gd name="T6" fmla="*/ 3905250 w 21600"/>
              <a:gd name="T7" fmla="*/ 208041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lvl1pPr marL="1330325" indent="-133032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spcAft>
                <a:spcPct val="20000"/>
              </a:spcAft>
              <a:buClr>
                <a:srgbClr val="FF0000"/>
              </a:buClr>
              <a:buSzPct val="100000"/>
            </a:pPr>
            <a:r>
              <a:rPr lang="de-DE" altLang="de-DE" sz="2000" b="1" dirty="0"/>
              <a:t>Ziel</a:t>
            </a:r>
          </a:p>
          <a:p>
            <a:pPr marL="342900" indent="-342900" eaLnBrk="1" hangingPunct="1">
              <a:spcAft>
                <a:spcPct val="20000"/>
              </a:spcAft>
              <a:buClr>
                <a:srgbClr val="FF0000"/>
              </a:buClr>
              <a:buSzPct val="100000"/>
              <a:buFont typeface="Arial" panose="020B0604020202020204" pitchFamily="34" charset="0"/>
              <a:buChar char="•"/>
            </a:pPr>
            <a:r>
              <a:rPr lang="de-DE" altLang="de-DE" sz="2000" dirty="0"/>
              <a:t>selbstständige Wahrnehmung von Funktionen im Einsatz</a:t>
            </a:r>
          </a:p>
          <a:p>
            <a:pPr marL="342900" indent="-342900" eaLnBrk="1" hangingPunct="1">
              <a:spcAft>
                <a:spcPct val="20000"/>
              </a:spcAft>
              <a:buClr>
                <a:srgbClr val="FF0000"/>
              </a:buClr>
              <a:buSzPct val="100000"/>
              <a:buFont typeface="Arial" panose="020B0604020202020204" pitchFamily="34" charset="0"/>
              <a:buChar char="•"/>
            </a:pPr>
            <a:r>
              <a:rPr lang="de-DE" sz="2000" dirty="0"/>
              <a:t>„landesspezifische </a:t>
            </a:r>
            <a:r>
              <a:rPr lang="de-DE" sz="2000" dirty="0"/>
              <a:t>ergänzende </a:t>
            </a:r>
            <a:r>
              <a:rPr lang="de-DE" sz="2000" dirty="0"/>
              <a:t>Helferausbildung“ (PO 812)</a:t>
            </a:r>
            <a:endParaRPr lang="de-DE" altLang="de-DE" sz="2000" dirty="0"/>
          </a:p>
          <a:p>
            <a:pPr marL="0" indent="0" eaLnBrk="1" hangingPunct="1">
              <a:spcAft>
                <a:spcPct val="20000"/>
              </a:spcAft>
              <a:buClr>
                <a:srgbClr val="FF0000"/>
              </a:buClr>
              <a:buSzPct val="100000"/>
            </a:pPr>
            <a:r>
              <a:rPr lang="de-DE" altLang="de-DE" sz="2000" b="1" dirty="0"/>
              <a:t>Inhalte</a:t>
            </a:r>
          </a:p>
          <a:p>
            <a:pPr marL="342900" indent="-342900" eaLnBrk="1" hangingPunct="1">
              <a:spcAft>
                <a:spcPct val="20000"/>
              </a:spcAft>
              <a:buClr>
                <a:srgbClr val="FF0000"/>
              </a:buClr>
              <a:buSzPct val="100000"/>
              <a:buFont typeface="Arial" panose="020B0604020202020204" pitchFamily="34" charset="0"/>
              <a:buChar char="•"/>
            </a:pPr>
            <a:r>
              <a:rPr lang="de-DE" altLang="de-DE" sz="2000" dirty="0"/>
              <a:t>Belehrung über Unfallverhütung und Dienstanweisungen (4 UE)</a:t>
            </a:r>
          </a:p>
          <a:p>
            <a:pPr marL="342900" indent="-342900" eaLnBrk="1" hangingPunct="1">
              <a:spcAft>
                <a:spcPct val="20000"/>
              </a:spcAft>
              <a:buClr>
                <a:srgbClr val="FF0000"/>
              </a:buClr>
              <a:buSzPct val="100000"/>
              <a:buFont typeface="Arial" panose="020B0604020202020204" pitchFamily="34" charset="0"/>
              <a:buChar char="•"/>
            </a:pPr>
            <a:r>
              <a:rPr lang="de-DE" altLang="de-DE" sz="2000" dirty="0"/>
              <a:t>Belehrung über </a:t>
            </a:r>
            <a:r>
              <a:rPr lang="de-DE" altLang="de-DE" sz="2000" dirty="0"/>
              <a:t>Gefahren </a:t>
            </a:r>
            <a:r>
              <a:rPr lang="de-DE" altLang="de-DE" sz="2000" dirty="0"/>
              <a:t>an der Einsatzstelle (2 UE</a:t>
            </a:r>
            <a:r>
              <a:rPr lang="de-DE" altLang="de-DE" sz="2000" dirty="0"/>
              <a:t>)</a:t>
            </a:r>
          </a:p>
          <a:p>
            <a:pPr marL="342900" indent="-342900" eaLnBrk="1" hangingPunct="1">
              <a:spcAft>
                <a:spcPct val="20000"/>
              </a:spcAft>
              <a:buClr>
                <a:srgbClr val="FF0000"/>
              </a:buClr>
              <a:buSzPct val="100000"/>
              <a:buFont typeface="Arial" panose="020B0604020202020204" pitchFamily="34" charset="0"/>
              <a:buChar char="•"/>
            </a:pPr>
            <a:r>
              <a:rPr lang="de-DE" altLang="de-DE" sz="2000" dirty="0"/>
              <a:t>Übermittlungszeichen inkl. Einweisen von </a:t>
            </a:r>
            <a:r>
              <a:rPr lang="de-DE" altLang="de-DE" sz="2000" dirty="0"/>
              <a:t>Fahrzeugen (2 UE)</a:t>
            </a:r>
            <a:endParaRPr lang="de-DE" altLang="de-DE" sz="2000" dirty="0"/>
          </a:p>
          <a:p>
            <a:pPr marL="342900" indent="-342900" eaLnBrk="1" hangingPunct="1">
              <a:spcAft>
                <a:spcPct val="20000"/>
              </a:spcAft>
              <a:buClr>
                <a:srgbClr val="FF0000"/>
              </a:buClr>
              <a:buSzPct val="100000"/>
              <a:buFont typeface="Arial" panose="020B0604020202020204" pitchFamily="34" charset="0"/>
              <a:buChar char="•"/>
            </a:pPr>
            <a:r>
              <a:rPr lang="de-DE" altLang="de-DE" sz="2000" dirty="0"/>
              <a:t>Grundlehrgang „Technik und Sicherheit“ (15 UE, Standort/AR)</a:t>
            </a:r>
          </a:p>
          <a:p>
            <a:pPr marL="342900" indent="-342900" eaLnBrk="1" hangingPunct="1">
              <a:spcAft>
                <a:spcPct val="20000"/>
              </a:spcAft>
              <a:buClr>
                <a:srgbClr val="FF0000"/>
              </a:buClr>
              <a:buSzPct val="100000"/>
              <a:buFont typeface="Arial" panose="020B0604020202020204" pitchFamily="34" charset="0"/>
              <a:buChar char="•"/>
            </a:pPr>
            <a:r>
              <a:rPr lang="de-DE" altLang="de-DE" sz="2000" dirty="0"/>
              <a:t>Grundlehrgang „WR im KatS“ (16 UE, LV)</a:t>
            </a:r>
          </a:p>
          <a:p>
            <a:pPr marL="342900" indent="-342900" eaLnBrk="1" hangingPunct="1">
              <a:spcAft>
                <a:spcPct val="20000"/>
              </a:spcAft>
              <a:buClr>
                <a:srgbClr val="FF0000"/>
              </a:buClr>
              <a:buSzPct val="100000"/>
              <a:buFont typeface="Arial" panose="020B0604020202020204" pitchFamily="34" charset="0"/>
              <a:buChar char="•"/>
            </a:pPr>
            <a:r>
              <a:rPr lang="de-DE" altLang="de-DE" sz="2000" dirty="0"/>
              <a:t>Grundlehrgang Hochwasser (16 UE, LV)</a:t>
            </a:r>
          </a:p>
          <a:p>
            <a:pPr marL="342900" indent="-342900" eaLnBrk="1" hangingPunct="1">
              <a:spcAft>
                <a:spcPct val="20000"/>
              </a:spcAft>
              <a:buClr>
                <a:srgbClr val="FF0000"/>
              </a:buClr>
              <a:buSzPct val="100000"/>
              <a:buFont typeface="Arial" panose="020B0604020202020204" pitchFamily="34" charset="0"/>
              <a:buChar char="•"/>
            </a:pPr>
            <a:r>
              <a:rPr lang="de-DE" altLang="de-DE" sz="2000" dirty="0"/>
              <a:t>praktische Einsatzübungen in den Grundaufgaben der Wasser-rettung nach örtlichen Schwerpunkten (25 UE, Standort/AR)</a:t>
            </a:r>
          </a:p>
          <a:p>
            <a:pPr marL="0" indent="0" eaLnBrk="1" hangingPunct="1">
              <a:spcAft>
                <a:spcPct val="20000"/>
              </a:spcAft>
              <a:buClr>
                <a:srgbClr val="FF0000"/>
              </a:buClr>
              <a:buSzPct val="100000"/>
            </a:pPr>
            <a:r>
              <a:rPr lang="de-DE" altLang="de-DE" sz="2000" b="1" dirty="0"/>
              <a:t>Umfang:</a:t>
            </a:r>
            <a:r>
              <a:rPr lang="de-DE" altLang="de-DE" sz="2000" dirty="0"/>
              <a:t> 80 UE</a:t>
            </a:r>
            <a:endParaRPr lang="de-DE" altLang="de-DE" sz="2000" dirty="0"/>
          </a:p>
        </p:txBody>
      </p:sp>
    </p:spTree>
    <p:extLst>
      <p:ext uri="{BB962C8B-B14F-4D97-AF65-F5344CB8AC3E}">
        <p14:creationId xmlns:p14="http://schemas.microsoft.com/office/powerpoint/2010/main" val="279541227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umsplatzhalter 1"/>
          <p:cNvSpPr>
            <a:spLocks noGrp="1"/>
          </p:cNvSpPr>
          <p:nvPr>
            <p:ph type="dt" sz="quarter" idx="10"/>
          </p:nvPr>
        </p:nvSpPr>
        <p:spPr/>
        <p:txBody>
          <a:bodyPr/>
          <a:lstStyle/>
          <a:p>
            <a:pPr>
              <a:defRPr/>
            </a:pPr>
            <a:fld id="{51AAFFF4-8E99-466A-BD53-18FC05073681}" type="datetime1">
              <a:rPr lang="de-DE" smtClean="0"/>
              <a:t>12.09.2017</a:t>
            </a:fld>
            <a:endParaRPr lang="de-DE" dirty="0"/>
          </a:p>
        </p:txBody>
      </p:sp>
      <p:sp>
        <p:nvSpPr>
          <p:cNvPr id="3" name="Fußzeilenplatzhalter 2"/>
          <p:cNvSpPr>
            <a:spLocks noGrp="1"/>
          </p:cNvSpPr>
          <p:nvPr>
            <p:ph type="ftr" sz="quarter" idx="11"/>
          </p:nvPr>
        </p:nvSpPr>
        <p:spPr/>
        <p:txBody>
          <a:bodyPr/>
          <a:lstStyle/>
          <a:p>
            <a:pPr>
              <a:defRPr/>
            </a:pPr>
            <a:r>
              <a:rPr lang="de-DE" smtClean="0"/>
              <a:t>FS Ausbilder KatS</a:t>
            </a:r>
            <a:endParaRPr lang="de-DE"/>
          </a:p>
        </p:txBody>
      </p:sp>
      <p:sp>
        <p:nvSpPr>
          <p:cNvPr id="4" name="Foliennummernplatzhalter 3"/>
          <p:cNvSpPr>
            <a:spLocks noGrp="1"/>
          </p:cNvSpPr>
          <p:nvPr>
            <p:ph type="sldNum" sz="quarter" idx="12"/>
          </p:nvPr>
        </p:nvSpPr>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FAAC0D6-F125-4888-B18C-540A9B7A3BE2}" type="slidenum">
              <a:rPr lang="de-DE" altLang="de-DE">
                <a:solidFill>
                  <a:srgbClr val="898989"/>
                </a:solidFill>
              </a:rPr>
              <a:pPr eaLnBrk="1" hangingPunct="1"/>
              <a:t>61</a:t>
            </a:fld>
            <a:endParaRPr lang="de-DE" altLang="de-DE">
              <a:solidFill>
                <a:srgbClr val="898989"/>
              </a:solidFill>
            </a:endParaRPr>
          </a:p>
        </p:txBody>
      </p:sp>
      <p:sp>
        <p:nvSpPr>
          <p:cNvPr id="5125" name="AutoShape 2"/>
          <p:cNvSpPr>
            <a:spLocks/>
          </p:cNvSpPr>
          <p:nvPr/>
        </p:nvSpPr>
        <p:spPr bwMode="auto">
          <a:xfrm>
            <a:off x="2135188" y="331788"/>
            <a:ext cx="7937500" cy="5334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rnd">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de-DE" altLang="de-DE" sz="3200" b="1" dirty="0"/>
              <a:t>außerdem …</a:t>
            </a:r>
            <a:endParaRPr lang="de-DE" altLang="de-DE" dirty="0"/>
          </a:p>
        </p:txBody>
      </p:sp>
      <p:sp>
        <p:nvSpPr>
          <p:cNvPr id="5126" name="AutoShape 4"/>
          <p:cNvSpPr>
            <a:spLocks/>
          </p:cNvSpPr>
          <p:nvPr/>
        </p:nvSpPr>
        <p:spPr bwMode="auto">
          <a:xfrm>
            <a:off x="2206625" y="1484785"/>
            <a:ext cx="7810500" cy="4247679"/>
          </a:xfrm>
          <a:custGeom>
            <a:avLst/>
            <a:gdLst>
              <a:gd name="T0" fmla="*/ 3905250 w 21600"/>
              <a:gd name="T1" fmla="*/ 2080419 h 21600"/>
              <a:gd name="T2" fmla="*/ 3905250 w 21600"/>
              <a:gd name="T3" fmla="*/ 2080419 h 21600"/>
              <a:gd name="T4" fmla="*/ 3905250 w 21600"/>
              <a:gd name="T5" fmla="*/ 2080419 h 21600"/>
              <a:gd name="T6" fmla="*/ 3905250 w 21600"/>
              <a:gd name="T7" fmla="*/ 2080419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38100" tIns="38100" rIns="38100" bIns="38100"/>
          <a:lstStyle>
            <a:lvl1pPr marL="1330325" indent="-1330325"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indent="0" eaLnBrk="1" hangingPunct="1">
              <a:spcAft>
                <a:spcPct val="20000"/>
              </a:spcAft>
              <a:buClr>
                <a:srgbClr val="FF0000"/>
              </a:buClr>
              <a:buSzPct val="100000"/>
            </a:pPr>
            <a:r>
              <a:rPr lang="de-DE" altLang="de-DE" sz="2400" dirty="0"/>
              <a:t>Zur Vollausbildung eines Helfers gehören neben Grundausbildung und Fachdienstausbildung 1 auch </a:t>
            </a:r>
          </a:p>
          <a:p>
            <a:pPr marL="342900" indent="-342900" eaLnBrk="1" hangingPunct="1">
              <a:spcAft>
                <a:spcPct val="20000"/>
              </a:spcAft>
              <a:buClr>
                <a:srgbClr val="FF0000"/>
              </a:buClr>
              <a:buSzPct val="100000"/>
              <a:buFont typeface="Arial" panose="020B0604020202020204" pitchFamily="34" charset="0"/>
              <a:buChar char="•"/>
            </a:pPr>
            <a:r>
              <a:rPr lang="de-DE" altLang="de-DE" sz="2400" dirty="0"/>
              <a:t>Sprechfunkausbildung BOS (27 UE, LV/</a:t>
            </a:r>
            <a:r>
              <a:rPr lang="de-DE" altLang="de-DE" sz="2400" dirty="0" err="1"/>
              <a:t>HiOrg</a:t>
            </a:r>
            <a:r>
              <a:rPr lang="de-DE" altLang="de-DE" sz="2400" dirty="0"/>
              <a:t>)</a:t>
            </a:r>
          </a:p>
          <a:p>
            <a:pPr marL="342900" indent="-342900" eaLnBrk="1" hangingPunct="1">
              <a:spcAft>
                <a:spcPct val="20000"/>
              </a:spcAft>
              <a:buClr>
                <a:srgbClr val="FF0000"/>
              </a:buClr>
              <a:buSzPct val="100000"/>
              <a:buFont typeface="Arial" panose="020B0604020202020204" pitchFamily="34" charset="0"/>
              <a:buChar char="•"/>
            </a:pPr>
            <a:r>
              <a:rPr lang="de-DE" altLang="de-DE" sz="2400" dirty="0"/>
              <a:t>Sanitätsausbildung A+B (48 UE, OV/KV/AR/</a:t>
            </a:r>
            <a:r>
              <a:rPr lang="de-DE" altLang="de-DE" sz="2400" dirty="0" err="1"/>
              <a:t>HiOrg</a:t>
            </a:r>
            <a:r>
              <a:rPr lang="de-DE" altLang="de-DE" sz="2400" dirty="0"/>
              <a:t>)</a:t>
            </a:r>
            <a:endParaRPr lang="de-DE" altLang="de-DE" sz="2400" dirty="0"/>
          </a:p>
        </p:txBody>
      </p:sp>
    </p:spTree>
    <p:extLst>
      <p:ext uri="{BB962C8B-B14F-4D97-AF65-F5344CB8AC3E}">
        <p14:creationId xmlns:p14="http://schemas.microsoft.com/office/powerpoint/2010/main" val="77321591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3573016"/>
            <a:ext cx="12192000"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98" name="Rectangle 2"/>
          <p:cNvSpPr>
            <a:spLocks noGrp="1" noChangeArrowheads="1"/>
          </p:cNvSpPr>
          <p:nvPr>
            <p:ph type="title" idx="4294967295"/>
          </p:nvPr>
        </p:nvSpPr>
        <p:spPr>
          <a:xfrm>
            <a:off x="0" y="274638"/>
            <a:ext cx="10972800" cy="417512"/>
          </a:xfrm>
        </p:spPr>
        <p:txBody>
          <a:bodyPr/>
          <a:lstStyle/>
          <a:p>
            <a:pPr eaLnBrk="1" hangingPunct="1"/>
            <a:r>
              <a:rPr lang="de-DE" altLang="de-DE" dirty="0" smtClean="0">
                <a:latin typeface="DLRG Univers 55 Roman" panose="02000503040000020003" pitchFamily="2" charset="0"/>
              </a:rPr>
              <a:t>Übersicht</a:t>
            </a:r>
          </a:p>
        </p:txBody>
      </p:sp>
      <p:sp>
        <p:nvSpPr>
          <p:cNvPr id="4099" name="Rectangle 3"/>
          <p:cNvSpPr>
            <a:spLocks noGrp="1" noChangeArrowheads="1"/>
          </p:cNvSpPr>
          <p:nvPr>
            <p:ph type="body" idx="4294967295"/>
          </p:nvPr>
        </p:nvSpPr>
        <p:spPr>
          <a:xfrm>
            <a:off x="0" y="1268760"/>
            <a:ext cx="12072664" cy="4857403"/>
          </a:xfrm>
        </p:spPr>
        <p:txBody>
          <a:bodyPr/>
          <a:lstStyle/>
          <a:p>
            <a:pPr marL="457200" indent="-457200">
              <a:buFontTx/>
              <a:buAutoNum type="arabicPeriod"/>
            </a:pPr>
            <a:r>
              <a:rPr lang="de-DE" altLang="de-DE" dirty="0">
                <a:solidFill>
                  <a:schemeClr val="tx2"/>
                </a:solidFill>
                <a:latin typeface="DLRG Univers 55 Roman" panose="02000503040000020003" pitchFamily="2" charset="0"/>
              </a:rPr>
              <a:t>Einführung in Allgemeine Hilfe und </a:t>
            </a:r>
            <a:r>
              <a:rPr lang="de-DE" altLang="de-DE" dirty="0" smtClean="0">
                <a:solidFill>
                  <a:schemeClr val="tx2"/>
                </a:solidFill>
                <a:latin typeface="DLRG Univers 55 Roman" panose="02000503040000020003" pitchFamily="2" charset="0"/>
              </a:rPr>
              <a:t>Katastrophenschutz</a:t>
            </a:r>
          </a:p>
          <a:p>
            <a:pPr marL="457200" indent="-457200">
              <a:buFontTx/>
              <a:buAutoNum type="arabicPeriod"/>
            </a:pPr>
            <a:r>
              <a:rPr lang="de-DE" altLang="de-DE" dirty="0">
                <a:solidFill>
                  <a:schemeClr val="tx2"/>
                </a:solidFill>
                <a:latin typeface="DLRG Univers 55 Roman" panose="02000503040000020003" pitchFamily="2" charset="0"/>
              </a:rPr>
              <a:t>Rechtliche Vorgaben für Allgemeine Hilfe und </a:t>
            </a:r>
            <a:r>
              <a:rPr lang="de-DE" altLang="de-DE" dirty="0" smtClean="0">
                <a:solidFill>
                  <a:schemeClr val="tx2"/>
                </a:solidFill>
                <a:latin typeface="DLRG Univers 55 Roman" panose="02000503040000020003" pitchFamily="2" charset="0"/>
              </a:rPr>
              <a:t>KatS</a:t>
            </a:r>
          </a:p>
          <a:p>
            <a:pPr marL="457200" indent="-457200">
              <a:buFontTx/>
              <a:buAutoNum type="arabicPeriod"/>
            </a:pPr>
            <a:r>
              <a:rPr lang="de-DE" altLang="de-DE" dirty="0">
                <a:solidFill>
                  <a:schemeClr val="tx2"/>
                </a:solidFill>
                <a:latin typeface="DLRG Univers 55 Roman" panose="02000503040000020003" pitchFamily="2" charset="0"/>
              </a:rPr>
              <a:t>Führungsstrukturen in Allgemeiner Hilfe und KatS</a:t>
            </a:r>
            <a:endParaRPr lang="de-DE" altLang="de-DE" dirty="0" smtClean="0">
              <a:solidFill>
                <a:schemeClr val="tx2"/>
              </a:solidFill>
              <a:latin typeface="DLRG Univers 55 Roman" panose="02000503040000020003" pitchFamily="2" charset="0"/>
            </a:endParaRPr>
          </a:p>
          <a:p>
            <a:pPr marL="457200" indent="-457200">
              <a:buFontTx/>
              <a:buAutoNum type="arabicPeriod"/>
            </a:pPr>
            <a:r>
              <a:rPr lang="de-DE" altLang="de-DE" dirty="0">
                <a:solidFill>
                  <a:schemeClr val="tx2"/>
                </a:solidFill>
                <a:latin typeface="DLRG Univers 55 Roman" panose="02000503040000020003" pitchFamily="2" charset="0"/>
              </a:rPr>
              <a:t>Allgemeine Hilfe und KatS in der </a:t>
            </a:r>
            <a:r>
              <a:rPr lang="de-DE" altLang="de-DE" dirty="0" smtClean="0">
                <a:solidFill>
                  <a:schemeClr val="tx2"/>
                </a:solidFill>
                <a:latin typeface="DLRG Univers 55 Roman" panose="02000503040000020003" pitchFamily="2" charset="0"/>
              </a:rPr>
              <a:t>DLRG</a:t>
            </a:r>
          </a:p>
          <a:p>
            <a:pPr marL="457200" indent="-457200">
              <a:buFontTx/>
              <a:buAutoNum type="arabicPeriod"/>
            </a:pPr>
            <a:r>
              <a:rPr lang="de-DE" altLang="de-DE" dirty="0">
                <a:solidFill>
                  <a:schemeClr val="tx2"/>
                </a:solidFill>
                <a:latin typeface="DLRG Univers 55 Roman" panose="02000503040000020003" pitchFamily="2" charset="0"/>
              </a:rPr>
              <a:t>Spezielle Einsatzlehre in der Allgemeinen Hilfe und im </a:t>
            </a:r>
            <a:r>
              <a:rPr lang="de-DE" altLang="de-DE" dirty="0" smtClean="0">
                <a:solidFill>
                  <a:schemeClr val="tx2"/>
                </a:solidFill>
                <a:latin typeface="DLRG Univers 55 Roman" panose="02000503040000020003" pitchFamily="2" charset="0"/>
              </a:rPr>
              <a:t>KatS</a:t>
            </a:r>
          </a:p>
          <a:p>
            <a:pPr marL="457200" indent="-457200">
              <a:buFontTx/>
              <a:buAutoNum type="arabicPeriod"/>
            </a:pPr>
            <a:r>
              <a:rPr lang="de-DE" altLang="de-DE" dirty="0">
                <a:solidFill>
                  <a:schemeClr val="tx2"/>
                </a:solidFill>
                <a:latin typeface="DLRG Univers 55 Roman" panose="02000503040000020003" pitchFamily="2" charset="0"/>
              </a:rPr>
              <a:t>Grundlagen Unfallverhütung, </a:t>
            </a:r>
            <a:r>
              <a:rPr lang="de-DE" altLang="de-DE" dirty="0" smtClean="0">
                <a:solidFill>
                  <a:schemeClr val="tx2"/>
                </a:solidFill>
                <a:latin typeface="DLRG Univers 55 Roman" panose="02000503040000020003" pitchFamily="2" charset="0"/>
              </a:rPr>
              <a:t>PSA, </a:t>
            </a:r>
            <a:r>
              <a:rPr lang="de-DE" altLang="de-DE" dirty="0">
                <a:solidFill>
                  <a:schemeClr val="tx2"/>
                </a:solidFill>
                <a:latin typeface="DLRG Univers 55 Roman" panose="02000503040000020003" pitchFamily="2" charset="0"/>
              </a:rPr>
              <a:t>Hygiene und </a:t>
            </a:r>
            <a:r>
              <a:rPr lang="de-DE" altLang="de-DE" dirty="0" smtClean="0">
                <a:solidFill>
                  <a:schemeClr val="tx2"/>
                </a:solidFill>
                <a:latin typeface="DLRG Univers 55 Roman" panose="02000503040000020003" pitchFamily="2" charset="0"/>
              </a:rPr>
              <a:t>Impfschutz</a:t>
            </a:r>
          </a:p>
          <a:p>
            <a:pPr marL="457200" indent="-457200">
              <a:buFontTx/>
              <a:buAutoNum type="arabicPeriod"/>
            </a:pPr>
            <a:r>
              <a:rPr lang="de-DE" altLang="de-DE" dirty="0">
                <a:solidFill>
                  <a:schemeClr val="tx2"/>
                </a:solidFill>
                <a:latin typeface="DLRG Univers 55 Roman" panose="02000503040000020003" pitchFamily="2" charset="0"/>
              </a:rPr>
              <a:t>Grundlagen Technik und </a:t>
            </a:r>
            <a:r>
              <a:rPr lang="de-DE" altLang="de-DE" dirty="0" smtClean="0">
                <a:solidFill>
                  <a:schemeClr val="tx2"/>
                </a:solidFill>
                <a:latin typeface="DLRG Univers 55 Roman" panose="02000503040000020003" pitchFamily="2" charset="0"/>
              </a:rPr>
              <a:t>Sicherheit</a:t>
            </a:r>
          </a:p>
          <a:p>
            <a:pPr marL="457200" indent="-457200">
              <a:buFontTx/>
              <a:buAutoNum type="arabicPeriod"/>
            </a:pPr>
            <a:r>
              <a:rPr lang="de-DE" altLang="de-DE" dirty="0">
                <a:solidFill>
                  <a:schemeClr val="tx2"/>
                </a:solidFill>
                <a:latin typeface="DLRG Univers 55 Roman" panose="02000503040000020003" pitchFamily="2" charset="0"/>
              </a:rPr>
              <a:t>Grundlagen Hochwasser</a:t>
            </a:r>
            <a:endParaRPr lang="de-DE" altLang="de-DE" dirty="0" smtClean="0">
              <a:solidFill>
                <a:schemeClr val="tx2"/>
              </a:solidFill>
              <a:latin typeface="DLRG Univers 55 Roman" panose="02000503040000020003" pitchFamily="2" charset="0"/>
            </a:endParaRPr>
          </a:p>
        </p:txBody>
      </p:sp>
    </p:spTree>
    <p:extLst>
      <p:ext uri="{BB962C8B-B14F-4D97-AF65-F5344CB8AC3E}">
        <p14:creationId xmlns:p14="http://schemas.microsoft.com/office/powerpoint/2010/main" val="462000882"/>
      </p:ext>
    </p:extLst>
  </p:cSld>
  <p:clrMapOvr>
    <a:masterClrMapping/>
  </p:clrMapOvr>
  <p:transition spd="slow">
    <p:zoom dir="in"/>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el 1"/>
          <p:cNvSpPr>
            <a:spLocks noGrp="1"/>
          </p:cNvSpPr>
          <p:nvPr>
            <p:ph type="title" idx="4294967295"/>
          </p:nvPr>
        </p:nvSpPr>
        <p:spPr>
          <a:xfrm>
            <a:off x="695400" y="404664"/>
            <a:ext cx="10972800" cy="417512"/>
          </a:xfrm>
        </p:spPr>
        <p:txBody>
          <a:bodyPr/>
          <a:lstStyle/>
          <a:p>
            <a:pPr lvl="0" algn="l"/>
            <a:r>
              <a:rPr lang="de-DE" sz="2800" b="1" dirty="0">
                <a:solidFill>
                  <a:prstClr val="black"/>
                </a:solidFill>
                <a:latin typeface="DLRG Univers 55 Roman" panose="02000503040000020003" pitchFamily="2" charset="0"/>
                <a:ea typeface="+mn-ea"/>
                <a:cs typeface="+mn-cs"/>
              </a:rPr>
              <a:t>Spezielle Einsatzlehre Allgemeine Hilfe und KatS</a:t>
            </a:r>
            <a:br>
              <a:rPr lang="de-DE" sz="2800" b="1" dirty="0">
                <a:solidFill>
                  <a:prstClr val="black"/>
                </a:solidFill>
                <a:latin typeface="DLRG Univers 55 Roman" panose="02000503040000020003" pitchFamily="2" charset="0"/>
                <a:ea typeface="+mn-ea"/>
                <a:cs typeface="+mn-cs"/>
              </a:rPr>
            </a:br>
            <a:r>
              <a:rPr lang="de-DE" sz="2400" dirty="0" smtClean="0">
                <a:solidFill>
                  <a:prstClr val="black"/>
                </a:solidFill>
                <a:latin typeface="DLRG Univers 55 Roman" panose="02000503040000020003" pitchFamily="2" charset="0"/>
                <a:ea typeface="+mn-ea"/>
                <a:cs typeface="+mn-cs"/>
              </a:rPr>
              <a:t>5.2 Musterablauf </a:t>
            </a:r>
            <a:r>
              <a:rPr lang="de-DE" sz="2400" dirty="0">
                <a:solidFill>
                  <a:prstClr val="black"/>
                </a:solidFill>
                <a:latin typeface="DLRG Univers 55 Roman" panose="02000503040000020003" pitchFamily="2" charset="0"/>
                <a:ea typeface="+mn-ea"/>
                <a:cs typeface="+mn-cs"/>
              </a:rPr>
              <a:t>eines Einsatzes im Katastrophenschutz</a:t>
            </a:r>
            <a:endParaRPr lang="de-DE" sz="2400" dirty="0">
              <a:solidFill>
                <a:prstClr val="black"/>
              </a:solidFill>
              <a:latin typeface="DLRG Univers 55 Roman" panose="02000503040000020003" pitchFamily="2" charset="0"/>
              <a:ea typeface="+mn-ea"/>
              <a:cs typeface="+mn-cs"/>
            </a:endParaRPr>
          </a:p>
        </p:txBody>
      </p:sp>
      <p:sp>
        <p:nvSpPr>
          <p:cNvPr id="43011" name="Inhaltsplatzhalter 2"/>
          <p:cNvSpPr>
            <a:spLocks noGrp="1"/>
          </p:cNvSpPr>
          <p:nvPr>
            <p:ph idx="4294967295"/>
          </p:nvPr>
        </p:nvSpPr>
        <p:spPr>
          <a:xfrm>
            <a:off x="0" y="1268760"/>
            <a:ext cx="10972800" cy="4857403"/>
          </a:xfrm>
        </p:spPr>
        <p:txBody>
          <a:bodyPr/>
          <a:lstStyle/>
          <a:p>
            <a:pPr marL="457200" indent="-457200">
              <a:buFont typeface="Univers" charset="0"/>
              <a:buAutoNum type="arabicPeriod"/>
            </a:pPr>
            <a:r>
              <a:rPr lang="de-DE" altLang="de-DE" dirty="0" smtClean="0"/>
              <a:t>Alarmierung</a:t>
            </a:r>
          </a:p>
          <a:p>
            <a:pPr marL="457200" indent="-457200">
              <a:buFont typeface="Univers" charset="0"/>
              <a:buAutoNum type="arabicPeriod"/>
            </a:pPr>
            <a:r>
              <a:rPr lang="de-DE" altLang="de-DE" dirty="0" smtClean="0"/>
              <a:t>Anmarsch</a:t>
            </a:r>
          </a:p>
          <a:p>
            <a:pPr marL="457200" indent="-457200">
              <a:buFont typeface="Univers" charset="0"/>
              <a:buAutoNum type="arabicPeriod"/>
            </a:pPr>
            <a:r>
              <a:rPr lang="de-DE" altLang="de-DE" dirty="0" smtClean="0"/>
              <a:t>Bereitstellungsraum </a:t>
            </a:r>
          </a:p>
          <a:p>
            <a:pPr marL="457200" indent="-457200">
              <a:buFont typeface="Univers" charset="0"/>
              <a:buAutoNum type="arabicPeriod"/>
            </a:pPr>
            <a:r>
              <a:rPr lang="de-DE" altLang="de-DE" dirty="0" smtClean="0"/>
              <a:t>Unterbringung</a:t>
            </a:r>
          </a:p>
          <a:p>
            <a:pPr marL="457200" indent="-457200">
              <a:buFont typeface="Univers" charset="0"/>
              <a:buAutoNum type="arabicPeriod"/>
            </a:pPr>
            <a:r>
              <a:rPr lang="de-DE" altLang="de-DE" dirty="0" smtClean="0"/>
              <a:t>Einsatz als Reserve</a:t>
            </a:r>
          </a:p>
          <a:p>
            <a:pPr marL="457200" indent="-457200">
              <a:buFont typeface="Univers" charset="0"/>
              <a:buAutoNum type="arabicPeriod"/>
            </a:pPr>
            <a:r>
              <a:rPr lang="de-DE" altLang="de-DE" dirty="0" smtClean="0"/>
              <a:t>Einsatz im Schichtdienst</a:t>
            </a:r>
          </a:p>
          <a:p>
            <a:pPr marL="457200" indent="-457200">
              <a:buFont typeface="Univers" charset="0"/>
              <a:buAutoNum type="arabicPeriod"/>
            </a:pPr>
            <a:r>
              <a:rPr lang="de-DE" altLang="de-DE" dirty="0" smtClean="0"/>
              <a:t>Rückmarsch (ggf. Ruhephase vorher)</a:t>
            </a:r>
          </a:p>
          <a:p>
            <a:pPr marL="457200" indent="-457200">
              <a:buFont typeface="Univers" charset="0"/>
              <a:buAutoNum type="arabicPeriod"/>
            </a:pPr>
            <a:r>
              <a:rPr lang="de-DE" altLang="de-DE" dirty="0" smtClean="0"/>
              <a:t>Ruhephase</a:t>
            </a:r>
          </a:p>
        </p:txBody>
      </p:sp>
    </p:spTree>
    <p:extLst>
      <p:ext uri="{BB962C8B-B14F-4D97-AF65-F5344CB8AC3E}">
        <p14:creationId xmlns:p14="http://schemas.microsoft.com/office/powerpoint/2010/main" val="3641830200"/>
      </p:ext>
    </p:extLst>
  </p:cSld>
  <p:clrMapOvr>
    <a:masterClrMapping/>
  </p:clrMapOvr>
  <p:transition spd="slow">
    <p:zoom dir="in"/>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idx="4294967295"/>
          </p:nvPr>
        </p:nvSpPr>
        <p:spPr>
          <a:xfrm>
            <a:off x="0" y="274638"/>
            <a:ext cx="10972800" cy="417512"/>
          </a:xfrm>
        </p:spPr>
        <p:txBody>
          <a:bodyPr/>
          <a:lstStyle/>
          <a:p>
            <a:pPr lvl="0" algn="l"/>
            <a:r>
              <a:rPr lang="de-DE" sz="2800" b="1" dirty="0">
                <a:solidFill>
                  <a:prstClr val="black"/>
                </a:solidFill>
                <a:latin typeface="DLRG Univers 55 Roman" panose="02000503040000020003" pitchFamily="2" charset="0"/>
                <a:ea typeface="+mn-ea"/>
                <a:cs typeface="+mn-cs"/>
              </a:rPr>
              <a:t>Spezielle Einsatzlehre Allgemeine Hilfe und KatS</a:t>
            </a:r>
            <a:br>
              <a:rPr lang="de-DE" sz="2800" b="1" dirty="0">
                <a:solidFill>
                  <a:prstClr val="black"/>
                </a:solidFill>
                <a:latin typeface="DLRG Univers 55 Roman" panose="02000503040000020003" pitchFamily="2" charset="0"/>
                <a:ea typeface="+mn-ea"/>
                <a:cs typeface="+mn-cs"/>
              </a:rPr>
            </a:br>
            <a:r>
              <a:rPr lang="de-DE" sz="2400" dirty="0">
                <a:solidFill>
                  <a:prstClr val="black"/>
                </a:solidFill>
                <a:latin typeface="DLRG Univers 55 Roman" panose="02000503040000020003" pitchFamily="2" charset="0"/>
              </a:rPr>
              <a:t>5.2 Musterablauf eines Einsatzes im Katastrophenschutz</a:t>
            </a:r>
            <a:endParaRPr lang="de-DE" sz="2400" dirty="0">
              <a:solidFill>
                <a:prstClr val="black"/>
              </a:solidFill>
              <a:latin typeface="DLRG Univers 55 Roman" panose="02000503040000020003" pitchFamily="2" charset="0"/>
              <a:ea typeface="+mn-ea"/>
              <a:cs typeface="+mn-cs"/>
            </a:endParaRPr>
          </a:p>
        </p:txBody>
      </p:sp>
      <p:sp>
        <p:nvSpPr>
          <p:cNvPr id="44035" name="Inhaltsplatzhalter 2"/>
          <p:cNvSpPr>
            <a:spLocks noGrp="1"/>
          </p:cNvSpPr>
          <p:nvPr>
            <p:ph idx="4294967295"/>
          </p:nvPr>
        </p:nvSpPr>
        <p:spPr>
          <a:xfrm>
            <a:off x="0" y="1600200"/>
            <a:ext cx="10972800" cy="4525963"/>
          </a:xfrm>
        </p:spPr>
        <p:txBody>
          <a:bodyPr/>
          <a:lstStyle/>
          <a:p>
            <a:r>
              <a:rPr lang="de-DE" altLang="de-DE" u="sng" dirty="0" smtClean="0"/>
              <a:t>Alarmierung</a:t>
            </a:r>
            <a:r>
              <a:rPr lang="de-DE" altLang="de-DE" dirty="0" smtClean="0"/>
              <a:t>: erfolgt auf dem ortsüblichen Weg (FME, Telefon, SMS, …).</a:t>
            </a:r>
            <a:br>
              <a:rPr lang="de-DE" altLang="de-DE" dirty="0" smtClean="0"/>
            </a:br>
            <a:r>
              <a:rPr lang="de-DE" altLang="de-DE" dirty="0" smtClean="0"/>
              <a:t>Der Helfer benachrichtigt kurz Arbeitgeber und Angehörige und begibt sich dann mit seinem privaten Gepäck umgehend bzw. zur genannten Uhrzeit zum Treffpunkt seiner Teileinheit.</a:t>
            </a:r>
          </a:p>
          <a:p>
            <a:endParaRPr lang="de-DE" altLang="de-DE" u="sng" dirty="0" smtClean="0"/>
          </a:p>
        </p:txBody>
      </p:sp>
    </p:spTree>
    <p:extLst>
      <p:ext uri="{BB962C8B-B14F-4D97-AF65-F5344CB8AC3E}">
        <p14:creationId xmlns:p14="http://schemas.microsoft.com/office/powerpoint/2010/main" val="3534328024"/>
      </p:ext>
    </p:extLst>
  </p:cSld>
  <p:clrMapOvr>
    <a:masterClrMapping/>
  </p:clrMapOvr>
  <p:transition spd="slow">
    <p:zoom dir="in"/>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idx="4294967295"/>
          </p:nvPr>
        </p:nvSpPr>
        <p:spPr>
          <a:xfrm>
            <a:off x="0" y="274638"/>
            <a:ext cx="10972800" cy="417512"/>
          </a:xfrm>
        </p:spPr>
        <p:txBody>
          <a:bodyPr/>
          <a:lstStyle/>
          <a:p>
            <a:pPr lvl="0" algn="l"/>
            <a:r>
              <a:rPr lang="de-DE" sz="2800" b="1" dirty="0">
                <a:solidFill>
                  <a:prstClr val="black"/>
                </a:solidFill>
                <a:latin typeface="DLRG Univers 55 Roman" panose="02000503040000020003" pitchFamily="2" charset="0"/>
                <a:ea typeface="+mn-ea"/>
                <a:cs typeface="+mn-cs"/>
              </a:rPr>
              <a:t>Spezielle Einsatzlehre Allgemeine Hilfe und KatS</a:t>
            </a:r>
            <a:br>
              <a:rPr lang="de-DE" sz="2800" b="1" dirty="0">
                <a:solidFill>
                  <a:prstClr val="black"/>
                </a:solidFill>
                <a:latin typeface="DLRG Univers 55 Roman" panose="02000503040000020003" pitchFamily="2" charset="0"/>
                <a:ea typeface="+mn-ea"/>
                <a:cs typeface="+mn-cs"/>
              </a:rPr>
            </a:br>
            <a:r>
              <a:rPr lang="de-DE" sz="2400" dirty="0">
                <a:solidFill>
                  <a:prstClr val="black"/>
                </a:solidFill>
                <a:latin typeface="DLRG Univers 55 Roman" panose="02000503040000020003" pitchFamily="2" charset="0"/>
              </a:rPr>
              <a:t>5.2 Musterablauf eines Einsatzes im Katastrophenschutz</a:t>
            </a:r>
            <a:endParaRPr lang="de-DE" sz="2400" dirty="0">
              <a:solidFill>
                <a:prstClr val="black"/>
              </a:solidFill>
              <a:latin typeface="DLRG Univers 55 Roman" panose="02000503040000020003" pitchFamily="2" charset="0"/>
              <a:ea typeface="+mn-ea"/>
              <a:cs typeface="+mn-cs"/>
            </a:endParaRPr>
          </a:p>
        </p:txBody>
      </p:sp>
      <p:sp>
        <p:nvSpPr>
          <p:cNvPr id="44035" name="Inhaltsplatzhalter 2"/>
          <p:cNvSpPr>
            <a:spLocks noGrp="1"/>
          </p:cNvSpPr>
          <p:nvPr>
            <p:ph idx="4294967295"/>
          </p:nvPr>
        </p:nvSpPr>
        <p:spPr>
          <a:xfrm>
            <a:off x="0" y="1600200"/>
            <a:ext cx="10972800" cy="4525963"/>
          </a:xfrm>
        </p:spPr>
        <p:txBody>
          <a:bodyPr/>
          <a:lstStyle/>
          <a:p>
            <a:r>
              <a:rPr lang="de-DE" altLang="de-DE" u="sng" dirty="0" smtClean="0"/>
              <a:t>Lageabhängige Einsatzvorbereitung</a:t>
            </a:r>
            <a:endParaRPr lang="de-DE" altLang="de-DE" u="sng" dirty="0" smtClean="0"/>
          </a:p>
        </p:txBody>
      </p:sp>
    </p:spTree>
    <p:extLst>
      <p:ext uri="{BB962C8B-B14F-4D97-AF65-F5344CB8AC3E}">
        <p14:creationId xmlns:p14="http://schemas.microsoft.com/office/powerpoint/2010/main" val="3180403603"/>
      </p:ext>
    </p:extLst>
  </p:cSld>
  <p:clrMapOvr>
    <a:masterClrMapping/>
  </p:clrMapOvr>
  <p:transition spd="slow">
    <p:zoom dir="in"/>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el 1"/>
          <p:cNvSpPr>
            <a:spLocks noGrp="1"/>
          </p:cNvSpPr>
          <p:nvPr>
            <p:ph type="title" idx="4294967295"/>
          </p:nvPr>
        </p:nvSpPr>
        <p:spPr>
          <a:xfrm>
            <a:off x="0" y="274638"/>
            <a:ext cx="10972800" cy="417512"/>
          </a:xfrm>
        </p:spPr>
        <p:txBody>
          <a:bodyPr/>
          <a:lstStyle/>
          <a:p>
            <a:pPr lvl="0" algn="l"/>
            <a:r>
              <a:rPr lang="de-DE" sz="2800" b="1" dirty="0">
                <a:solidFill>
                  <a:prstClr val="black"/>
                </a:solidFill>
                <a:latin typeface="DLRG Univers 55 Roman" panose="02000503040000020003" pitchFamily="2" charset="0"/>
                <a:ea typeface="+mn-ea"/>
                <a:cs typeface="+mn-cs"/>
              </a:rPr>
              <a:t>Spezielle Einsatzlehre Allgemeine Hilfe und KatS</a:t>
            </a:r>
            <a:br>
              <a:rPr lang="de-DE" sz="2800" b="1" dirty="0">
                <a:solidFill>
                  <a:prstClr val="black"/>
                </a:solidFill>
                <a:latin typeface="DLRG Univers 55 Roman" panose="02000503040000020003" pitchFamily="2" charset="0"/>
                <a:ea typeface="+mn-ea"/>
                <a:cs typeface="+mn-cs"/>
              </a:rPr>
            </a:br>
            <a:r>
              <a:rPr lang="de-DE" sz="2400" dirty="0">
                <a:solidFill>
                  <a:prstClr val="black"/>
                </a:solidFill>
                <a:latin typeface="DLRG Univers 55 Roman" panose="02000503040000020003" pitchFamily="2" charset="0"/>
              </a:rPr>
              <a:t>5.2 Musterablauf eines Einsatzes im Katastrophenschutz</a:t>
            </a:r>
            <a:endParaRPr lang="de-DE" sz="2400" dirty="0">
              <a:solidFill>
                <a:prstClr val="black"/>
              </a:solidFill>
              <a:latin typeface="DLRG Univers 55 Roman" panose="02000503040000020003" pitchFamily="2" charset="0"/>
              <a:ea typeface="+mn-ea"/>
              <a:cs typeface="+mn-cs"/>
            </a:endParaRPr>
          </a:p>
        </p:txBody>
      </p:sp>
      <p:sp>
        <p:nvSpPr>
          <p:cNvPr id="44035" name="Inhaltsplatzhalter 2"/>
          <p:cNvSpPr>
            <a:spLocks noGrp="1"/>
          </p:cNvSpPr>
          <p:nvPr>
            <p:ph idx="4294967295"/>
          </p:nvPr>
        </p:nvSpPr>
        <p:spPr>
          <a:xfrm>
            <a:off x="0" y="1600200"/>
            <a:ext cx="10972800" cy="4525963"/>
          </a:xfrm>
        </p:spPr>
        <p:txBody>
          <a:bodyPr/>
          <a:lstStyle/>
          <a:p>
            <a:r>
              <a:rPr lang="de-DE" altLang="de-DE" u="sng" dirty="0" smtClean="0"/>
              <a:t>Anmarsch</a:t>
            </a:r>
            <a:r>
              <a:rPr lang="de-DE" altLang="de-DE" dirty="0" smtClean="0"/>
              <a:t>: erfolgt in der Regel im geschlossenen </a:t>
            </a:r>
            <a:r>
              <a:rPr lang="de-DE" altLang="de-DE" dirty="0" smtClean="0"/>
              <a:t>Marschverband</a:t>
            </a:r>
            <a:endParaRPr lang="de-DE" altLang="de-DE" u="sng" dirty="0" smtClean="0"/>
          </a:p>
        </p:txBody>
      </p:sp>
    </p:spTree>
    <p:extLst>
      <p:ext uri="{BB962C8B-B14F-4D97-AF65-F5344CB8AC3E}">
        <p14:creationId xmlns:p14="http://schemas.microsoft.com/office/powerpoint/2010/main" val="4287724575"/>
      </p:ext>
    </p:extLst>
  </p:cSld>
  <p:clrMapOvr>
    <a:masterClrMapping/>
  </p:clrMapOvr>
  <p:transition spd="slow">
    <p:zoom dir="in"/>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el 1"/>
          <p:cNvSpPr>
            <a:spLocks noGrp="1"/>
          </p:cNvSpPr>
          <p:nvPr>
            <p:ph type="title" idx="4294967295"/>
          </p:nvPr>
        </p:nvSpPr>
        <p:spPr>
          <a:xfrm>
            <a:off x="0" y="274638"/>
            <a:ext cx="10972800" cy="417512"/>
          </a:xfrm>
        </p:spPr>
        <p:txBody>
          <a:bodyPr/>
          <a:lstStyle/>
          <a:p>
            <a:pPr lvl="0" algn="l"/>
            <a:r>
              <a:rPr lang="de-DE" sz="2800" b="1" dirty="0">
                <a:solidFill>
                  <a:prstClr val="black"/>
                </a:solidFill>
                <a:latin typeface="DLRG Univers 55 Roman" panose="02000503040000020003" pitchFamily="2" charset="0"/>
                <a:ea typeface="+mn-ea"/>
                <a:cs typeface="+mn-cs"/>
              </a:rPr>
              <a:t>Spezielle Einsatzlehre Allgemeine Hilfe und KatS</a:t>
            </a:r>
            <a:br>
              <a:rPr lang="de-DE" sz="2800" b="1" dirty="0">
                <a:solidFill>
                  <a:prstClr val="black"/>
                </a:solidFill>
                <a:latin typeface="DLRG Univers 55 Roman" panose="02000503040000020003" pitchFamily="2" charset="0"/>
                <a:ea typeface="+mn-ea"/>
                <a:cs typeface="+mn-cs"/>
              </a:rPr>
            </a:br>
            <a:r>
              <a:rPr lang="de-DE" sz="2400" dirty="0">
                <a:solidFill>
                  <a:prstClr val="black"/>
                </a:solidFill>
                <a:latin typeface="DLRG Univers 55 Roman" panose="02000503040000020003" pitchFamily="2" charset="0"/>
              </a:rPr>
              <a:t>5.2 Musterablauf eines Einsatzes im Katastrophenschutz</a:t>
            </a:r>
            <a:endParaRPr lang="de-DE" sz="2400" dirty="0">
              <a:solidFill>
                <a:prstClr val="black"/>
              </a:solidFill>
              <a:latin typeface="DLRG Univers 55 Roman" panose="02000503040000020003" pitchFamily="2" charset="0"/>
              <a:ea typeface="+mn-ea"/>
              <a:cs typeface="+mn-cs"/>
            </a:endParaRPr>
          </a:p>
        </p:txBody>
      </p:sp>
      <p:sp>
        <p:nvSpPr>
          <p:cNvPr id="45059" name="Inhaltsplatzhalter 2"/>
          <p:cNvSpPr>
            <a:spLocks noGrp="1"/>
          </p:cNvSpPr>
          <p:nvPr>
            <p:ph idx="4294967295"/>
          </p:nvPr>
        </p:nvSpPr>
        <p:spPr>
          <a:xfrm>
            <a:off x="0" y="1600200"/>
            <a:ext cx="10972800" cy="4525963"/>
          </a:xfrm>
        </p:spPr>
        <p:txBody>
          <a:bodyPr/>
          <a:lstStyle/>
          <a:p>
            <a:r>
              <a:rPr lang="de-DE" altLang="de-DE" u="sng" dirty="0" smtClean="0"/>
              <a:t>Bereitstellungsraum</a:t>
            </a:r>
            <a:r>
              <a:rPr lang="de-DE" altLang="de-DE" dirty="0" smtClean="0"/>
              <a:t>: In der Regel fahren alle Einheiten zunächst einen Bereitstellungsraum an, der außerhalb des Schadengebietes liegt. </a:t>
            </a:r>
            <a:endParaRPr lang="de-DE" altLang="de-DE" u="sng" dirty="0" smtClean="0"/>
          </a:p>
        </p:txBody>
      </p:sp>
    </p:spTree>
    <p:extLst>
      <p:ext uri="{BB962C8B-B14F-4D97-AF65-F5344CB8AC3E}">
        <p14:creationId xmlns:p14="http://schemas.microsoft.com/office/powerpoint/2010/main" val="458888647"/>
      </p:ext>
    </p:extLst>
  </p:cSld>
  <p:clrMapOvr>
    <a:masterClrMapping/>
  </p:clrMapOvr>
  <p:transition spd="slow">
    <p:zoom dir="in"/>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idx="4294967295"/>
          </p:nvPr>
        </p:nvSpPr>
        <p:spPr>
          <a:xfrm>
            <a:off x="0" y="274638"/>
            <a:ext cx="10972800" cy="417512"/>
          </a:xfrm>
        </p:spPr>
        <p:txBody>
          <a:bodyPr/>
          <a:lstStyle/>
          <a:p>
            <a:pPr lvl="0" algn="l"/>
            <a:r>
              <a:rPr lang="de-DE" sz="2800" b="1" dirty="0">
                <a:solidFill>
                  <a:prstClr val="black"/>
                </a:solidFill>
                <a:latin typeface="DLRG Univers 55 Roman" panose="02000503040000020003" pitchFamily="2" charset="0"/>
                <a:ea typeface="+mn-ea"/>
                <a:cs typeface="+mn-cs"/>
              </a:rPr>
              <a:t>Spezielle Einsatzlehre Allgemeine Hilfe und KatS</a:t>
            </a:r>
            <a:br>
              <a:rPr lang="de-DE" sz="2800" b="1" dirty="0">
                <a:solidFill>
                  <a:prstClr val="black"/>
                </a:solidFill>
                <a:latin typeface="DLRG Univers 55 Roman" panose="02000503040000020003" pitchFamily="2" charset="0"/>
                <a:ea typeface="+mn-ea"/>
                <a:cs typeface="+mn-cs"/>
              </a:rPr>
            </a:br>
            <a:r>
              <a:rPr lang="de-DE" sz="2400" dirty="0">
                <a:solidFill>
                  <a:prstClr val="black"/>
                </a:solidFill>
                <a:latin typeface="DLRG Univers 55 Roman" panose="02000503040000020003" pitchFamily="2" charset="0"/>
              </a:rPr>
              <a:t>5.2 Musterablauf eines Einsatzes im Katastrophenschutz</a:t>
            </a:r>
            <a:endParaRPr lang="de-DE" sz="2400" dirty="0">
              <a:solidFill>
                <a:prstClr val="black"/>
              </a:solidFill>
              <a:latin typeface="DLRG Univers 55 Roman" panose="02000503040000020003" pitchFamily="2" charset="0"/>
              <a:ea typeface="+mn-ea"/>
              <a:cs typeface="+mn-cs"/>
            </a:endParaRPr>
          </a:p>
        </p:txBody>
      </p:sp>
      <p:sp>
        <p:nvSpPr>
          <p:cNvPr id="46083" name="Inhaltsplatzhalter 2"/>
          <p:cNvSpPr>
            <a:spLocks noGrp="1"/>
          </p:cNvSpPr>
          <p:nvPr>
            <p:ph idx="4294967295"/>
          </p:nvPr>
        </p:nvSpPr>
        <p:spPr>
          <a:xfrm>
            <a:off x="0" y="1600200"/>
            <a:ext cx="10972800" cy="4525963"/>
          </a:xfrm>
        </p:spPr>
        <p:txBody>
          <a:bodyPr/>
          <a:lstStyle/>
          <a:p>
            <a:r>
              <a:rPr lang="de-DE" altLang="de-DE" u="sng" dirty="0" smtClean="0"/>
              <a:t>Verhalten an der Einsatzstelle</a:t>
            </a:r>
            <a:endParaRPr lang="de-DE" altLang="de-DE" u="sng" dirty="0" smtClean="0"/>
          </a:p>
        </p:txBody>
      </p:sp>
    </p:spTree>
    <p:extLst>
      <p:ext uri="{BB962C8B-B14F-4D97-AF65-F5344CB8AC3E}">
        <p14:creationId xmlns:p14="http://schemas.microsoft.com/office/powerpoint/2010/main" val="1490765296"/>
      </p:ext>
    </p:extLst>
  </p:cSld>
  <p:clrMapOvr>
    <a:masterClrMapping/>
  </p:clrMapOvr>
  <p:transition spd="slow">
    <p:zoom dir="in"/>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idx="4294967295"/>
          </p:nvPr>
        </p:nvSpPr>
        <p:spPr>
          <a:xfrm>
            <a:off x="0" y="274638"/>
            <a:ext cx="10972800" cy="417512"/>
          </a:xfrm>
        </p:spPr>
        <p:txBody>
          <a:bodyPr/>
          <a:lstStyle/>
          <a:p>
            <a:pPr lvl="0" algn="l"/>
            <a:r>
              <a:rPr lang="de-DE" sz="2800" b="1" dirty="0">
                <a:solidFill>
                  <a:prstClr val="black"/>
                </a:solidFill>
                <a:latin typeface="DLRG Univers 55 Roman" panose="02000503040000020003" pitchFamily="2" charset="0"/>
                <a:ea typeface="+mn-ea"/>
                <a:cs typeface="+mn-cs"/>
              </a:rPr>
              <a:t>Spezielle Einsatzlehre Allgemeine Hilfe und KatS</a:t>
            </a:r>
            <a:br>
              <a:rPr lang="de-DE" sz="2800" b="1" dirty="0">
                <a:solidFill>
                  <a:prstClr val="black"/>
                </a:solidFill>
                <a:latin typeface="DLRG Univers 55 Roman" panose="02000503040000020003" pitchFamily="2" charset="0"/>
                <a:ea typeface="+mn-ea"/>
                <a:cs typeface="+mn-cs"/>
              </a:rPr>
            </a:br>
            <a:r>
              <a:rPr lang="de-DE" sz="2400" dirty="0">
                <a:solidFill>
                  <a:prstClr val="black"/>
                </a:solidFill>
                <a:latin typeface="DLRG Univers 55 Roman" panose="02000503040000020003" pitchFamily="2" charset="0"/>
              </a:rPr>
              <a:t>5.2 Musterablauf eines Einsatzes im Katastrophenschutz</a:t>
            </a:r>
            <a:endParaRPr lang="de-DE" sz="2400" dirty="0">
              <a:solidFill>
                <a:prstClr val="black"/>
              </a:solidFill>
              <a:latin typeface="DLRG Univers 55 Roman" panose="02000503040000020003" pitchFamily="2" charset="0"/>
              <a:ea typeface="+mn-ea"/>
              <a:cs typeface="+mn-cs"/>
            </a:endParaRPr>
          </a:p>
        </p:txBody>
      </p:sp>
      <p:sp>
        <p:nvSpPr>
          <p:cNvPr id="46083" name="Inhaltsplatzhalter 2"/>
          <p:cNvSpPr>
            <a:spLocks noGrp="1"/>
          </p:cNvSpPr>
          <p:nvPr>
            <p:ph idx="4294967295"/>
          </p:nvPr>
        </p:nvSpPr>
        <p:spPr>
          <a:xfrm>
            <a:off x="0" y="1600200"/>
            <a:ext cx="10972800" cy="4525963"/>
          </a:xfrm>
        </p:spPr>
        <p:txBody>
          <a:bodyPr/>
          <a:lstStyle/>
          <a:p>
            <a:r>
              <a:rPr lang="de-DE" altLang="de-DE" u="sng" dirty="0" smtClean="0"/>
              <a:t>Eigenschutz</a:t>
            </a:r>
            <a:endParaRPr lang="de-DE" altLang="de-DE" u="sng" dirty="0" smtClean="0"/>
          </a:p>
        </p:txBody>
      </p:sp>
    </p:spTree>
    <p:extLst>
      <p:ext uri="{BB962C8B-B14F-4D97-AF65-F5344CB8AC3E}">
        <p14:creationId xmlns:p14="http://schemas.microsoft.com/office/powerpoint/2010/main" val="933168676"/>
      </p:ext>
    </p:extLst>
  </p:cSld>
  <p:clrMapOvr>
    <a:masterClrMapping/>
  </p:clrMapOvr>
  <p:transition spd="slow">
    <p:zoom dir="in"/>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5400" y="260648"/>
            <a:ext cx="7920880" cy="892552"/>
          </a:xfrm>
          <a:prstGeom prst="rect">
            <a:avLst/>
          </a:prstGeom>
          <a:noFill/>
        </p:spPr>
        <p:txBody>
          <a:bodyPr wrap="square" rtlCol="0">
            <a:spAutoFit/>
          </a:bodyPr>
          <a:lstStyle/>
          <a:p>
            <a:r>
              <a:rPr lang="de-DE" sz="2800" b="1" dirty="0" smtClean="0"/>
              <a:t>1.3 Katastrophen</a:t>
            </a:r>
            <a:endParaRPr lang="de-DE" sz="2800" b="1" dirty="0"/>
          </a:p>
          <a:p>
            <a:r>
              <a:rPr lang="de-DE" sz="2400" dirty="0"/>
              <a:t>Was ist eine </a:t>
            </a:r>
            <a:r>
              <a:rPr lang="de-DE" sz="2400" dirty="0" smtClean="0"/>
              <a:t>Katastrophe, Versuch der Definition</a:t>
            </a:r>
            <a:endParaRPr lang="de-DE" dirty="0"/>
          </a:p>
        </p:txBody>
      </p:sp>
      <p:sp>
        <p:nvSpPr>
          <p:cNvPr id="3" name="Text Box 4"/>
          <p:cNvSpPr txBox="1">
            <a:spLocks noChangeArrowheads="1"/>
          </p:cNvSpPr>
          <p:nvPr/>
        </p:nvSpPr>
        <p:spPr bwMode="auto">
          <a:xfrm>
            <a:off x="695400" y="1412776"/>
            <a:ext cx="10873208"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marL="457200" indent="-457200">
              <a:lnSpc>
                <a:spcPct val="150000"/>
              </a:lnSpc>
              <a:spcAft>
                <a:spcPts val="600"/>
              </a:spcAft>
              <a:buFont typeface="Arial" panose="020B0604020202020204" pitchFamily="34" charset="0"/>
              <a:buChar char="•"/>
            </a:pPr>
            <a:r>
              <a:rPr lang="de-DE" sz="2400" dirty="0" smtClean="0"/>
              <a:t>ein </a:t>
            </a:r>
            <a:r>
              <a:rPr lang="de-DE" sz="2400" dirty="0"/>
              <a:t>Ereignis</a:t>
            </a:r>
          </a:p>
          <a:p>
            <a:pPr marL="457200" indent="-457200">
              <a:lnSpc>
                <a:spcPct val="150000"/>
              </a:lnSpc>
              <a:spcAft>
                <a:spcPts val="600"/>
              </a:spcAft>
              <a:buFont typeface="Arial" panose="020B0604020202020204" pitchFamily="34" charset="0"/>
              <a:buChar char="•"/>
            </a:pPr>
            <a:r>
              <a:rPr lang="de-DE" sz="2400" dirty="0"/>
              <a:t>das Leben, Gesundheit </a:t>
            </a:r>
          </a:p>
          <a:p>
            <a:pPr marL="457200" indent="-457200">
              <a:lnSpc>
                <a:spcPct val="150000"/>
              </a:lnSpc>
              <a:spcAft>
                <a:spcPts val="600"/>
              </a:spcAft>
              <a:buFont typeface="Arial" panose="020B0604020202020204" pitchFamily="34" charset="0"/>
              <a:buChar char="•"/>
            </a:pPr>
            <a:r>
              <a:rPr lang="de-DE" sz="2400" dirty="0"/>
              <a:t>oder die lebensnotwendige Versorgung </a:t>
            </a:r>
          </a:p>
          <a:p>
            <a:pPr marL="457200" indent="-457200">
              <a:lnSpc>
                <a:spcPct val="150000"/>
              </a:lnSpc>
              <a:spcAft>
                <a:spcPts val="600"/>
              </a:spcAft>
              <a:buFont typeface="Arial" panose="020B0604020202020204" pitchFamily="34" charset="0"/>
              <a:buChar char="•"/>
            </a:pPr>
            <a:r>
              <a:rPr lang="de-DE" sz="2400" dirty="0"/>
              <a:t>der Bevölkerung, Tiere oder Sachwerte </a:t>
            </a:r>
          </a:p>
          <a:p>
            <a:pPr marL="457200" indent="-457200">
              <a:lnSpc>
                <a:spcPct val="150000"/>
              </a:lnSpc>
              <a:spcAft>
                <a:spcPts val="600"/>
              </a:spcAft>
              <a:buFont typeface="Arial" panose="020B0604020202020204" pitchFamily="34" charset="0"/>
              <a:buChar char="•"/>
            </a:pPr>
            <a:r>
              <a:rPr lang="de-DE" sz="2400" dirty="0" smtClean="0"/>
              <a:t>einheitliche </a:t>
            </a:r>
            <a:r>
              <a:rPr lang="de-DE" sz="2400" dirty="0"/>
              <a:t>Lenkung </a:t>
            </a:r>
            <a:r>
              <a:rPr lang="de-DE" sz="2400" dirty="0" smtClean="0"/>
              <a:t>aller </a:t>
            </a:r>
            <a:r>
              <a:rPr lang="de-DE" sz="2400" dirty="0" err="1" smtClean="0"/>
              <a:t>KatS</a:t>
            </a:r>
            <a:r>
              <a:rPr lang="de-DE" sz="2400" dirty="0" smtClean="0"/>
              <a:t>-Maßnahmen </a:t>
            </a:r>
            <a:r>
              <a:rPr lang="de-DE" sz="2400" dirty="0"/>
              <a:t>und Einheiten</a:t>
            </a:r>
          </a:p>
        </p:txBody>
      </p:sp>
      <p:sp>
        <p:nvSpPr>
          <p:cNvPr id="9" name="Datumsplatzhalter 8"/>
          <p:cNvSpPr>
            <a:spLocks noGrp="1"/>
          </p:cNvSpPr>
          <p:nvPr>
            <p:ph type="dt" sz="half" idx="10"/>
          </p:nvPr>
        </p:nvSpPr>
        <p:spPr/>
        <p:txBody>
          <a:bodyPr/>
          <a:lstStyle/>
          <a:p>
            <a:fld id="{E3C18B29-39F4-40AB-B25D-8F2334BD470F}" type="datetime1">
              <a:rPr lang="de-DE" smtClean="0"/>
              <a:pPr/>
              <a:t>12.09.2017</a:t>
            </a:fld>
            <a:endParaRPr lang="de-DE" dirty="0"/>
          </a:p>
        </p:txBody>
      </p:sp>
      <p:sp>
        <p:nvSpPr>
          <p:cNvPr id="10" name="Fußzeilenplatzhalter 9"/>
          <p:cNvSpPr>
            <a:spLocks noGrp="1"/>
          </p:cNvSpPr>
          <p:nvPr>
            <p:ph type="ftr" sz="quarter" idx="11"/>
          </p:nvPr>
        </p:nvSpPr>
        <p:spPr>
          <a:xfrm>
            <a:off x="4295800" y="6492876"/>
            <a:ext cx="3600400" cy="365125"/>
          </a:xfrm>
        </p:spPr>
        <p:txBody>
          <a:bodyPr/>
          <a:lstStyle/>
          <a:p>
            <a:r>
              <a:rPr lang="de-DE" dirty="0"/>
              <a:t>Wasserrettung im KatS</a:t>
            </a:r>
          </a:p>
        </p:txBody>
      </p:sp>
      <p:sp>
        <p:nvSpPr>
          <p:cNvPr id="11" name="Foliennummernplatzhalter 10"/>
          <p:cNvSpPr>
            <a:spLocks noGrp="1"/>
          </p:cNvSpPr>
          <p:nvPr>
            <p:ph type="sldNum" sz="quarter" idx="12"/>
          </p:nvPr>
        </p:nvSpPr>
        <p:spPr/>
        <p:txBody>
          <a:bodyPr/>
          <a:lstStyle/>
          <a:p>
            <a:r>
              <a:rPr lang="de-DE" dirty="0" smtClean="0"/>
              <a:t>Folie </a:t>
            </a:r>
            <a:fld id="{96BCB1E1-8097-4E36-A84A-3538CF57A922}" type="slidenum">
              <a:rPr lang="de-DE" smtClean="0"/>
              <a:pPr/>
              <a:t>7</a:t>
            </a:fld>
            <a:endParaRPr lang="de-DE" dirty="0"/>
          </a:p>
        </p:txBody>
      </p:sp>
    </p:spTree>
    <p:extLst>
      <p:ext uri="{BB962C8B-B14F-4D97-AF65-F5344CB8AC3E}">
        <p14:creationId xmlns:p14="http://schemas.microsoft.com/office/powerpoint/2010/main" val="919324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5400" y="248186"/>
            <a:ext cx="10369152" cy="892552"/>
          </a:xfrm>
          <a:prstGeom prst="rect">
            <a:avLst/>
          </a:prstGeom>
          <a:noFill/>
        </p:spPr>
        <p:txBody>
          <a:bodyPr wrap="square" rtlCol="0">
            <a:spAutoFit/>
          </a:bodyPr>
          <a:lstStyle/>
          <a:p>
            <a:r>
              <a:rPr lang="de-DE" sz="2800" b="1" dirty="0"/>
              <a:t>Spezielle Einsatzlehre </a:t>
            </a:r>
            <a:r>
              <a:rPr lang="de-DE" sz="2800" b="1" dirty="0" smtClean="0"/>
              <a:t>Allgemeine Hilfe und KatS</a:t>
            </a:r>
            <a:endParaRPr lang="de-DE" sz="2800" b="1" dirty="0"/>
          </a:p>
          <a:p>
            <a:r>
              <a:rPr lang="de-DE" sz="2400" dirty="0">
                <a:solidFill>
                  <a:prstClr val="black"/>
                </a:solidFill>
              </a:rPr>
              <a:t>5.2 Musterablauf eines Einsatzes im Katastrophenschutz</a:t>
            </a:r>
            <a:endParaRPr lang="de-DE" sz="2400" dirty="0"/>
          </a:p>
        </p:txBody>
      </p:sp>
      <p:sp>
        <p:nvSpPr>
          <p:cNvPr id="9" name="Datumsplatzhalter 8"/>
          <p:cNvSpPr>
            <a:spLocks noGrp="1"/>
          </p:cNvSpPr>
          <p:nvPr>
            <p:ph type="dt" sz="half" idx="10"/>
          </p:nvPr>
        </p:nvSpPr>
        <p:spPr/>
        <p:txBody>
          <a:bodyPr/>
          <a:lstStyle/>
          <a:p>
            <a:fld id="{E3C18B29-39F4-40AB-B25D-8F2334BD470F}" type="datetime1">
              <a:rPr lang="de-DE" smtClean="0"/>
              <a:pPr/>
              <a:t>12.09.2017</a:t>
            </a:fld>
            <a:endParaRPr lang="de-DE" dirty="0"/>
          </a:p>
        </p:txBody>
      </p:sp>
      <p:sp>
        <p:nvSpPr>
          <p:cNvPr id="10" name="Fußzeilenplatzhalter 9"/>
          <p:cNvSpPr>
            <a:spLocks noGrp="1"/>
          </p:cNvSpPr>
          <p:nvPr>
            <p:ph type="ftr" sz="quarter" idx="11"/>
          </p:nvPr>
        </p:nvSpPr>
        <p:spPr>
          <a:xfrm>
            <a:off x="4295800" y="6492876"/>
            <a:ext cx="3600400" cy="365125"/>
          </a:xfrm>
        </p:spPr>
        <p:txBody>
          <a:bodyPr/>
          <a:lstStyle/>
          <a:p>
            <a:r>
              <a:rPr lang="de-DE" dirty="0"/>
              <a:t>Wasserrettung im KatS </a:t>
            </a:r>
          </a:p>
        </p:txBody>
      </p:sp>
      <p:sp>
        <p:nvSpPr>
          <p:cNvPr id="11" name="Foliennummernplatzhalter 10"/>
          <p:cNvSpPr>
            <a:spLocks noGrp="1"/>
          </p:cNvSpPr>
          <p:nvPr>
            <p:ph type="sldNum" sz="quarter" idx="12"/>
          </p:nvPr>
        </p:nvSpPr>
        <p:spPr/>
        <p:txBody>
          <a:bodyPr/>
          <a:lstStyle/>
          <a:p>
            <a:r>
              <a:rPr lang="de-DE" dirty="0" smtClean="0"/>
              <a:t>Folie </a:t>
            </a:r>
            <a:fld id="{96BCB1E1-8097-4E36-A84A-3538CF57A922}" type="slidenum">
              <a:rPr lang="de-DE" smtClean="0"/>
              <a:pPr/>
              <a:t>70</a:t>
            </a:fld>
            <a:endParaRPr lang="de-DE" dirty="0"/>
          </a:p>
        </p:txBody>
      </p:sp>
      <p:sp>
        <p:nvSpPr>
          <p:cNvPr id="7" name="Textfeld 6"/>
          <p:cNvSpPr txBox="1"/>
          <p:nvPr/>
        </p:nvSpPr>
        <p:spPr>
          <a:xfrm>
            <a:off x="2798565" y="5355331"/>
            <a:ext cx="1121965" cy="369332"/>
          </a:xfrm>
          <a:prstGeom prst="rect">
            <a:avLst/>
          </a:prstGeom>
          <a:noFill/>
          <a:ln w="31750">
            <a:noFill/>
          </a:ln>
        </p:spPr>
        <p:txBody>
          <a:bodyPr wrap="square" rtlCol="0">
            <a:spAutoFit/>
          </a:bodyPr>
          <a:lstStyle/>
          <a:p>
            <a:pPr algn="ctr"/>
            <a:r>
              <a:rPr lang="de-DE" dirty="0" smtClean="0"/>
              <a:t>Helfer</a:t>
            </a:r>
            <a:endParaRPr lang="de-DE" dirty="0"/>
          </a:p>
        </p:txBody>
      </p:sp>
      <p:sp>
        <p:nvSpPr>
          <p:cNvPr id="8" name="Textfeld 7"/>
          <p:cNvSpPr txBox="1"/>
          <p:nvPr/>
        </p:nvSpPr>
        <p:spPr>
          <a:xfrm>
            <a:off x="3920529" y="4806969"/>
            <a:ext cx="2334419" cy="646331"/>
          </a:xfrm>
          <a:prstGeom prst="rect">
            <a:avLst/>
          </a:prstGeom>
          <a:solidFill>
            <a:srgbClr val="FFC000"/>
          </a:solidFill>
          <a:ln w="31750">
            <a:noFill/>
          </a:ln>
        </p:spPr>
        <p:txBody>
          <a:bodyPr wrap="square" rtlCol="0">
            <a:spAutoFit/>
          </a:bodyPr>
          <a:lstStyle>
            <a:defPPr>
              <a:defRPr lang="de-DE"/>
            </a:defPPr>
            <a:lvl1pPr algn="ctr"/>
          </a:lstStyle>
          <a:p>
            <a:r>
              <a:rPr lang="de-DE" dirty="0" smtClean="0"/>
              <a:t>Staffelführer / </a:t>
            </a:r>
            <a:r>
              <a:rPr lang="de-DE" dirty="0" err="1" smtClean="0"/>
              <a:t>Truppführer</a:t>
            </a:r>
            <a:endParaRPr lang="de-DE" dirty="0"/>
          </a:p>
        </p:txBody>
      </p:sp>
      <p:sp>
        <p:nvSpPr>
          <p:cNvPr id="12" name="Textfeld 11"/>
          <p:cNvSpPr txBox="1"/>
          <p:nvPr/>
        </p:nvSpPr>
        <p:spPr>
          <a:xfrm>
            <a:off x="5360690" y="4118004"/>
            <a:ext cx="1800200" cy="369332"/>
          </a:xfrm>
          <a:prstGeom prst="rect">
            <a:avLst/>
          </a:prstGeom>
          <a:solidFill>
            <a:srgbClr val="FFC000"/>
          </a:solidFill>
          <a:ln w="31750">
            <a:solidFill>
              <a:srgbClr val="FFC000"/>
            </a:solidFill>
          </a:ln>
        </p:spPr>
        <p:txBody>
          <a:bodyPr wrap="square" rtlCol="0">
            <a:spAutoFit/>
          </a:bodyPr>
          <a:lstStyle/>
          <a:p>
            <a:pPr algn="ctr"/>
            <a:r>
              <a:rPr lang="de-DE" dirty="0" smtClean="0"/>
              <a:t>Gruppenführer</a:t>
            </a:r>
            <a:endParaRPr lang="de-DE" dirty="0"/>
          </a:p>
        </p:txBody>
      </p:sp>
      <p:sp>
        <p:nvSpPr>
          <p:cNvPr id="13" name="Textfeld 12"/>
          <p:cNvSpPr txBox="1"/>
          <p:nvPr/>
        </p:nvSpPr>
        <p:spPr>
          <a:xfrm>
            <a:off x="7160890" y="3613948"/>
            <a:ext cx="1440160" cy="369332"/>
          </a:xfrm>
          <a:prstGeom prst="rect">
            <a:avLst/>
          </a:prstGeom>
          <a:solidFill>
            <a:srgbClr val="FF0000"/>
          </a:solidFill>
          <a:ln w="31750">
            <a:solidFill>
              <a:srgbClr val="FF0000"/>
            </a:solidFill>
          </a:ln>
        </p:spPr>
        <p:txBody>
          <a:bodyPr wrap="square" rtlCol="0">
            <a:spAutoFit/>
          </a:bodyPr>
          <a:lstStyle/>
          <a:p>
            <a:pPr algn="ctr"/>
            <a:r>
              <a:rPr lang="de-DE" dirty="0" smtClean="0"/>
              <a:t>Zugführer</a:t>
            </a:r>
            <a:endParaRPr lang="de-DE" dirty="0"/>
          </a:p>
        </p:txBody>
      </p:sp>
      <p:sp>
        <p:nvSpPr>
          <p:cNvPr id="14" name="Textfeld 13"/>
          <p:cNvSpPr txBox="1"/>
          <p:nvPr/>
        </p:nvSpPr>
        <p:spPr>
          <a:xfrm>
            <a:off x="7176120" y="2636002"/>
            <a:ext cx="1440160" cy="276999"/>
          </a:xfrm>
          <a:prstGeom prst="rect">
            <a:avLst/>
          </a:prstGeom>
          <a:noFill/>
          <a:ln w="31750" cmpd="dbl">
            <a:solidFill>
              <a:schemeClr val="tx1"/>
            </a:solidFill>
          </a:ln>
        </p:spPr>
        <p:txBody>
          <a:bodyPr wrap="square" rtlCol="0">
            <a:spAutoFit/>
          </a:bodyPr>
          <a:lstStyle/>
          <a:p>
            <a:pPr algn="ctr"/>
            <a:r>
              <a:rPr lang="de-DE" dirty="0" smtClean="0"/>
              <a:t>Abschnittsleiter</a:t>
            </a:r>
            <a:endParaRPr lang="de-DE" dirty="0"/>
          </a:p>
        </p:txBody>
      </p:sp>
      <p:sp>
        <p:nvSpPr>
          <p:cNvPr id="15" name="Textfeld 14"/>
          <p:cNvSpPr txBox="1"/>
          <p:nvPr/>
        </p:nvSpPr>
        <p:spPr>
          <a:xfrm>
            <a:off x="5267846" y="1421138"/>
            <a:ext cx="1440160" cy="276999"/>
          </a:xfrm>
          <a:prstGeom prst="rect">
            <a:avLst/>
          </a:prstGeom>
          <a:solidFill>
            <a:srgbClr val="FFFF00"/>
          </a:solidFill>
          <a:ln w="38100">
            <a:solidFill>
              <a:srgbClr val="FFFF00"/>
            </a:solidFill>
          </a:ln>
        </p:spPr>
        <p:txBody>
          <a:bodyPr wrap="square" rtlCol="0">
            <a:spAutoFit/>
          </a:bodyPr>
          <a:lstStyle/>
          <a:p>
            <a:pPr algn="ctr"/>
            <a:r>
              <a:rPr lang="de-DE" dirty="0" smtClean="0"/>
              <a:t>Einsatzleiter</a:t>
            </a:r>
            <a:endParaRPr lang="de-DE" dirty="0"/>
          </a:p>
        </p:txBody>
      </p:sp>
      <p:cxnSp>
        <p:nvCxnSpPr>
          <p:cNvPr id="16" name="Gewinkelte Verbindung 21"/>
          <p:cNvCxnSpPr>
            <a:stCxn id="7" idx="0"/>
            <a:endCxn id="8" idx="1"/>
          </p:cNvCxnSpPr>
          <p:nvPr/>
        </p:nvCxnSpPr>
        <p:spPr>
          <a:xfrm rot="5400000" flipH="1" flipV="1">
            <a:off x="3527440" y="4962243"/>
            <a:ext cx="225196" cy="560981"/>
          </a:xfrm>
          <a:prstGeom prst="bentConnector2">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 name="Gewinkelte Verbindung 16"/>
          <p:cNvCxnSpPr>
            <a:endCxn id="12" idx="1"/>
          </p:cNvCxnSpPr>
          <p:nvPr/>
        </p:nvCxnSpPr>
        <p:spPr>
          <a:xfrm flipV="1">
            <a:off x="4563642" y="4302670"/>
            <a:ext cx="797048" cy="508476"/>
          </a:xfrm>
          <a:prstGeom prst="bentConnector3">
            <a:avLst>
              <a:gd name="adj1" fmla="val -1386"/>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8" name="Gewinkelte Verbindung 26"/>
          <p:cNvCxnSpPr>
            <a:stCxn id="12" idx="0"/>
          </p:cNvCxnSpPr>
          <p:nvPr/>
        </p:nvCxnSpPr>
        <p:spPr>
          <a:xfrm rot="5400000" flipH="1" flipV="1">
            <a:off x="6568605" y="3510489"/>
            <a:ext cx="299700" cy="915330"/>
          </a:xfrm>
          <a:prstGeom prst="bentConnector2">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Gerade Verbindung mit Pfeil 18"/>
          <p:cNvCxnSpPr>
            <a:endCxn id="15" idx="2"/>
          </p:cNvCxnSpPr>
          <p:nvPr/>
        </p:nvCxnSpPr>
        <p:spPr>
          <a:xfrm flipV="1">
            <a:off x="5987926" y="1698137"/>
            <a:ext cx="0" cy="932154"/>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Gewinkelte Verbindung 48"/>
          <p:cNvCxnSpPr/>
          <p:nvPr/>
        </p:nvCxnSpPr>
        <p:spPr>
          <a:xfrm rot="5400000" flipH="1" flipV="1">
            <a:off x="4813523" y="1455887"/>
            <a:ext cx="281411" cy="2067396"/>
          </a:xfrm>
          <a:prstGeom prst="bentConnector2">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feld 20"/>
          <p:cNvSpPr txBox="1"/>
          <p:nvPr/>
        </p:nvSpPr>
        <p:spPr>
          <a:xfrm>
            <a:off x="3200450" y="2630289"/>
            <a:ext cx="1440160" cy="276999"/>
          </a:xfrm>
          <a:prstGeom prst="rect">
            <a:avLst/>
          </a:prstGeom>
          <a:noFill/>
          <a:ln w="31750" cmpd="dbl">
            <a:solidFill>
              <a:schemeClr val="tx1"/>
            </a:solidFill>
          </a:ln>
        </p:spPr>
        <p:txBody>
          <a:bodyPr wrap="square" rtlCol="0">
            <a:spAutoFit/>
          </a:bodyPr>
          <a:lstStyle/>
          <a:p>
            <a:pPr algn="ctr"/>
            <a:r>
              <a:rPr lang="de-DE" dirty="0" smtClean="0"/>
              <a:t>Abschnittsleiter</a:t>
            </a:r>
            <a:endParaRPr lang="de-DE" dirty="0"/>
          </a:p>
        </p:txBody>
      </p:sp>
      <p:sp>
        <p:nvSpPr>
          <p:cNvPr id="22" name="Textfeld 21"/>
          <p:cNvSpPr txBox="1"/>
          <p:nvPr/>
        </p:nvSpPr>
        <p:spPr>
          <a:xfrm>
            <a:off x="5278295" y="2636002"/>
            <a:ext cx="1440160" cy="276999"/>
          </a:xfrm>
          <a:prstGeom prst="rect">
            <a:avLst/>
          </a:prstGeom>
          <a:noFill/>
          <a:ln w="31750" cmpd="dbl">
            <a:solidFill>
              <a:schemeClr val="tx1"/>
            </a:solidFill>
          </a:ln>
        </p:spPr>
        <p:txBody>
          <a:bodyPr wrap="square" rtlCol="0">
            <a:spAutoFit/>
          </a:bodyPr>
          <a:lstStyle/>
          <a:p>
            <a:pPr algn="ctr"/>
            <a:r>
              <a:rPr lang="de-DE" dirty="0" smtClean="0"/>
              <a:t>Abschnittsleiter</a:t>
            </a:r>
            <a:endParaRPr lang="de-DE" dirty="0"/>
          </a:p>
        </p:txBody>
      </p:sp>
      <p:cxnSp>
        <p:nvCxnSpPr>
          <p:cNvPr id="23" name="Gewinkelte Verbindung 22"/>
          <p:cNvCxnSpPr/>
          <p:nvPr/>
        </p:nvCxnSpPr>
        <p:spPr>
          <a:xfrm rot="10800000">
            <a:off x="5987926" y="2348880"/>
            <a:ext cx="1908274" cy="281409"/>
          </a:xfrm>
          <a:prstGeom prst="bentConnector3">
            <a:avLst>
              <a:gd name="adj1" fmla="val -413"/>
            </a:avLst>
          </a:prstGeom>
          <a:ln w="31750" cmpd="sng">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Gerade Verbindung mit Pfeil 23"/>
          <p:cNvCxnSpPr>
            <a:endCxn id="14" idx="2"/>
          </p:cNvCxnSpPr>
          <p:nvPr/>
        </p:nvCxnSpPr>
        <p:spPr>
          <a:xfrm flipV="1">
            <a:off x="7880970" y="2913001"/>
            <a:ext cx="15230" cy="706662"/>
          </a:xfrm>
          <a:prstGeom prst="straightConnector1">
            <a:avLst/>
          </a:prstGeom>
          <a:ln w="3175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 name="Textfeld 2"/>
          <p:cNvSpPr txBox="1"/>
          <p:nvPr/>
        </p:nvSpPr>
        <p:spPr>
          <a:xfrm>
            <a:off x="695400" y="1556792"/>
            <a:ext cx="1326004" cy="369332"/>
          </a:xfrm>
          <a:prstGeom prst="rect">
            <a:avLst/>
          </a:prstGeom>
          <a:noFill/>
        </p:spPr>
        <p:txBody>
          <a:bodyPr wrap="none" rtlCol="0">
            <a:spAutoFit/>
          </a:bodyPr>
          <a:lstStyle/>
          <a:p>
            <a:r>
              <a:rPr lang="de-DE" sz="1800" dirty="0" err="1" smtClean="0"/>
              <a:t>Meldeweg</a:t>
            </a:r>
            <a:endParaRPr lang="de-DE" sz="1800" dirty="0"/>
          </a:p>
        </p:txBody>
      </p:sp>
    </p:spTree>
    <p:extLst>
      <p:ext uri="{BB962C8B-B14F-4D97-AF65-F5344CB8AC3E}">
        <p14:creationId xmlns:p14="http://schemas.microsoft.com/office/powerpoint/2010/main" val="199473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3"/>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2" grpId="0" animBg="1"/>
      <p:bldP spid="13" grpId="0" animBg="1"/>
      <p:bldP spid="14" grpId="0" animBg="1"/>
      <p:bldP spid="15" grpId="0" animBg="1"/>
      <p:bldP spid="21" grpId="0" animBg="1"/>
      <p:bldP spid="22"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el 1"/>
          <p:cNvSpPr>
            <a:spLocks noGrp="1"/>
          </p:cNvSpPr>
          <p:nvPr>
            <p:ph type="title" idx="4294967295"/>
          </p:nvPr>
        </p:nvSpPr>
        <p:spPr>
          <a:xfrm>
            <a:off x="0" y="274638"/>
            <a:ext cx="10972800" cy="417512"/>
          </a:xfrm>
        </p:spPr>
        <p:txBody>
          <a:bodyPr/>
          <a:lstStyle/>
          <a:p>
            <a:pPr lvl="0" algn="l"/>
            <a:r>
              <a:rPr lang="de-DE" sz="2800" b="1" dirty="0">
                <a:solidFill>
                  <a:prstClr val="black"/>
                </a:solidFill>
                <a:latin typeface="DLRG Univers 55 Roman" panose="02000503040000020003" pitchFamily="2" charset="0"/>
                <a:ea typeface="+mn-ea"/>
                <a:cs typeface="+mn-cs"/>
              </a:rPr>
              <a:t>Spezielle Einsatzlehre Allgemeine Hilfe und KatS</a:t>
            </a:r>
            <a:br>
              <a:rPr lang="de-DE" sz="2800" b="1" dirty="0">
                <a:solidFill>
                  <a:prstClr val="black"/>
                </a:solidFill>
                <a:latin typeface="DLRG Univers 55 Roman" panose="02000503040000020003" pitchFamily="2" charset="0"/>
                <a:ea typeface="+mn-ea"/>
                <a:cs typeface="+mn-cs"/>
              </a:rPr>
            </a:br>
            <a:r>
              <a:rPr lang="de-DE" sz="2400" dirty="0">
                <a:solidFill>
                  <a:prstClr val="black"/>
                </a:solidFill>
                <a:latin typeface="DLRG Univers 55 Roman" panose="02000503040000020003" pitchFamily="2" charset="0"/>
              </a:rPr>
              <a:t>5.2 Musterablauf eines Einsatzes im Katastrophenschutz</a:t>
            </a:r>
            <a:endParaRPr lang="de-DE" sz="2400" dirty="0">
              <a:solidFill>
                <a:prstClr val="black"/>
              </a:solidFill>
              <a:latin typeface="DLRG Univers 55 Roman" panose="02000503040000020003" pitchFamily="2" charset="0"/>
              <a:ea typeface="+mn-ea"/>
              <a:cs typeface="+mn-cs"/>
            </a:endParaRPr>
          </a:p>
        </p:txBody>
      </p:sp>
      <p:sp>
        <p:nvSpPr>
          <p:cNvPr id="46083" name="Inhaltsplatzhalter 2"/>
          <p:cNvSpPr>
            <a:spLocks noGrp="1"/>
          </p:cNvSpPr>
          <p:nvPr>
            <p:ph idx="4294967295"/>
          </p:nvPr>
        </p:nvSpPr>
        <p:spPr>
          <a:xfrm>
            <a:off x="0" y="1600200"/>
            <a:ext cx="11928648" cy="4525963"/>
          </a:xfrm>
        </p:spPr>
        <p:txBody>
          <a:bodyPr/>
          <a:lstStyle/>
          <a:p>
            <a:r>
              <a:rPr lang="de-DE" altLang="de-DE" u="sng" dirty="0" smtClean="0"/>
              <a:t>Lagemeldung</a:t>
            </a:r>
          </a:p>
          <a:p>
            <a:pPr lvl="0">
              <a:tabLst>
                <a:tab pos="5737225" algn="l"/>
              </a:tabLst>
            </a:pPr>
            <a:r>
              <a:rPr lang="de-DE" dirty="0"/>
              <a:t>Wer bin </a:t>
            </a:r>
            <a:r>
              <a:rPr lang="de-DE" dirty="0" smtClean="0"/>
              <a:t>ich?	</a:t>
            </a:r>
            <a:r>
              <a:rPr lang="de-DE" b="1" dirty="0" smtClean="0"/>
              <a:t>M </a:t>
            </a:r>
            <a:r>
              <a:rPr lang="de-DE" dirty="0" err="1"/>
              <a:t>eldender</a:t>
            </a:r>
            <a:endParaRPr lang="de-DE" dirty="0"/>
          </a:p>
          <a:p>
            <a:pPr lvl="0">
              <a:tabLst>
                <a:tab pos="5737225" algn="l"/>
              </a:tabLst>
            </a:pPr>
            <a:r>
              <a:rPr lang="de-DE" dirty="0"/>
              <a:t>Wo bin ich?	</a:t>
            </a:r>
            <a:r>
              <a:rPr lang="de-DE" b="1" dirty="0"/>
              <a:t>E </a:t>
            </a:r>
            <a:r>
              <a:rPr lang="de-DE" dirty="0" err="1"/>
              <a:t>insatzstelle</a:t>
            </a:r>
            <a:endParaRPr lang="de-DE" dirty="0"/>
          </a:p>
          <a:p>
            <a:pPr lvl="0">
              <a:tabLst>
                <a:tab pos="5737225" algn="l"/>
              </a:tabLst>
            </a:pPr>
            <a:r>
              <a:rPr lang="de-DE" dirty="0"/>
              <a:t>Was ist hier los?	</a:t>
            </a:r>
            <a:r>
              <a:rPr lang="de-DE" b="1" dirty="0"/>
              <a:t>L </a:t>
            </a:r>
            <a:r>
              <a:rPr lang="de-DE" dirty="0" err="1"/>
              <a:t>age</a:t>
            </a:r>
            <a:endParaRPr lang="de-DE" dirty="0"/>
          </a:p>
          <a:p>
            <a:pPr lvl="0">
              <a:tabLst>
                <a:tab pos="5737225" algn="l"/>
              </a:tabLst>
            </a:pPr>
            <a:r>
              <a:rPr lang="de-DE" dirty="0"/>
              <a:t>Was habe ich unternommen?	</a:t>
            </a:r>
            <a:r>
              <a:rPr lang="de-DE" b="1" dirty="0"/>
              <a:t>D </a:t>
            </a:r>
            <a:r>
              <a:rPr lang="de-DE" dirty="0" err="1"/>
              <a:t>urchgeführte</a:t>
            </a:r>
            <a:r>
              <a:rPr lang="de-DE" dirty="0"/>
              <a:t> Maßnahmen	</a:t>
            </a:r>
            <a:br>
              <a:rPr lang="de-DE" dirty="0"/>
            </a:br>
            <a:r>
              <a:rPr lang="de-DE" dirty="0"/>
              <a:t> 	</a:t>
            </a:r>
            <a:r>
              <a:rPr lang="de-DE" b="1" dirty="0"/>
              <a:t>E </a:t>
            </a:r>
            <a:r>
              <a:rPr lang="de-DE" dirty="0" err="1"/>
              <a:t>inheiten</a:t>
            </a:r>
            <a:r>
              <a:rPr lang="de-DE" dirty="0"/>
              <a:t> im Einsatz (ggf.)</a:t>
            </a:r>
          </a:p>
          <a:p>
            <a:pPr lvl="0">
              <a:tabLst>
                <a:tab pos="5737225" algn="l"/>
              </a:tabLst>
            </a:pPr>
            <a:r>
              <a:rPr lang="de-DE" dirty="0"/>
              <a:t>Was brauche ich noch?	</a:t>
            </a:r>
            <a:r>
              <a:rPr lang="de-DE" b="1" dirty="0"/>
              <a:t>N </a:t>
            </a:r>
            <a:r>
              <a:rPr lang="de-DE" dirty="0" err="1"/>
              <a:t>achforderungen</a:t>
            </a:r>
            <a:endParaRPr lang="de-DE" dirty="0"/>
          </a:p>
          <a:p>
            <a:pPr>
              <a:tabLst>
                <a:tab pos="6462713" algn="l"/>
              </a:tabLst>
            </a:pPr>
            <a:endParaRPr lang="de-DE" altLang="de-DE" u="sng" dirty="0" smtClean="0"/>
          </a:p>
        </p:txBody>
      </p:sp>
    </p:spTree>
    <p:extLst>
      <p:ext uri="{BB962C8B-B14F-4D97-AF65-F5344CB8AC3E}">
        <p14:creationId xmlns:p14="http://schemas.microsoft.com/office/powerpoint/2010/main" val="1832469626"/>
      </p:ext>
    </p:extLst>
  </p:cSld>
  <p:clrMapOvr>
    <a:masterClrMapping/>
  </p:clrMapOvr>
  <p:transition spd="slow">
    <p:zoom dir="in"/>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idx="4294967295"/>
          </p:nvPr>
        </p:nvSpPr>
        <p:spPr>
          <a:xfrm>
            <a:off x="0" y="274638"/>
            <a:ext cx="10972800" cy="417512"/>
          </a:xfrm>
        </p:spPr>
        <p:txBody>
          <a:bodyPr/>
          <a:lstStyle/>
          <a:p>
            <a:pPr lvl="0" algn="l"/>
            <a:r>
              <a:rPr lang="de-DE" sz="2800" b="1" dirty="0">
                <a:solidFill>
                  <a:prstClr val="black"/>
                </a:solidFill>
                <a:latin typeface="DLRG Univers 55 Roman" panose="02000503040000020003" pitchFamily="2" charset="0"/>
                <a:ea typeface="+mn-ea"/>
                <a:cs typeface="+mn-cs"/>
              </a:rPr>
              <a:t>Spezielle Einsatzlehre Allgemeine Hilfe und KatS</a:t>
            </a:r>
            <a:br>
              <a:rPr lang="de-DE" sz="2800" b="1" dirty="0">
                <a:solidFill>
                  <a:prstClr val="black"/>
                </a:solidFill>
                <a:latin typeface="DLRG Univers 55 Roman" panose="02000503040000020003" pitchFamily="2" charset="0"/>
                <a:ea typeface="+mn-ea"/>
                <a:cs typeface="+mn-cs"/>
              </a:rPr>
            </a:br>
            <a:r>
              <a:rPr lang="de-DE" sz="2400" dirty="0">
                <a:solidFill>
                  <a:prstClr val="black"/>
                </a:solidFill>
                <a:latin typeface="DLRG Univers 55 Roman" panose="02000503040000020003" pitchFamily="2" charset="0"/>
              </a:rPr>
              <a:t>5.2 Musterablauf eines Einsatzes im Katastrophenschutz</a:t>
            </a:r>
            <a:endParaRPr lang="de-DE" sz="2400" dirty="0">
              <a:solidFill>
                <a:prstClr val="black"/>
              </a:solidFill>
              <a:latin typeface="DLRG Univers 55 Roman" panose="02000503040000020003" pitchFamily="2" charset="0"/>
              <a:ea typeface="+mn-ea"/>
              <a:cs typeface="+mn-cs"/>
            </a:endParaRPr>
          </a:p>
        </p:txBody>
      </p:sp>
      <p:sp>
        <p:nvSpPr>
          <p:cNvPr id="47107" name="Inhaltsplatzhalter 2"/>
          <p:cNvSpPr>
            <a:spLocks noGrp="1"/>
          </p:cNvSpPr>
          <p:nvPr>
            <p:ph idx="4294967295"/>
          </p:nvPr>
        </p:nvSpPr>
        <p:spPr>
          <a:xfrm>
            <a:off x="0" y="1600200"/>
            <a:ext cx="10972800" cy="4525963"/>
          </a:xfrm>
        </p:spPr>
        <p:txBody>
          <a:bodyPr/>
          <a:lstStyle/>
          <a:p>
            <a:r>
              <a:rPr lang="de-DE" altLang="de-DE" u="sng" dirty="0" smtClean="0"/>
              <a:t>Rückmarsch</a:t>
            </a:r>
            <a:r>
              <a:rPr lang="de-DE" altLang="de-DE" dirty="0" smtClean="0"/>
              <a:t>: erfolgt i. d. R. wieder im geschlossenen Marschverband. Ggf. muss vorher eine Ruhepause eingelegt werden um die Fahrtüchtigkeit der Kraftfahrer herzustellen</a:t>
            </a:r>
            <a:r>
              <a:rPr lang="de-DE" altLang="de-DE" dirty="0" smtClean="0"/>
              <a:t>.</a:t>
            </a:r>
            <a:endParaRPr lang="de-DE" altLang="de-DE" u="sng" dirty="0" smtClean="0"/>
          </a:p>
        </p:txBody>
      </p:sp>
    </p:spTree>
    <p:extLst>
      <p:ext uri="{BB962C8B-B14F-4D97-AF65-F5344CB8AC3E}">
        <p14:creationId xmlns:p14="http://schemas.microsoft.com/office/powerpoint/2010/main" val="1942865723"/>
      </p:ext>
    </p:extLst>
  </p:cSld>
  <p:clrMapOvr>
    <a:masterClrMapping/>
  </p:clrMapOvr>
  <p:transition spd="slow">
    <p:zoom dir="in"/>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idx="4294967295"/>
          </p:nvPr>
        </p:nvSpPr>
        <p:spPr>
          <a:xfrm>
            <a:off x="0" y="274638"/>
            <a:ext cx="10972800" cy="417512"/>
          </a:xfrm>
        </p:spPr>
        <p:txBody>
          <a:bodyPr/>
          <a:lstStyle/>
          <a:p>
            <a:pPr lvl="0" algn="l"/>
            <a:r>
              <a:rPr lang="de-DE" sz="2800" b="1" dirty="0">
                <a:solidFill>
                  <a:prstClr val="black"/>
                </a:solidFill>
                <a:latin typeface="DLRG Univers 55 Roman" panose="02000503040000020003" pitchFamily="2" charset="0"/>
                <a:ea typeface="+mn-ea"/>
                <a:cs typeface="+mn-cs"/>
              </a:rPr>
              <a:t>Spezielle Einsatzlehre Allgemeine Hilfe und KatS</a:t>
            </a:r>
            <a:br>
              <a:rPr lang="de-DE" sz="2800" b="1" dirty="0">
                <a:solidFill>
                  <a:prstClr val="black"/>
                </a:solidFill>
                <a:latin typeface="DLRG Univers 55 Roman" panose="02000503040000020003" pitchFamily="2" charset="0"/>
                <a:ea typeface="+mn-ea"/>
                <a:cs typeface="+mn-cs"/>
              </a:rPr>
            </a:br>
            <a:r>
              <a:rPr lang="de-DE" sz="2400" dirty="0">
                <a:solidFill>
                  <a:prstClr val="black"/>
                </a:solidFill>
                <a:latin typeface="DLRG Univers 55 Roman" panose="02000503040000020003" pitchFamily="2" charset="0"/>
              </a:rPr>
              <a:t>5.2 Musterablauf eines Einsatzes im Katastrophenschutz</a:t>
            </a:r>
            <a:endParaRPr lang="de-DE" sz="2400" dirty="0">
              <a:solidFill>
                <a:prstClr val="black"/>
              </a:solidFill>
              <a:latin typeface="DLRG Univers 55 Roman" panose="02000503040000020003" pitchFamily="2" charset="0"/>
              <a:ea typeface="+mn-ea"/>
              <a:cs typeface="+mn-cs"/>
            </a:endParaRPr>
          </a:p>
        </p:txBody>
      </p:sp>
      <p:sp>
        <p:nvSpPr>
          <p:cNvPr id="47107" name="Inhaltsplatzhalter 2"/>
          <p:cNvSpPr>
            <a:spLocks noGrp="1"/>
          </p:cNvSpPr>
          <p:nvPr>
            <p:ph idx="4294967295"/>
          </p:nvPr>
        </p:nvSpPr>
        <p:spPr>
          <a:xfrm>
            <a:off x="0" y="1600200"/>
            <a:ext cx="10972800" cy="4525963"/>
          </a:xfrm>
        </p:spPr>
        <p:txBody>
          <a:bodyPr/>
          <a:lstStyle/>
          <a:p>
            <a:r>
              <a:rPr lang="de-DE" altLang="de-DE" u="sng" dirty="0" smtClean="0"/>
              <a:t>Nachbereitung</a:t>
            </a:r>
            <a:endParaRPr lang="de-DE" altLang="de-DE" u="sng" dirty="0" smtClean="0"/>
          </a:p>
        </p:txBody>
      </p:sp>
    </p:spTree>
    <p:extLst>
      <p:ext uri="{BB962C8B-B14F-4D97-AF65-F5344CB8AC3E}">
        <p14:creationId xmlns:p14="http://schemas.microsoft.com/office/powerpoint/2010/main" val="2580395036"/>
      </p:ext>
    </p:extLst>
  </p:cSld>
  <p:clrMapOvr>
    <a:masterClrMapping/>
  </p:clrMapOvr>
  <p:transition spd="slow">
    <p:zoom dir="in"/>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el 1"/>
          <p:cNvSpPr>
            <a:spLocks noGrp="1"/>
          </p:cNvSpPr>
          <p:nvPr>
            <p:ph type="title" idx="4294967295"/>
          </p:nvPr>
        </p:nvSpPr>
        <p:spPr>
          <a:xfrm>
            <a:off x="0" y="274638"/>
            <a:ext cx="10972800" cy="417512"/>
          </a:xfrm>
        </p:spPr>
        <p:txBody>
          <a:bodyPr/>
          <a:lstStyle/>
          <a:p>
            <a:pPr lvl="0" algn="l"/>
            <a:r>
              <a:rPr lang="de-DE" sz="2800" b="1" dirty="0">
                <a:solidFill>
                  <a:prstClr val="black"/>
                </a:solidFill>
                <a:latin typeface="DLRG Univers 55 Roman" panose="02000503040000020003" pitchFamily="2" charset="0"/>
                <a:ea typeface="+mn-ea"/>
                <a:cs typeface="+mn-cs"/>
              </a:rPr>
              <a:t>Spezielle Einsatzlehre Allgemeine Hilfe und KatS</a:t>
            </a:r>
            <a:br>
              <a:rPr lang="de-DE" sz="2800" b="1" dirty="0">
                <a:solidFill>
                  <a:prstClr val="black"/>
                </a:solidFill>
                <a:latin typeface="DLRG Univers 55 Roman" panose="02000503040000020003" pitchFamily="2" charset="0"/>
                <a:ea typeface="+mn-ea"/>
                <a:cs typeface="+mn-cs"/>
              </a:rPr>
            </a:br>
            <a:r>
              <a:rPr lang="de-DE" sz="2400" dirty="0">
                <a:solidFill>
                  <a:prstClr val="black"/>
                </a:solidFill>
                <a:latin typeface="DLRG Univers 55 Roman" panose="02000503040000020003" pitchFamily="2" charset="0"/>
              </a:rPr>
              <a:t>5.2 Musterablauf eines Einsatzes im Katastrophenschutz</a:t>
            </a:r>
            <a:endParaRPr lang="de-DE" sz="2400" dirty="0">
              <a:solidFill>
                <a:prstClr val="black"/>
              </a:solidFill>
              <a:latin typeface="DLRG Univers 55 Roman" panose="02000503040000020003" pitchFamily="2" charset="0"/>
              <a:ea typeface="+mn-ea"/>
              <a:cs typeface="+mn-cs"/>
            </a:endParaRPr>
          </a:p>
        </p:txBody>
      </p:sp>
      <p:sp>
        <p:nvSpPr>
          <p:cNvPr id="47107" name="Inhaltsplatzhalter 2"/>
          <p:cNvSpPr>
            <a:spLocks noGrp="1"/>
          </p:cNvSpPr>
          <p:nvPr>
            <p:ph idx="4294967295"/>
          </p:nvPr>
        </p:nvSpPr>
        <p:spPr>
          <a:xfrm>
            <a:off x="0" y="1600200"/>
            <a:ext cx="10972800" cy="4525963"/>
          </a:xfrm>
        </p:spPr>
        <p:txBody>
          <a:bodyPr/>
          <a:lstStyle/>
          <a:p>
            <a:r>
              <a:rPr lang="de-DE" altLang="de-DE" u="sng" dirty="0" smtClean="0"/>
              <a:t>Ruhephase</a:t>
            </a:r>
            <a:r>
              <a:rPr lang="de-DE" altLang="de-DE" dirty="0" smtClean="0"/>
              <a:t>: gehört noch zum Einsatz, der Helfer muss also nicht unmittelbar nach Rückkehr seine Arbeit aufnehmen sondern hat noch Zeit, seine Arbeitsfähigkeit wiederherzustellen.</a:t>
            </a:r>
            <a:endParaRPr lang="de-DE" altLang="de-DE" u="sng" dirty="0" smtClean="0"/>
          </a:p>
        </p:txBody>
      </p:sp>
    </p:spTree>
    <p:extLst>
      <p:ext uri="{BB962C8B-B14F-4D97-AF65-F5344CB8AC3E}">
        <p14:creationId xmlns:p14="http://schemas.microsoft.com/office/powerpoint/2010/main" val="2557156292"/>
      </p:ext>
    </p:extLst>
  </p:cSld>
  <p:clrMapOvr>
    <a:masterClrMapping/>
  </p:clrMapOvr>
  <p:transition spd="slow">
    <p:zoom dir="in"/>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4221088"/>
            <a:ext cx="12192000"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98" name="Rectangle 2"/>
          <p:cNvSpPr>
            <a:spLocks noGrp="1" noChangeArrowheads="1"/>
          </p:cNvSpPr>
          <p:nvPr>
            <p:ph type="title" idx="4294967295"/>
          </p:nvPr>
        </p:nvSpPr>
        <p:spPr>
          <a:xfrm>
            <a:off x="0" y="274638"/>
            <a:ext cx="10972800" cy="417512"/>
          </a:xfrm>
        </p:spPr>
        <p:txBody>
          <a:bodyPr/>
          <a:lstStyle/>
          <a:p>
            <a:pPr eaLnBrk="1" hangingPunct="1"/>
            <a:r>
              <a:rPr lang="de-DE" altLang="de-DE" dirty="0" smtClean="0">
                <a:latin typeface="DLRG Univers 55 Roman" panose="02000503040000020003" pitchFamily="2" charset="0"/>
              </a:rPr>
              <a:t>Übersicht</a:t>
            </a:r>
          </a:p>
        </p:txBody>
      </p:sp>
      <p:sp>
        <p:nvSpPr>
          <p:cNvPr id="4099" name="Rectangle 3"/>
          <p:cNvSpPr>
            <a:spLocks noGrp="1" noChangeArrowheads="1"/>
          </p:cNvSpPr>
          <p:nvPr>
            <p:ph type="body" idx="4294967295"/>
          </p:nvPr>
        </p:nvSpPr>
        <p:spPr>
          <a:xfrm>
            <a:off x="0" y="1268760"/>
            <a:ext cx="12072664" cy="4857403"/>
          </a:xfrm>
        </p:spPr>
        <p:txBody>
          <a:bodyPr/>
          <a:lstStyle/>
          <a:p>
            <a:pPr marL="457200" indent="-457200">
              <a:buFontTx/>
              <a:buAutoNum type="arabicPeriod"/>
            </a:pPr>
            <a:r>
              <a:rPr lang="de-DE" altLang="de-DE" dirty="0">
                <a:solidFill>
                  <a:schemeClr val="tx2"/>
                </a:solidFill>
                <a:latin typeface="DLRG Univers 55 Roman" panose="02000503040000020003" pitchFamily="2" charset="0"/>
              </a:rPr>
              <a:t>Einführung in Allgemeine Hilfe und </a:t>
            </a:r>
            <a:r>
              <a:rPr lang="de-DE" altLang="de-DE" dirty="0" smtClean="0">
                <a:solidFill>
                  <a:schemeClr val="tx2"/>
                </a:solidFill>
                <a:latin typeface="DLRG Univers 55 Roman" panose="02000503040000020003" pitchFamily="2" charset="0"/>
              </a:rPr>
              <a:t>Katastrophenschutz</a:t>
            </a:r>
          </a:p>
          <a:p>
            <a:pPr marL="457200" indent="-457200">
              <a:buFontTx/>
              <a:buAutoNum type="arabicPeriod"/>
            </a:pPr>
            <a:r>
              <a:rPr lang="de-DE" altLang="de-DE" dirty="0">
                <a:solidFill>
                  <a:schemeClr val="tx2"/>
                </a:solidFill>
                <a:latin typeface="DLRG Univers 55 Roman" panose="02000503040000020003" pitchFamily="2" charset="0"/>
              </a:rPr>
              <a:t>Rechtliche Vorgaben für Allgemeine Hilfe und </a:t>
            </a:r>
            <a:r>
              <a:rPr lang="de-DE" altLang="de-DE" dirty="0" smtClean="0">
                <a:solidFill>
                  <a:schemeClr val="tx2"/>
                </a:solidFill>
                <a:latin typeface="DLRG Univers 55 Roman" panose="02000503040000020003" pitchFamily="2" charset="0"/>
              </a:rPr>
              <a:t>KatS</a:t>
            </a:r>
          </a:p>
          <a:p>
            <a:pPr marL="457200" indent="-457200">
              <a:buFontTx/>
              <a:buAutoNum type="arabicPeriod"/>
            </a:pPr>
            <a:r>
              <a:rPr lang="de-DE" altLang="de-DE" dirty="0">
                <a:solidFill>
                  <a:schemeClr val="tx2"/>
                </a:solidFill>
                <a:latin typeface="DLRG Univers 55 Roman" panose="02000503040000020003" pitchFamily="2" charset="0"/>
              </a:rPr>
              <a:t>Führungsstrukturen in Allgemeiner Hilfe und KatS</a:t>
            </a:r>
            <a:endParaRPr lang="de-DE" altLang="de-DE" dirty="0" smtClean="0">
              <a:solidFill>
                <a:schemeClr val="tx2"/>
              </a:solidFill>
              <a:latin typeface="DLRG Univers 55 Roman" panose="02000503040000020003" pitchFamily="2" charset="0"/>
            </a:endParaRPr>
          </a:p>
          <a:p>
            <a:pPr marL="457200" indent="-457200">
              <a:buFontTx/>
              <a:buAutoNum type="arabicPeriod"/>
            </a:pPr>
            <a:r>
              <a:rPr lang="de-DE" altLang="de-DE" dirty="0">
                <a:solidFill>
                  <a:schemeClr val="tx2"/>
                </a:solidFill>
                <a:latin typeface="DLRG Univers 55 Roman" panose="02000503040000020003" pitchFamily="2" charset="0"/>
              </a:rPr>
              <a:t>Allgemeine Hilfe und KatS in der </a:t>
            </a:r>
            <a:r>
              <a:rPr lang="de-DE" altLang="de-DE" dirty="0" smtClean="0">
                <a:solidFill>
                  <a:schemeClr val="tx2"/>
                </a:solidFill>
                <a:latin typeface="DLRG Univers 55 Roman" panose="02000503040000020003" pitchFamily="2" charset="0"/>
              </a:rPr>
              <a:t>DLRG</a:t>
            </a:r>
          </a:p>
          <a:p>
            <a:pPr marL="457200" indent="-457200">
              <a:buFontTx/>
              <a:buAutoNum type="arabicPeriod"/>
            </a:pPr>
            <a:r>
              <a:rPr lang="de-DE" altLang="de-DE" dirty="0">
                <a:solidFill>
                  <a:schemeClr val="tx2"/>
                </a:solidFill>
                <a:latin typeface="DLRG Univers 55 Roman" panose="02000503040000020003" pitchFamily="2" charset="0"/>
              </a:rPr>
              <a:t>Spezielle Einsatzlehre in der Allgemeinen Hilfe und im </a:t>
            </a:r>
            <a:r>
              <a:rPr lang="de-DE" altLang="de-DE" dirty="0" smtClean="0">
                <a:solidFill>
                  <a:schemeClr val="tx2"/>
                </a:solidFill>
                <a:latin typeface="DLRG Univers 55 Roman" panose="02000503040000020003" pitchFamily="2" charset="0"/>
              </a:rPr>
              <a:t>KatS</a:t>
            </a:r>
          </a:p>
          <a:p>
            <a:pPr marL="457200" indent="-457200">
              <a:buFontTx/>
              <a:buAutoNum type="arabicPeriod"/>
            </a:pPr>
            <a:r>
              <a:rPr lang="de-DE" altLang="de-DE" dirty="0">
                <a:solidFill>
                  <a:schemeClr val="tx2"/>
                </a:solidFill>
                <a:latin typeface="DLRG Univers 55 Roman" panose="02000503040000020003" pitchFamily="2" charset="0"/>
              </a:rPr>
              <a:t>Grundlagen Unfallverhütung, </a:t>
            </a:r>
            <a:r>
              <a:rPr lang="de-DE" altLang="de-DE" dirty="0" smtClean="0">
                <a:solidFill>
                  <a:schemeClr val="tx2"/>
                </a:solidFill>
                <a:latin typeface="DLRG Univers 55 Roman" panose="02000503040000020003" pitchFamily="2" charset="0"/>
              </a:rPr>
              <a:t>PSA, </a:t>
            </a:r>
            <a:r>
              <a:rPr lang="de-DE" altLang="de-DE" dirty="0">
                <a:solidFill>
                  <a:schemeClr val="tx2"/>
                </a:solidFill>
                <a:latin typeface="DLRG Univers 55 Roman" panose="02000503040000020003" pitchFamily="2" charset="0"/>
              </a:rPr>
              <a:t>Hygiene und </a:t>
            </a:r>
            <a:r>
              <a:rPr lang="de-DE" altLang="de-DE" dirty="0" smtClean="0">
                <a:solidFill>
                  <a:schemeClr val="tx2"/>
                </a:solidFill>
                <a:latin typeface="DLRG Univers 55 Roman" panose="02000503040000020003" pitchFamily="2" charset="0"/>
              </a:rPr>
              <a:t>Impfschutz</a:t>
            </a:r>
          </a:p>
          <a:p>
            <a:pPr marL="457200" indent="-457200">
              <a:buFontTx/>
              <a:buAutoNum type="arabicPeriod"/>
            </a:pPr>
            <a:r>
              <a:rPr lang="de-DE" altLang="de-DE" dirty="0">
                <a:solidFill>
                  <a:schemeClr val="tx2"/>
                </a:solidFill>
                <a:latin typeface="DLRG Univers 55 Roman" panose="02000503040000020003" pitchFamily="2" charset="0"/>
              </a:rPr>
              <a:t>Grundlagen Technik und </a:t>
            </a:r>
            <a:r>
              <a:rPr lang="de-DE" altLang="de-DE" dirty="0" smtClean="0">
                <a:solidFill>
                  <a:schemeClr val="tx2"/>
                </a:solidFill>
                <a:latin typeface="DLRG Univers 55 Roman" panose="02000503040000020003" pitchFamily="2" charset="0"/>
              </a:rPr>
              <a:t>Sicherheit</a:t>
            </a:r>
          </a:p>
          <a:p>
            <a:pPr marL="457200" indent="-457200">
              <a:buFontTx/>
              <a:buAutoNum type="arabicPeriod"/>
            </a:pPr>
            <a:r>
              <a:rPr lang="de-DE" altLang="de-DE" dirty="0">
                <a:solidFill>
                  <a:schemeClr val="tx2"/>
                </a:solidFill>
                <a:latin typeface="DLRG Univers 55 Roman" panose="02000503040000020003" pitchFamily="2" charset="0"/>
              </a:rPr>
              <a:t>Grundlagen Hochwasser</a:t>
            </a:r>
            <a:endParaRPr lang="de-DE" altLang="de-DE" dirty="0" smtClean="0">
              <a:solidFill>
                <a:schemeClr val="tx2"/>
              </a:solidFill>
              <a:latin typeface="DLRG Univers 55 Roman" panose="02000503040000020003" pitchFamily="2" charset="0"/>
            </a:endParaRPr>
          </a:p>
        </p:txBody>
      </p:sp>
    </p:spTree>
    <p:extLst>
      <p:ext uri="{BB962C8B-B14F-4D97-AF65-F5344CB8AC3E}">
        <p14:creationId xmlns:p14="http://schemas.microsoft.com/office/powerpoint/2010/main" val="4186605913"/>
      </p:ext>
    </p:extLst>
  </p:cSld>
  <p:clrMapOvr>
    <a:masterClrMapping/>
  </p:clrMapOvr>
  <p:transition spd="slow">
    <p:zoom dir="in"/>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uppieren 8"/>
          <p:cNvGrpSpPr/>
          <p:nvPr/>
        </p:nvGrpSpPr>
        <p:grpSpPr>
          <a:xfrm>
            <a:off x="8904312" y="1268760"/>
            <a:ext cx="2722442" cy="4752528"/>
            <a:chOff x="7308849" y="1266825"/>
            <a:chExt cx="2466976" cy="4400550"/>
          </a:xfrm>
        </p:grpSpPr>
        <p:pic>
          <p:nvPicPr>
            <p:cNvPr id="1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8850" y="1266825"/>
              <a:ext cx="2466975"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b="23490"/>
            <a:stretch/>
          </p:blipFill>
          <p:spPr bwMode="auto">
            <a:xfrm>
              <a:off x="7308849" y="4581525"/>
              <a:ext cx="2466975" cy="108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 name="Datumsplatzhalter 1"/>
          <p:cNvSpPr>
            <a:spLocks noGrp="1"/>
          </p:cNvSpPr>
          <p:nvPr>
            <p:ph type="dt" sz="half" idx="10"/>
          </p:nvPr>
        </p:nvSpPr>
        <p:spPr/>
        <p:txBody>
          <a:bodyPr/>
          <a:lstStyle/>
          <a:p>
            <a:fld id="{E2603192-2C65-4E99-B60F-384CD6B5C869}" type="datetime1">
              <a:rPr lang="de-DE" smtClean="0"/>
              <a:pPr/>
              <a:t>12.09.2017</a:t>
            </a:fld>
            <a:endParaRPr lang="de-DE" dirty="0"/>
          </a:p>
        </p:txBody>
      </p:sp>
      <p:sp>
        <p:nvSpPr>
          <p:cNvPr id="4" name="Foliennummernplatzhalter 3"/>
          <p:cNvSpPr>
            <a:spLocks noGrp="1"/>
          </p:cNvSpPr>
          <p:nvPr>
            <p:ph type="sldNum" sz="quarter" idx="12"/>
          </p:nvPr>
        </p:nvSpPr>
        <p:spPr/>
        <p:txBody>
          <a:bodyPr/>
          <a:lstStyle/>
          <a:p>
            <a:r>
              <a:rPr lang="de-DE" smtClean="0"/>
              <a:t>Folie </a:t>
            </a:r>
            <a:fld id="{96BCB1E1-8097-4E36-A84A-3538CF57A922}" type="slidenum">
              <a:rPr lang="de-DE" smtClean="0"/>
              <a:pPr/>
              <a:t>76</a:t>
            </a:fld>
            <a:endParaRPr lang="de-DE" dirty="0"/>
          </a:p>
        </p:txBody>
      </p:sp>
      <p:sp>
        <p:nvSpPr>
          <p:cNvPr id="6" name="Textfeld 5"/>
          <p:cNvSpPr txBox="1"/>
          <p:nvPr/>
        </p:nvSpPr>
        <p:spPr>
          <a:xfrm>
            <a:off x="695400" y="260648"/>
            <a:ext cx="7920880" cy="892552"/>
          </a:xfrm>
          <a:prstGeom prst="rect">
            <a:avLst/>
          </a:prstGeom>
          <a:noFill/>
        </p:spPr>
        <p:txBody>
          <a:bodyPr wrap="square" rtlCol="0">
            <a:spAutoFit/>
          </a:bodyPr>
          <a:lstStyle/>
          <a:p>
            <a:r>
              <a:rPr lang="de-DE" sz="2800" b="1" dirty="0" smtClean="0"/>
              <a:t>Persönliche Schutzausrüstung</a:t>
            </a:r>
            <a:endParaRPr lang="de-DE" sz="2800" b="1" dirty="0"/>
          </a:p>
          <a:p>
            <a:endParaRPr lang="de-DE" sz="2400" b="1" dirty="0"/>
          </a:p>
        </p:txBody>
      </p:sp>
      <p:sp>
        <p:nvSpPr>
          <p:cNvPr id="7" name="Textfeld 6"/>
          <p:cNvSpPr txBox="1"/>
          <p:nvPr/>
        </p:nvSpPr>
        <p:spPr>
          <a:xfrm>
            <a:off x="695400" y="1556793"/>
            <a:ext cx="6984776" cy="3460434"/>
          </a:xfrm>
          <a:prstGeom prst="rect">
            <a:avLst/>
          </a:prstGeom>
          <a:noFill/>
        </p:spPr>
        <p:txBody>
          <a:bodyPr wrap="square" rtlCol="0">
            <a:spAutoFit/>
          </a:bodyPr>
          <a:lstStyle/>
          <a:p>
            <a:pPr marL="342900" indent="-342900">
              <a:lnSpc>
                <a:spcPct val="114000"/>
              </a:lnSpc>
              <a:buFont typeface="Arial" panose="020B0604020202020204" pitchFamily="34" charset="0"/>
              <a:buChar char="•"/>
            </a:pPr>
            <a:r>
              <a:rPr lang="de-DE" sz="2400" dirty="0"/>
              <a:t>Einsatzanzug oder -overall in rot/gelb </a:t>
            </a:r>
            <a:r>
              <a:rPr lang="de-DE" sz="2400" dirty="0" smtClean="0"/>
              <a:t>oder rot</a:t>
            </a:r>
            <a:endParaRPr lang="de-DE" sz="2400" dirty="0"/>
          </a:p>
          <a:p>
            <a:pPr marL="342900" indent="-342900">
              <a:lnSpc>
                <a:spcPct val="114000"/>
              </a:lnSpc>
              <a:buFont typeface="Arial" panose="020B0604020202020204" pitchFamily="34" charset="0"/>
              <a:buChar char="•"/>
            </a:pPr>
            <a:r>
              <a:rPr lang="de-DE" sz="2400" dirty="0" smtClean="0"/>
              <a:t>Sicherheitsstiefel </a:t>
            </a:r>
            <a:r>
              <a:rPr lang="de-DE" sz="2400" dirty="0"/>
              <a:t>(Klasse S </a:t>
            </a:r>
            <a:r>
              <a:rPr lang="de-DE" sz="2400" dirty="0" smtClean="0"/>
              <a:t>3)</a:t>
            </a:r>
            <a:endParaRPr lang="de-DE" sz="2400" dirty="0"/>
          </a:p>
          <a:p>
            <a:pPr marL="342900" indent="-342900">
              <a:lnSpc>
                <a:spcPct val="114000"/>
              </a:lnSpc>
              <a:buFont typeface="Arial" panose="020B0604020202020204" pitchFamily="34" charset="0"/>
              <a:buChar char="•"/>
            </a:pPr>
            <a:r>
              <a:rPr lang="de-DE" sz="2400" dirty="0" smtClean="0"/>
              <a:t>Schutzhelm</a:t>
            </a:r>
            <a:endParaRPr lang="de-DE" sz="2400" dirty="0"/>
          </a:p>
          <a:p>
            <a:pPr marL="342900" indent="-342900">
              <a:lnSpc>
                <a:spcPct val="114000"/>
              </a:lnSpc>
              <a:buFont typeface="Arial" panose="020B0604020202020204" pitchFamily="34" charset="0"/>
              <a:buChar char="•"/>
            </a:pPr>
            <a:r>
              <a:rPr lang="de-DE" sz="2400" dirty="0" smtClean="0"/>
              <a:t>Arbeitshandschuhe </a:t>
            </a:r>
            <a:r>
              <a:rPr lang="de-DE" sz="2400" dirty="0"/>
              <a:t>(Leder)</a:t>
            </a:r>
          </a:p>
          <a:p>
            <a:pPr marL="342900" indent="-342900">
              <a:lnSpc>
                <a:spcPct val="114000"/>
              </a:lnSpc>
              <a:buFont typeface="Arial" panose="020B0604020202020204" pitchFamily="34" charset="0"/>
              <a:buChar char="•"/>
            </a:pPr>
            <a:r>
              <a:rPr lang="de-DE" sz="2400" dirty="0" smtClean="0"/>
              <a:t>Infektionsschutzhandschuhe </a:t>
            </a:r>
            <a:r>
              <a:rPr lang="de-DE" sz="2400" dirty="0"/>
              <a:t>(Latex, Vinyl)</a:t>
            </a:r>
          </a:p>
          <a:p>
            <a:pPr marL="342900" indent="-342900">
              <a:lnSpc>
                <a:spcPct val="114000"/>
              </a:lnSpc>
              <a:buFont typeface="Arial" panose="020B0604020202020204" pitchFamily="34" charset="0"/>
              <a:buChar char="•"/>
            </a:pPr>
            <a:r>
              <a:rPr lang="de-DE" sz="2400" dirty="0" smtClean="0"/>
              <a:t>Wetterschutzkleidung</a:t>
            </a:r>
            <a:endParaRPr lang="de-DE" sz="2400" dirty="0"/>
          </a:p>
          <a:p>
            <a:pPr marL="342900" indent="-342900">
              <a:lnSpc>
                <a:spcPct val="114000"/>
              </a:lnSpc>
              <a:buFont typeface="Arial" panose="020B0604020202020204" pitchFamily="34" charset="0"/>
              <a:buChar char="•"/>
            </a:pPr>
            <a:r>
              <a:rPr lang="de-DE" sz="2400" dirty="0" smtClean="0"/>
              <a:t>Rettungsweste</a:t>
            </a:r>
            <a:endParaRPr lang="de-DE" sz="2400" dirty="0"/>
          </a:p>
          <a:p>
            <a:pPr marL="342900" indent="-342900">
              <a:lnSpc>
                <a:spcPct val="114000"/>
              </a:lnSpc>
              <a:buFont typeface="Arial" panose="020B0604020202020204" pitchFamily="34" charset="0"/>
              <a:buChar char="•"/>
            </a:pPr>
            <a:r>
              <a:rPr lang="de-DE" sz="2400" dirty="0" smtClean="0"/>
              <a:t>Warnschutzweste </a:t>
            </a:r>
            <a:r>
              <a:rPr lang="de-DE" sz="2400" dirty="0"/>
              <a:t>(Klasse 2)</a:t>
            </a:r>
          </a:p>
        </p:txBody>
      </p:sp>
      <p:sp>
        <p:nvSpPr>
          <p:cNvPr id="8" name="Fußzeilenplatzhalter 9"/>
          <p:cNvSpPr>
            <a:spLocks noGrp="1"/>
          </p:cNvSpPr>
          <p:nvPr>
            <p:ph type="ftr" sz="quarter" idx="11"/>
          </p:nvPr>
        </p:nvSpPr>
        <p:spPr>
          <a:xfrm>
            <a:off x="4295800" y="6492876"/>
            <a:ext cx="3600400" cy="365125"/>
          </a:xfrm>
        </p:spPr>
        <p:txBody>
          <a:bodyPr/>
          <a:lstStyle/>
          <a:p>
            <a:r>
              <a:rPr lang="de-DE" dirty="0" smtClean="0"/>
              <a:t>Wasserrettung im KatS </a:t>
            </a:r>
            <a:endParaRPr lang="de-DE" dirty="0"/>
          </a:p>
        </p:txBody>
      </p:sp>
    </p:spTree>
    <p:extLst>
      <p:ext uri="{BB962C8B-B14F-4D97-AF65-F5344CB8AC3E}">
        <p14:creationId xmlns:p14="http://schemas.microsoft.com/office/powerpoint/2010/main" val="748889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4725144"/>
            <a:ext cx="12192000"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98" name="Rectangle 2"/>
          <p:cNvSpPr>
            <a:spLocks noGrp="1" noChangeArrowheads="1"/>
          </p:cNvSpPr>
          <p:nvPr>
            <p:ph type="title" idx="4294967295"/>
          </p:nvPr>
        </p:nvSpPr>
        <p:spPr>
          <a:xfrm>
            <a:off x="0" y="274638"/>
            <a:ext cx="10972800" cy="417512"/>
          </a:xfrm>
        </p:spPr>
        <p:txBody>
          <a:bodyPr/>
          <a:lstStyle/>
          <a:p>
            <a:pPr eaLnBrk="1" hangingPunct="1"/>
            <a:r>
              <a:rPr lang="de-DE" altLang="de-DE" dirty="0" smtClean="0">
                <a:latin typeface="DLRG Univers 55 Roman" panose="02000503040000020003" pitchFamily="2" charset="0"/>
              </a:rPr>
              <a:t>Übersicht</a:t>
            </a:r>
          </a:p>
        </p:txBody>
      </p:sp>
      <p:sp>
        <p:nvSpPr>
          <p:cNvPr id="4099" name="Rectangle 3"/>
          <p:cNvSpPr>
            <a:spLocks noGrp="1" noChangeArrowheads="1"/>
          </p:cNvSpPr>
          <p:nvPr>
            <p:ph type="body" idx="4294967295"/>
          </p:nvPr>
        </p:nvSpPr>
        <p:spPr>
          <a:xfrm>
            <a:off x="0" y="1268760"/>
            <a:ext cx="12072664" cy="4857403"/>
          </a:xfrm>
        </p:spPr>
        <p:txBody>
          <a:bodyPr/>
          <a:lstStyle/>
          <a:p>
            <a:pPr marL="457200" indent="-457200">
              <a:buFontTx/>
              <a:buAutoNum type="arabicPeriod"/>
            </a:pPr>
            <a:r>
              <a:rPr lang="de-DE" altLang="de-DE" dirty="0">
                <a:solidFill>
                  <a:schemeClr val="tx2"/>
                </a:solidFill>
                <a:latin typeface="DLRG Univers 55 Roman" panose="02000503040000020003" pitchFamily="2" charset="0"/>
              </a:rPr>
              <a:t>Einführung in Allgemeine Hilfe und </a:t>
            </a:r>
            <a:r>
              <a:rPr lang="de-DE" altLang="de-DE" dirty="0" smtClean="0">
                <a:solidFill>
                  <a:schemeClr val="tx2"/>
                </a:solidFill>
                <a:latin typeface="DLRG Univers 55 Roman" panose="02000503040000020003" pitchFamily="2" charset="0"/>
              </a:rPr>
              <a:t>Katastrophenschutz</a:t>
            </a:r>
          </a:p>
          <a:p>
            <a:pPr marL="457200" indent="-457200">
              <a:buFontTx/>
              <a:buAutoNum type="arabicPeriod"/>
            </a:pPr>
            <a:r>
              <a:rPr lang="de-DE" altLang="de-DE" dirty="0">
                <a:solidFill>
                  <a:schemeClr val="tx2"/>
                </a:solidFill>
                <a:latin typeface="DLRG Univers 55 Roman" panose="02000503040000020003" pitchFamily="2" charset="0"/>
              </a:rPr>
              <a:t>Rechtliche Vorgaben für Allgemeine Hilfe und </a:t>
            </a:r>
            <a:r>
              <a:rPr lang="de-DE" altLang="de-DE" dirty="0" smtClean="0">
                <a:solidFill>
                  <a:schemeClr val="tx2"/>
                </a:solidFill>
                <a:latin typeface="DLRG Univers 55 Roman" panose="02000503040000020003" pitchFamily="2" charset="0"/>
              </a:rPr>
              <a:t>KatS</a:t>
            </a:r>
          </a:p>
          <a:p>
            <a:pPr marL="457200" indent="-457200">
              <a:buFontTx/>
              <a:buAutoNum type="arabicPeriod"/>
            </a:pPr>
            <a:r>
              <a:rPr lang="de-DE" altLang="de-DE" dirty="0">
                <a:solidFill>
                  <a:schemeClr val="tx2"/>
                </a:solidFill>
                <a:latin typeface="DLRG Univers 55 Roman" panose="02000503040000020003" pitchFamily="2" charset="0"/>
              </a:rPr>
              <a:t>Führungsstrukturen in Allgemeiner Hilfe und KatS</a:t>
            </a:r>
            <a:endParaRPr lang="de-DE" altLang="de-DE" dirty="0" smtClean="0">
              <a:solidFill>
                <a:schemeClr val="tx2"/>
              </a:solidFill>
              <a:latin typeface="DLRG Univers 55 Roman" panose="02000503040000020003" pitchFamily="2" charset="0"/>
            </a:endParaRPr>
          </a:p>
          <a:p>
            <a:pPr marL="457200" indent="-457200">
              <a:buFontTx/>
              <a:buAutoNum type="arabicPeriod"/>
            </a:pPr>
            <a:r>
              <a:rPr lang="de-DE" altLang="de-DE" dirty="0">
                <a:solidFill>
                  <a:schemeClr val="tx2"/>
                </a:solidFill>
                <a:latin typeface="DLRG Univers 55 Roman" panose="02000503040000020003" pitchFamily="2" charset="0"/>
              </a:rPr>
              <a:t>Allgemeine Hilfe und KatS in der </a:t>
            </a:r>
            <a:r>
              <a:rPr lang="de-DE" altLang="de-DE" dirty="0" smtClean="0">
                <a:solidFill>
                  <a:schemeClr val="tx2"/>
                </a:solidFill>
                <a:latin typeface="DLRG Univers 55 Roman" panose="02000503040000020003" pitchFamily="2" charset="0"/>
              </a:rPr>
              <a:t>DLRG</a:t>
            </a:r>
          </a:p>
          <a:p>
            <a:pPr marL="457200" indent="-457200">
              <a:buFontTx/>
              <a:buAutoNum type="arabicPeriod"/>
            </a:pPr>
            <a:r>
              <a:rPr lang="de-DE" altLang="de-DE" dirty="0">
                <a:solidFill>
                  <a:schemeClr val="tx2"/>
                </a:solidFill>
                <a:latin typeface="DLRG Univers 55 Roman" panose="02000503040000020003" pitchFamily="2" charset="0"/>
              </a:rPr>
              <a:t>Spezielle Einsatzlehre in der Allgemeinen Hilfe und im </a:t>
            </a:r>
            <a:r>
              <a:rPr lang="de-DE" altLang="de-DE" dirty="0" smtClean="0">
                <a:solidFill>
                  <a:schemeClr val="tx2"/>
                </a:solidFill>
                <a:latin typeface="DLRG Univers 55 Roman" panose="02000503040000020003" pitchFamily="2" charset="0"/>
              </a:rPr>
              <a:t>KatS</a:t>
            </a:r>
          </a:p>
          <a:p>
            <a:pPr marL="457200" indent="-457200">
              <a:buFontTx/>
              <a:buAutoNum type="arabicPeriod"/>
            </a:pPr>
            <a:r>
              <a:rPr lang="de-DE" altLang="de-DE" dirty="0">
                <a:solidFill>
                  <a:schemeClr val="tx2"/>
                </a:solidFill>
                <a:latin typeface="DLRG Univers 55 Roman" panose="02000503040000020003" pitchFamily="2" charset="0"/>
              </a:rPr>
              <a:t>Grundlagen Unfallverhütung, </a:t>
            </a:r>
            <a:r>
              <a:rPr lang="de-DE" altLang="de-DE" dirty="0" smtClean="0">
                <a:solidFill>
                  <a:schemeClr val="tx2"/>
                </a:solidFill>
                <a:latin typeface="DLRG Univers 55 Roman" panose="02000503040000020003" pitchFamily="2" charset="0"/>
              </a:rPr>
              <a:t>PSA, </a:t>
            </a:r>
            <a:r>
              <a:rPr lang="de-DE" altLang="de-DE" dirty="0">
                <a:solidFill>
                  <a:schemeClr val="tx2"/>
                </a:solidFill>
                <a:latin typeface="DLRG Univers 55 Roman" panose="02000503040000020003" pitchFamily="2" charset="0"/>
              </a:rPr>
              <a:t>Hygiene und </a:t>
            </a:r>
            <a:r>
              <a:rPr lang="de-DE" altLang="de-DE" dirty="0" smtClean="0">
                <a:solidFill>
                  <a:schemeClr val="tx2"/>
                </a:solidFill>
                <a:latin typeface="DLRG Univers 55 Roman" panose="02000503040000020003" pitchFamily="2" charset="0"/>
              </a:rPr>
              <a:t>Impfschutz</a:t>
            </a:r>
          </a:p>
          <a:p>
            <a:pPr marL="457200" indent="-457200">
              <a:buFontTx/>
              <a:buAutoNum type="arabicPeriod"/>
            </a:pPr>
            <a:r>
              <a:rPr lang="de-DE" altLang="de-DE" dirty="0">
                <a:solidFill>
                  <a:schemeClr val="tx2"/>
                </a:solidFill>
                <a:latin typeface="DLRG Univers 55 Roman" panose="02000503040000020003" pitchFamily="2" charset="0"/>
              </a:rPr>
              <a:t>Grundlagen Technik und </a:t>
            </a:r>
            <a:r>
              <a:rPr lang="de-DE" altLang="de-DE" dirty="0" smtClean="0">
                <a:solidFill>
                  <a:schemeClr val="tx2"/>
                </a:solidFill>
                <a:latin typeface="DLRG Univers 55 Roman" panose="02000503040000020003" pitchFamily="2" charset="0"/>
              </a:rPr>
              <a:t>Sicherheit</a:t>
            </a:r>
          </a:p>
          <a:p>
            <a:pPr marL="457200" indent="-457200">
              <a:buFontTx/>
              <a:buAutoNum type="arabicPeriod"/>
            </a:pPr>
            <a:r>
              <a:rPr lang="de-DE" altLang="de-DE" dirty="0">
                <a:solidFill>
                  <a:schemeClr val="tx2"/>
                </a:solidFill>
                <a:latin typeface="DLRG Univers 55 Roman" panose="02000503040000020003" pitchFamily="2" charset="0"/>
              </a:rPr>
              <a:t>Grundlagen Hochwasser</a:t>
            </a:r>
            <a:endParaRPr lang="de-DE" altLang="de-DE" dirty="0" smtClean="0">
              <a:solidFill>
                <a:schemeClr val="tx2"/>
              </a:solidFill>
              <a:latin typeface="DLRG Univers 55 Roman" panose="02000503040000020003" pitchFamily="2" charset="0"/>
            </a:endParaRPr>
          </a:p>
        </p:txBody>
      </p:sp>
    </p:spTree>
    <p:extLst>
      <p:ext uri="{BB962C8B-B14F-4D97-AF65-F5344CB8AC3E}">
        <p14:creationId xmlns:p14="http://schemas.microsoft.com/office/powerpoint/2010/main" val="2471529809"/>
      </p:ext>
    </p:extLst>
  </p:cSld>
  <p:clrMapOvr>
    <a:masterClrMapping/>
  </p:clrMapOvr>
  <p:transition spd="slow">
    <p:zoom dir="in"/>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2" descr="´5k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1704" y="1604962"/>
            <a:ext cx="4057650" cy="364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feld 2"/>
          <p:cNvSpPr txBox="1"/>
          <p:nvPr/>
        </p:nvSpPr>
        <p:spPr>
          <a:xfrm>
            <a:off x="695400" y="260648"/>
            <a:ext cx="7920880" cy="892552"/>
          </a:xfrm>
          <a:prstGeom prst="rect">
            <a:avLst/>
          </a:prstGeom>
          <a:noFill/>
        </p:spPr>
        <p:txBody>
          <a:bodyPr wrap="square" rtlCol="0">
            <a:spAutoFit/>
          </a:bodyPr>
          <a:lstStyle/>
          <a:p>
            <a:r>
              <a:rPr lang="de-DE" sz="2800" b="1" dirty="0" smtClean="0"/>
              <a:t>Stromerzeuger</a:t>
            </a:r>
            <a:endParaRPr lang="de-DE" sz="2800" b="1" dirty="0"/>
          </a:p>
          <a:p>
            <a:endParaRPr lang="de-DE" sz="2400" b="1" dirty="0"/>
          </a:p>
        </p:txBody>
      </p:sp>
    </p:spTree>
    <p:extLst>
      <p:ext uri="{BB962C8B-B14F-4D97-AF65-F5344CB8AC3E}">
        <p14:creationId xmlns:p14="http://schemas.microsoft.com/office/powerpoint/2010/main" val="21373551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0" y="5373216"/>
            <a:ext cx="12192000" cy="57606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098" name="Rectangle 2"/>
          <p:cNvSpPr>
            <a:spLocks noGrp="1" noChangeArrowheads="1"/>
          </p:cNvSpPr>
          <p:nvPr>
            <p:ph type="title" idx="4294967295"/>
          </p:nvPr>
        </p:nvSpPr>
        <p:spPr>
          <a:xfrm>
            <a:off x="0" y="274638"/>
            <a:ext cx="10972800" cy="417512"/>
          </a:xfrm>
        </p:spPr>
        <p:txBody>
          <a:bodyPr/>
          <a:lstStyle/>
          <a:p>
            <a:pPr eaLnBrk="1" hangingPunct="1"/>
            <a:r>
              <a:rPr lang="de-DE" altLang="de-DE" dirty="0" smtClean="0">
                <a:latin typeface="DLRG Univers 55 Roman" panose="02000503040000020003" pitchFamily="2" charset="0"/>
              </a:rPr>
              <a:t>Übersicht</a:t>
            </a:r>
          </a:p>
        </p:txBody>
      </p:sp>
      <p:sp>
        <p:nvSpPr>
          <p:cNvPr id="4099" name="Rectangle 3"/>
          <p:cNvSpPr>
            <a:spLocks noGrp="1" noChangeArrowheads="1"/>
          </p:cNvSpPr>
          <p:nvPr>
            <p:ph type="body" idx="4294967295"/>
          </p:nvPr>
        </p:nvSpPr>
        <p:spPr>
          <a:xfrm>
            <a:off x="0" y="1268760"/>
            <a:ext cx="12072664" cy="4857403"/>
          </a:xfrm>
        </p:spPr>
        <p:txBody>
          <a:bodyPr/>
          <a:lstStyle/>
          <a:p>
            <a:pPr marL="457200" indent="-457200">
              <a:buFontTx/>
              <a:buAutoNum type="arabicPeriod"/>
            </a:pPr>
            <a:r>
              <a:rPr lang="de-DE" altLang="de-DE" dirty="0">
                <a:solidFill>
                  <a:schemeClr val="tx2"/>
                </a:solidFill>
                <a:latin typeface="DLRG Univers 55 Roman" panose="02000503040000020003" pitchFamily="2" charset="0"/>
              </a:rPr>
              <a:t>Einführung in Allgemeine Hilfe und </a:t>
            </a:r>
            <a:r>
              <a:rPr lang="de-DE" altLang="de-DE" dirty="0" smtClean="0">
                <a:solidFill>
                  <a:schemeClr val="tx2"/>
                </a:solidFill>
                <a:latin typeface="DLRG Univers 55 Roman" panose="02000503040000020003" pitchFamily="2" charset="0"/>
              </a:rPr>
              <a:t>Katastrophenschutz</a:t>
            </a:r>
          </a:p>
          <a:p>
            <a:pPr marL="457200" indent="-457200">
              <a:buFontTx/>
              <a:buAutoNum type="arabicPeriod"/>
            </a:pPr>
            <a:r>
              <a:rPr lang="de-DE" altLang="de-DE" dirty="0">
                <a:solidFill>
                  <a:schemeClr val="tx2"/>
                </a:solidFill>
                <a:latin typeface="DLRG Univers 55 Roman" panose="02000503040000020003" pitchFamily="2" charset="0"/>
              </a:rPr>
              <a:t>Rechtliche Vorgaben für Allgemeine Hilfe und </a:t>
            </a:r>
            <a:r>
              <a:rPr lang="de-DE" altLang="de-DE" dirty="0" smtClean="0">
                <a:solidFill>
                  <a:schemeClr val="tx2"/>
                </a:solidFill>
                <a:latin typeface="DLRG Univers 55 Roman" panose="02000503040000020003" pitchFamily="2" charset="0"/>
              </a:rPr>
              <a:t>KatS</a:t>
            </a:r>
          </a:p>
          <a:p>
            <a:pPr marL="457200" indent="-457200">
              <a:buFontTx/>
              <a:buAutoNum type="arabicPeriod"/>
            </a:pPr>
            <a:r>
              <a:rPr lang="de-DE" altLang="de-DE" dirty="0">
                <a:solidFill>
                  <a:schemeClr val="tx2"/>
                </a:solidFill>
                <a:latin typeface="DLRG Univers 55 Roman" panose="02000503040000020003" pitchFamily="2" charset="0"/>
              </a:rPr>
              <a:t>Führungsstrukturen in Allgemeiner Hilfe und KatS</a:t>
            </a:r>
            <a:endParaRPr lang="de-DE" altLang="de-DE" dirty="0" smtClean="0">
              <a:solidFill>
                <a:schemeClr val="tx2"/>
              </a:solidFill>
              <a:latin typeface="DLRG Univers 55 Roman" panose="02000503040000020003" pitchFamily="2" charset="0"/>
            </a:endParaRPr>
          </a:p>
          <a:p>
            <a:pPr marL="457200" indent="-457200">
              <a:buFontTx/>
              <a:buAutoNum type="arabicPeriod"/>
            </a:pPr>
            <a:r>
              <a:rPr lang="de-DE" altLang="de-DE" dirty="0">
                <a:solidFill>
                  <a:schemeClr val="tx2"/>
                </a:solidFill>
                <a:latin typeface="DLRG Univers 55 Roman" panose="02000503040000020003" pitchFamily="2" charset="0"/>
              </a:rPr>
              <a:t>Allgemeine Hilfe und KatS in der </a:t>
            </a:r>
            <a:r>
              <a:rPr lang="de-DE" altLang="de-DE" dirty="0" smtClean="0">
                <a:solidFill>
                  <a:schemeClr val="tx2"/>
                </a:solidFill>
                <a:latin typeface="DLRG Univers 55 Roman" panose="02000503040000020003" pitchFamily="2" charset="0"/>
              </a:rPr>
              <a:t>DLRG</a:t>
            </a:r>
          </a:p>
          <a:p>
            <a:pPr marL="457200" indent="-457200">
              <a:buFontTx/>
              <a:buAutoNum type="arabicPeriod"/>
            </a:pPr>
            <a:r>
              <a:rPr lang="de-DE" altLang="de-DE" dirty="0">
                <a:solidFill>
                  <a:schemeClr val="tx2"/>
                </a:solidFill>
                <a:latin typeface="DLRG Univers 55 Roman" panose="02000503040000020003" pitchFamily="2" charset="0"/>
              </a:rPr>
              <a:t>Spezielle Einsatzlehre in der Allgemeinen Hilfe und im </a:t>
            </a:r>
            <a:r>
              <a:rPr lang="de-DE" altLang="de-DE" dirty="0" smtClean="0">
                <a:solidFill>
                  <a:schemeClr val="tx2"/>
                </a:solidFill>
                <a:latin typeface="DLRG Univers 55 Roman" panose="02000503040000020003" pitchFamily="2" charset="0"/>
              </a:rPr>
              <a:t>KatS</a:t>
            </a:r>
          </a:p>
          <a:p>
            <a:pPr marL="457200" indent="-457200">
              <a:buFontTx/>
              <a:buAutoNum type="arabicPeriod"/>
            </a:pPr>
            <a:r>
              <a:rPr lang="de-DE" altLang="de-DE" dirty="0">
                <a:solidFill>
                  <a:schemeClr val="tx2"/>
                </a:solidFill>
                <a:latin typeface="DLRG Univers 55 Roman" panose="02000503040000020003" pitchFamily="2" charset="0"/>
              </a:rPr>
              <a:t>Grundlagen Unfallverhütung, </a:t>
            </a:r>
            <a:r>
              <a:rPr lang="de-DE" altLang="de-DE" dirty="0" smtClean="0">
                <a:solidFill>
                  <a:schemeClr val="tx2"/>
                </a:solidFill>
                <a:latin typeface="DLRG Univers 55 Roman" panose="02000503040000020003" pitchFamily="2" charset="0"/>
              </a:rPr>
              <a:t>PSA, </a:t>
            </a:r>
            <a:r>
              <a:rPr lang="de-DE" altLang="de-DE" dirty="0">
                <a:solidFill>
                  <a:schemeClr val="tx2"/>
                </a:solidFill>
                <a:latin typeface="DLRG Univers 55 Roman" panose="02000503040000020003" pitchFamily="2" charset="0"/>
              </a:rPr>
              <a:t>Hygiene und </a:t>
            </a:r>
            <a:r>
              <a:rPr lang="de-DE" altLang="de-DE" dirty="0" smtClean="0">
                <a:solidFill>
                  <a:schemeClr val="tx2"/>
                </a:solidFill>
                <a:latin typeface="DLRG Univers 55 Roman" panose="02000503040000020003" pitchFamily="2" charset="0"/>
              </a:rPr>
              <a:t>Impfschutz</a:t>
            </a:r>
          </a:p>
          <a:p>
            <a:pPr marL="457200" indent="-457200">
              <a:buFontTx/>
              <a:buAutoNum type="arabicPeriod"/>
            </a:pPr>
            <a:r>
              <a:rPr lang="de-DE" altLang="de-DE" dirty="0">
                <a:solidFill>
                  <a:schemeClr val="tx2"/>
                </a:solidFill>
                <a:latin typeface="DLRG Univers 55 Roman" panose="02000503040000020003" pitchFamily="2" charset="0"/>
              </a:rPr>
              <a:t>Grundlagen Technik und </a:t>
            </a:r>
            <a:r>
              <a:rPr lang="de-DE" altLang="de-DE" dirty="0" smtClean="0">
                <a:solidFill>
                  <a:schemeClr val="tx2"/>
                </a:solidFill>
                <a:latin typeface="DLRG Univers 55 Roman" panose="02000503040000020003" pitchFamily="2" charset="0"/>
              </a:rPr>
              <a:t>Sicherheit</a:t>
            </a:r>
          </a:p>
          <a:p>
            <a:pPr marL="457200" indent="-457200">
              <a:buFontTx/>
              <a:buAutoNum type="arabicPeriod"/>
            </a:pPr>
            <a:r>
              <a:rPr lang="de-DE" altLang="de-DE" dirty="0">
                <a:solidFill>
                  <a:schemeClr val="tx2"/>
                </a:solidFill>
                <a:latin typeface="DLRG Univers 55 Roman" panose="02000503040000020003" pitchFamily="2" charset="0"/>
              </a:rPr>
              <a:t>Grundlagen Hochwasser</a:t>
            </a:r>
            <a:endParaRPr lang="de-DE" altLang="de-DE" dirty="0" smtClean="0">
              <a:solidFill>
                <a:schemeClr val="tx2"/>
              </a:solidFill>
              <a:latin typeface="DLRG Univers 55 Roman" panose="02000503040000020003" pitchFamily="2" charset="0"/>
            </a:endParaRPr>
          </a:p>
        </p:txBody>
      </p:sp>
    </p:spTree>
    <p:extLst>
      <p:ext uri="{BB962C8B-B14F-4D97-AF65-F5344CB8AC3E}">
        <p14:creationId xmlns:p14="http://schemas.microsoft.com/office/powerpoint/2010/main" val="3381082793"/>
      </p:ext>
    </p:extLst>
  </p:cSld>
  <p:clrMapOvr>
    <a:masterClrMapping/>
  </p:clrMapOvr>
  <p:transition spd="slow">
    <p:zoom dir="in"/>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feld 1"/>
          <p:cNvSpPr txBox="1"/>
          <p:nvPr/>
        </p:nvSpPr>
        <p:spPr>
          <a:xfrm>
            <a:off x="695400" y="260648"/>
            <a:ext cx="7920880" cy="892552"/>
          </a:xfrm>
          <a:prstGeom prst="rect">
            <a:avLst/>
          </a:prstGeom>
          <a:noFill/>
        </p:spPr>
        <p:txBody>
          <a:bodyPr wrap="square" rtlCol="0">
            <a:spAutoFit/>
          </a:bodyPr>
          <a:lstStyle/>
          <a:p>
            <a:r>
              <a:rPr lang="de-DE" sz="2800" b="1" dirty="0" smtClean="0"/>
              <a:t>1.3 Katastrophen</a:t>
            </a:r>
            <a:endParaRPr lang="de-DE" sz="2800" b="1" dirty="0"/>
          </a:p>
          <a:p>
            <a:r>
              <a:rPr lang="de-DE" sz="2400" dirty="0"/>
              <a:t>Was ist eine Katastrophe</a:t>
            </a:r>
            <a:endParaRPr lang="de-DE" dirty="0"/>
          </a:p>
        </p:txBody>
      </p:sp>
      <p:sp>
        <p:nvSpPr>
          <p:cNvPr id="3" name="Text Box 4"/>
          <p:cNvSpPr txBox="1">
            <a:spLocks noChangeArrowheads="1"/>
          </p:cNvSpPr>
          <p:nvPr/>
        </p:nvSpPr>
        <p:spPr bwMode="auto">
          <a:xfrm>
            <a:off x="695400" y="1412776"/>
            <a:ext cx="10873208" cy="432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p>
            <a:pPr>
              <a:lnSpc>
                <a:spcPct val="150000"/>
              </a:lnSpc>
              <a:spcAft>
                <a:spcPts val="600"/>
              </a:spcAft>
            </a:pPr>
            <a:r>
              <a:rPr lang="de-DE" sz="2400" dirty="0"/>
              <a:t>Katastrophe im Sinne dieses Gesetzes ist ein </a:t>
            </a:r>
            <a:r>
              <a:rPr lang="de-DE" sz="2400" b="1" dirty="0">
                <a:solidFill>
                  <a:srgbClr val="0000FE"/>
                </a:solidFill>
              </a:rPr>
              <a:t>Ereignis</a:t>
            </a:r>
            <a:r>
              <a:rPr lang="de-DE" sz="2400" dirty="0"/>
              <a:t>, das </a:t>
            </a:r>
            <a:r>
              <a:rPr lang="de-DE" sz="2400" b="1" dirty="0">
                <a:solidFill>
                  <a:srgbClr val="0000FE"/>
                </a:solidFill>
              </a:rPr>
              <a:t>Leben</a:t>
            </a:r>
            <a:r>
              <a:rPr lang="de-DE" sz="2400" dirty="0"/>
              <a:t>, </a:t>
            </a:r>
            <a:r>
              <a:rPr lang="de-DE" sz="2400" b="1" dirty="0">
                <a:solidFill>
                  <a:srgbClr val="0000FE"/>
                </a:solidFill>
              </a:rPr>
              <a:t>Gesundheit</a:t>
            </a:r>
            <a:r>
              <a:rPr lang="de-DE" sz="2400" dirty="0">
                <a:solidFill>
                  <a:srgbClr val="FF0000"/>
                </a:solidFill>
              </a:rPr>
              <a:t> </a:t>
            </a:r>
            <a:r>
              <a:rPr lang="de-DE" sz="2400" dirty="0"/>
              <a:t>oder die </a:t>
            </a:r>
            <a:r>
              <a:rPr lang="de-DE" sz="2400" b="1" dirty="0">
                <a:solidFill>
                  <a:srgbClr val="0000FE"/>
                </a:solidFill>
              </a:rPr>
              <a:t>lebensnotwendige</a:t>
            </a:r>
            <a:r>
              <a:rPr lang="de-DE" sz="2400" b="1" dirty="0">
                <a:solidFill>
                  <a:srgbClr val="FF0000"/>
                </a:solidFill>
              </a:rPr>
              <a:t> </a:t>
            </a:r>
            <a:r>
              <a:rPr lang="de-DE" sz="2400" b="1" dirty="0">
                <a:solidFill>
                  <a:srgbClr val="0000FE"/>
                </a:solidFill>
              </a:rPr>
              <a:t>Versorgung</a:t>
            </a:r>
            <a:r>
              <a:rPr lang="de-DE" sz="2400" dirty="0">
                <a:solidFill>
                  <a:srgbClr val="FF0000"/>
                </a:solidFill>
              </a:rPr>
              <a:t> </a:t>
            </a:r>
            <a:r>
              <a:rPr lang="de-DE" sz="2400" dirty="0"/>
              <a:t>der </a:t>
            </a:r>
            <a:r>
              <a:rPr lang="de-DE" sz="2400" b="1" dirty="0">
                <a:solidFill>
                  <a:srgbClr val="0000FE"/>
                </a:solidFill>
              </a:rPr>
              <a:t>Bevölkerung</a:t>
            </a:r>
            <a:r>
              <a:rPr lang="de-DE" sz="2400" dirty="0">
                <a:solidFill>
                  <a:schemeClr val="tx2">
                    <a:lumMod val="60000"/>
                    <a:lumOff val="40000"/>
                  </a:schemeClr>
                </a:solidFill>
              </a:rPr>
              <a:t>, </a:t>
            </a:r>
            <a:r>
              <a:rPr lang="de-DE" sz="2400" b="1" dirty="0">
                <a:solidFill>
                  <a:srgbClr val="0000FE"/>
                </a:solidFill>
              </a:rPr>
              <a:t>Tiere</a:t>
            </a:r>
            <a:r>
              <a:rPr lang="de-DE" sz="2400" dirty="0"/>
              <a:t>, erhebliche </a:t>
            </a:r>
            <a:r>
              <a:rPr lang="de-DE" sz="2400" b="1" dirty="0">
                <a:solidFill>
                  <a:srgbClr val="0000FE"/>
                </a:solidFill>
              </a:rPr>
              <a:t>Sachwerte</a:t>
            </a:r>
            <a:r>
              <a:rPr lang="de-DE" sz="2400" dirty="0">
                <a:solidFill>
                  <a:srgbClr val="FF0000"/>
                </a:solidFill>
              </a:rPr>
              <a:t> </a:t>
            </a:r>
            <a:r>
              <a:rPr lang="de-DE" sz="2400" dirty="0"/>
              <a:t>oder die natürlichen Lebensgrundlagen in so ungewöhnlichem Maße gefährdet oder beeinträchtigt,  dass zur Beseitigung die </a:t>
            </a:r>
            <a:r>
              <a:rPr lang="de-DE" sz="2400" b="1" dirty="0">
                <a:solidFill>
                  <a:srgbClr val="0000FE"/>
                </a:solidFill>
              </a:rPr>
              <a:t>einheitliche</a:t>
            </a:r>
            <a:r>
              <a:rPr lang="de-DE" sz="2400" b="1" dirty="0">
                <a:solidFill>
                  <a:schemeClr val="tx2">
                    <a:lumMod val="60000"/>
                    <a:lumOff val="40000"/>
                  </a:schemeClr>
                </a:solidFill>
              </a:rPr>
              <a:t> </a:t>
            </a:r>
            <a:r>
              <a:rPr lang="de-DE" sz="2400" b="1" dirty="0">
                <a:solidFill>
                  <a:srgbClr val="0000FE"/>
                </a:solidFill>
              </a:rPr>
              <a:t>Lenkung</a:t>
            </a:r>
            <a:r>
              <a:rPr lang="de-DE" sz="2400" b="1" dirty="0">
                <a:solidFill>
                  <a:schemeClr val="tx2">
                    <a:lumMod val="60000"/>
                    <a:lumOff val="40000"/>
                  </a:schemeClr>
                </a:solidFill>
              </a:rPr>
              <a:t> </a:t>
            </a:r>
            <a:r>
              <a:rPr lang="de-DE" sz="2400" dirty="0"/>
              <a:t>aller Katastrophenschutz</a:t>
            </a:r>
            <a:r>
              <a:rPr lang="de-DE" sz="2400" b="1" dirty="0">
                <a:solidFill>
                  <a:srgbClr val="0000FE"/>
                </a:solidFill>
              </a:rPr>
              <a:t>maßnahmen</a:t>
            </a:r>
            <a:r>
              <a:rPr lang="de-DE" sz="2400" dirty="0"/>
              <a:t> sowie der Einsatz von </a:t>
            </a:r>
            <a:r>
              <a:rPr lang="de-DE" sz="2400" b="1" dirty="0">
                <a:solidFill>
                  <a:srgbClr val="0000FE"/>
                </a:solidFill>
              </a:rPr>
              <a:t>Einheiten</a:t>
            </a:r>
            <a:r>
              <a:rPr lang="de-DE" sz="2400" b="1" dirty="0">
                <a:solidFill>
                  <a:srgbClr val="FF0000"/>
                </a:solidFill>
              </a:rPr>
              <a:t> </a:t>
            </a:r>
            <a:r>
              <a:rPr lang="de-DE" sz="2400" dirty="0"/>
              <a:t>und </a:t>
            </a:r>
            <a:r>
              <a:rPr lang="de-DE" sz="2400" b="1" dirty="0">
                <a:solidFill>
                  <a:srgbClr val="0000FE"/>
                </a:solidFill>
              </a:rPr>
              <a:t>Einrichtungen</a:t>
            </a:r>
            <a:r>
              <a:rPr lang="de-DE" sz="2400" b="1" dirty="0">
                <a:solidFill>
                  <a:srgbClr val="FF0000"/>
                </a:solidFill>
              </a:rPr>
              <a:t> </a:t>
            </a:r>
            <a:r>
              <a:rPr lang="de-DE" sz="2400" dirty="0"/>
              <a:t>des Katastrophenschutzes erforderlich sind.</a:t>
            </a:r>
          </a:p>
        </p:txBody>
      </p:sp>
      <p:sp>
        <p:nvSpPr>
          <p:cNvPr id="9" name="Datumsplatzhalter 8"/>
          <p:cNvSpPr>
            <a:spLocks noGrp="1"/>
          </p:cNvSpPr>
          <p:nvPr>
            <p:ph type="dt" sz="half" idx="10"/>
          </p:nvPr>
        </p:nvSpPr>
        <p:spPr/>
        <p:txBody>
          <a:bodyPr/>
          <a:lstStyle/>
          <a:p>
            <a:fld id="{E3C18B29-39F4-40AB-B25D-8F2334BD470F}" type="datetime1">
              <a:rPr lang="de-DE" smtClean="0"/>
              <a:pPr/>
              <a:t>12.09.2017</a:t>
            </a:fld>
            <a:endParaRPr lang="de-DE" dirty="0"/>
          </a:p>
        </p:txBody>
      </p:sp>
      <p:sp>
        <p:nvSpPr>
          <p:cNvPr id="10" name="Fußzeilenplatzhalter 9"/>
          <p:cNvSpPr>
            <a:spLocks noGrp="1"/>
          </p:cNvSpPr>
          <p:nvPr>
            <p:ph type="ftr" sz="quarter" idx="11"/>
          </p:nvPr>
        </p:nvSpPr>
        <p:spPr>
          <a:xfrm>
            <a:off x="4295800" y="6492876"/>
            <a:ext cx="3600400" cy="365125"/>
          </a:xfrm>
        </p:spPr>
        <p:txBody>
          <a:bodyPr/>
          <a:lstStyle/>
          <a:p>
            <a:r>
              <a:rPr lang="de-DE" dirty="0"/>
              <a:t>Wasserrettung im KatS</a:t>
            </a:r>
          </a:p>
        </p:txBody>
      </p:sp>
      <p:sp>
        <p:nvSpPr>
          <p:cNvPr id="11" name="Foliennummernplatzhalter 10"/>
          <p:cNvSpPr>
            <a:spLocks noGrp="1"/>
          </p:cNvSpPr>
          <p:nvPr>
            <p:ph type="sldNum" sz="quarter" idx="12"/>
          </p:nvPr>
        </p:nvSpPr>
        <p:spPr/>
        <p:txBody>
          <a:bodyPr/>
          <a:lstStyle/>
          <a:p>
            <a:r>
              <a:rPr lang="de-DE" dirty="0" smtClean="0"/>
              <a:t>Folie </a:t>
            </a:r>
            <a:fld id="{96BCB1E1-8097-4E36-A84A-3538CF57A922}" type="slidenum">
              <a:rPr lang="de-DE" smtClean="0"/>
              <a:pPr/>
              <a:t>8</a:t>
            </a:fld>
            <a:endParaRPr lang="de-DE" dirty="0"/>
          </a:p>
        </p:txBody>
      </p:sp>
    </p:spTree>
    <p:extLst>
      <p:ext uri="{BB962C8B-B14F-4D97-AF65-F5344CB8AC3E}">
        <p14:creationId xmlns:p14="http://schemas.microsoft.com/office/powerpoint/2010/main" val="4206746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695400" y="1254329"/>
            <a:ext cx="1044116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DLRG Univers 55 Roman" pitchFamily="2" charset="0"/>
              </a:defRPr>
            </a:lvl1pPr>
            <a:lvl2pPr marL="742950" indent="-285750" eaLnBrk="0" hangingPunct="0">
              <a:defRPr sz="1200">
                <a:solidFill>
                  <a:schemeClr val="tx1"/>
                </a:solidFill>
                <a:latin typeface="DLRG Univers 55 Roman" pitchFamily="2" charset="0"/>
              </a:defRPr>
            </a:lvl2pPr>
            <a:lvl3pPr marL="1143000" indent="-228600" eaLnBrk="0" hangingPunct="0">
              <a:defRPr sz="1200">
                <a:solidFill>
                  <a:schemeClr val="tx1"/>
                </a:solidFill>
                <a:latin typeface="DLRG Univers 55 Roman" pitchFamily="2" charset="0"/>
              </a:defRPr>
            </a:lvl3pPr>
            <a:lvl4pPr marL="1600200" indent="-228600" eaLnBrk="0" hangingPunct="0">
              <a:defRPr sz="1200">
                <a:solidFill>
                  <a:schemeClr val="tx1"/>
                </a:solidFill>
                <a:latin typeface="DLRG Univers 55 Roman" pitchFamily="2" charset="0"/>
              </a:defRPr>
            </a:lvl4pPr>
            <a:lvl5pPr marL="2057400" indent="-228600" eaLnBrk="0" hangingPunct="0">
              <a:defRPr sz="1200">
                <a:solidFill>
                  <a:schemeClr val="tx1"/>
                </a:solidFill>
                <a:latin typeface="DLRG Univers 55 Roman" pitchFamily="2" charset="0"/>
              </a:defRPr>
            </a:lvl5pPr>
            <a:lvl6pPr marL="2514600" indent="-228600" eaLnBrk="0" fontAlgn="base" hangingPunct="0">
              <a:spcBef>
                <a:spcPct val="0"/>
              </a:spcBef>
              <a:spcAft>
                <a:spcPct val="0"/>
              </a:spcAft>
              <a:defRPr sz="1200">
                <a:solidFill>
                  <a:schemeClr val="tx1"/>
                </a:solidFill>
                <a:latin typeface="DLRG Univers 55 Roman" pitchFamily="2" charset="0"/>
              </a:defRPr>
            </a:lvl6pPr>
            <a:lvl7pPr marL="2971800" indent="-228600" eaLnBrk="0" fontAlgn="base" hangingPunct="0">
              <a:spcBef>
                <a:spcPct val="0"/>
              </a:spcBef>
              <a:spcAft>
                <a:spcPct val="0"/>
              </a:spcAft>
              <a:defRPr sz="1200">
                <a:solidFill>
                  <a:schemeClr val="tx1"/>
                </a:solidFill>
                <a:latin typeface="DLRG Univers 55 Roman" pitchFamily="2" charset="0"/>
              </a:defRPr>
            </a:lvl7pPr>
            <a:lvl8pPr marL="3429000" indent="-228600" eaLnBrk="0" fontAlgn="base" hangingPunct="0">
              <a:spcBef>
                <a:spcPct val="0"/>
              </a:spcBef>
              <a:spcAft>
                <a:spcPct val="0"/>
              </a:spcAft>
              <a:defRPr sz="1200">
                <a:solidFill>
                  <a:schemeClr val="tx1"/>
                </a:solidFill>
                <a:latin typeface="DLRG Univers 55 Roman" pitchFamily="2" charset="0"/>
              </a:defRPr>
            </a:lvl8pPr>
            <a:lvl9pPr marL="3886200" indent="-228600" eaLnBrk="0" fontAlgn="base" hangingPunct="0">
              <a:spcBef>
                <a:spcPct val="0"/>
              </a:spcBef>
              <a:spcAft>
                <a:spcPct val="0"/>
              </a:spcAft>
              <a:defRPr sz="1200">
                <a:solidFill>
                  <a:schemeClr val="tx1"/>
                </a:solidFill>
                <a:latin typeface="DLRG Univers 55 Roman" pitchFamily="2" charset="0"/>
              </a:defRPr>
            </a:lvl9pPr>
          </a:lstStyle>
          <a:p>
            <a:pPr eaLnBrk="1" hangingPunct="1">
              <a:spcBef>
                <a:spcPct val="50000"/>
              </a:spcBef>
              <a:buClr>
                <a:srgbClr val="336699"/>
              </a:buClr>
              <a:defRPr/>
            </a:pPr>
            <a:r>
              <a:rPr lang="de-DE" sz="2400" dirty="0">
                <a:latin typeface="DLRG Univers 55 Roman"/>
              </a:rPr>
              <a:t>Sturzfluten kommen in kleinen steilen Einzugsgebieten bei Starkregen oft in Verbindung mit Schneeschmelze vor.</a:t>
            </a:r>
          </a:p>
        </p:txBody>
      </p:sp>
      <p:graphicFrame>
        <p:nvGraphicFramePr>
          <p:cNvPr id="17413" name="Object 5"/>
          <p:cNvGraphicFramePr>
            <a:graphicFrameLocks noChangeAspect="1"/>
          </p:cNvGraphicFramePr>
          <p:nvPr>
            <p:extLst/>
          </p:nvPr>
        </p:nvGraphicFramePr>
        <p:xfrm>
          <a:off x="6843717" y="2309475"/>
          <a:ext cx="4932543" cy="3618018"/>
        </p:xfrm>
        <a:graphic>
          <a:graphicData uri="http://schemas.openxmlformats.org/presentationml/2006/ole">
            <mc:AlternateContent xmlns:mc="http://schemas.openxmlformats.org/markup-compatibility/2006">
              <mc:Choice xmlns:v="urn:schemas-microsoft-com:vml" Requires="v">
                <p:oleObj spid="_x0000_s83973" r:id="rId4" imgW="5751576" imgH="4306824" progId="Word.Picture.8">
                  <p:embed/>
                </p:oleObj>
              </mc:Choice>
              <mc:Fallback>
                <p:oleObj r:id="rId4" imgW="5751576" imgH="4306824" progId="Word.Picture.8">
                  <p:embed/>
                  <p:pic>
                    <p:nvPicPr>
                      <p:cNvPr id="17413" name="Object 5"/>
                      <p:cNvPicPr>
                        <a:picLocks noChangeAspect="1" noChangeArrowheads="1"/>
                      </p:cNvPicPr>
                      <p:nvPr/>
                    </p:nvPicPr>
                    <p:blipFill>
                      <a:blip r:embed="rId5">
                        <a:lum bright="36000"/>
                        <a:extLst>
                          <a:ext uri="{28A0092B-C50C-407E-A947-70E740481C1C}">
                            <a14:useLocalDpi xmlns:a14="http://schemas.microsoft.com/office/drawing/2010/main" val="0"/>
                          </a:ext>
                        </a:extLst>
                      </a:blip>
                      <a:srcRect l="3880" t="4160" r="2817" b="4681"/>
                      <a:stretch>
                        <a:fillRect/>
                      </a:stretch>
                    </p:blipFill>
                    <p:spPr bwMode="auto">
                      <a:xfrm>
                        <a:off x="6843717" y="2309475"/>
                        <a:ext cx="4932543" cy="3618018"/>
                      </a:xfrm>
                      <a:prstGeom prst="rect">
                        <a:avLst/>
                      </a:prstGeom>
                      <a:noFill/>
                      <a:ln>
                        <a:noFill/>
                      </a:ln>
                      <a:extLst/>
                    </p:spPr>
                  </p:pic>
                </p:oleObj>
              </mc:Fallback>
            </mc:AlternateContent>
          </a:graphicData>
        </a:graphic>
      </p:graphicFrame>
      <p:pic>
        <p:nvPicPr>
          <p:cNvPr id="17415" name="Picture 7"/>
          <p:cNvPicPr>
            <a:picLocks noChangeAspect="1" noChangeArrowheads="1"/>
          </p:cNvPicPr>
          <p:nvPr/>
        </p:nvPicPr>
        <p:blipFill>
          <a:blip r:embed="rId6">
            <a:lum bright="24000"/>
            <a:extLst>
              <a:ext uri="{28A0092B-C50C-407E-A947-70E740481C1C}">
                <a14:useLocalDpi xmlns:a14="http://schemas.microsoft.com/office/drawing/2010/main" val="0"/>
              </a:ext>
            </a:extLst>
          </a:blip>
          <a:srcRect l="15685" t="18457" r="12851" b="10141"/>
          <a:stretch>
            <a:fillRect/>
          </a:stretch>
        </p:blipFill>
        <p:spPr bwMode="auto">
          <a:xfrm>
            <a:off x="695400" y="2309474"/>
            <a:ext cx="4834011" cy="3615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descr="naturgewalt"/>
          <p:cNvPicPr>
            <a:picLocks noChangeAspect="1" noChangeArrowheads="1"/>
          </p:cNvPicPr>
          <p:nvPr/>
        </p:nvPicPr>
        <p:blipFill>
          <a:blip r:embed="rId7">
            <a:lum bright="18000" contrast="6000"/>
            <a:extLst>
              <a:ext uri="{28A0092B-C50C-407E-A947-70E740481C1C}">
                <a14:useLocalDpi xmlns:a14="http://schemas.microsoft.com/office/drawing/2010/main" val="0"/>
              </a:ext>
            </a:extLst>
          </a:blip>
          <a:srcRect/>
          <a:stretch>
            <a:fillRect/>
          </a:stretch>
        </p:blipFill>
        <p:spPr bwMode="auto">
          <a:xfrm>
            <a:off x="3569622" y="2355690"/>
            <a:ext cx="5740366" cy="431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0" name="Text Box 12"/>
          <p:cNvSpPr txBox="1">
            <a:spLocks noChangeArrowheads="1"/>
          </p:cNvSpPr>
          <p:nvPr/>
        </p:nvSpPr>
        <p:spPr bwMode="auto">
          <a:xfrm>
            <a:off x="3765030" y="6208072"/>
            <a:ext cx="174118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r>
              <a:rPr lang="de-DE" altLang="de-DE" b="1" dirty="0">
                <a:solidFill>
                  <a:schemeClr val="folHlink"/>
                </a:solidFill>
                <a:latin typeface="DLRG Univers 55 Roman"/>
              </a:rPr>
              <a:t>österreichischen </a:t>
            </a:r>
            <a:r>
              <a:rPr lang="de-DE" altLang="de-DE" b="1" dirty="0" err="1">
                <a:solidFill>
                  <a:schemeClr val="folHlink"/>
                </a:solidFill>
                <a:latin typeface="DLRG Univers 55 Roman"/>
              </a:rPr>
              <a:t>Zirl</a:t>
            </a:r>
            <a:r>
              <a:rPr lang="de-DE" altLang="de-DE" b="1" dirty="0">
                <a:solidFill>
                  <a:schemeClr val="folHlink"/>
                </a:solidFill>
                <a:latin typeface="DLRG Univers 55 Roman"/>
              </a:rPr>
              <a:t>,</a:t>
            </a:r>
          </a:p>
          <a:p>
            <a:pPr eaLnBrk="1" hangingPunct="1"/>
            <a:r>
              <a:rPr lang="de-DE" altLang="de-DE" b="1" dirty="0">
                <a:solidFill>
                  <a:schemeClr val="folHlink"/>
                </a:solidFill>
                <a:latin typeface="DLRG Univers 55 Roman"/>
              </a:rPr>
              <a:t>Tirol, 2005</a:t>
            </a:r>
          </a:p>
        </p:txBody>
      </p:sp>
      <p:sp>
        <p:nvSpPr>
          <p:cNvPr id="8" name="Text Box 4"/>
          <p:cNvSpPr txBox="1">
            <a:spLocks noChangeArrowheads="1"/>
          </p:cNvSpPr>
          <p:nvPr/>
        </p:nvSpPr>
        <p:spPr bwMode="auto">
          <a:xfrm>
            <a:off x="695400" y="188640"/>
            <a:ext cx="9885784"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8.1.1</a:t>
            </a:r>
            <a:r>
              <a:rPr lang="de-DE" altLang="de-DE" sz="3200" b="1" dirty="0">
                <a:solidFill>
                  <a:schemeClr val="tx2"/>
                </a:solidFill>
                <a:latin typeface="DLRG Univers 55 Roman"/>
              </a:rPr>
              <a:t>	Arten von Hochwasser</a:t>
            </a:r>
          </a:p>
          <a:p>
            <a:pPr eaLnBrk="1" hangingPunct="1">
              <a:tabLst>
                <a:tab pos="1252538" algn="l"/>
              </a:tabLst>
            </a:pPr>
            <a:r>
              <a:rPr lang="de-DE" altLang="de-DE" sz="3200" b="1" dirty="0">
                <a:solidFill>
                  <a:schemeClr val="tx2"/>
                </a:solidFill>
                <a:latin typeface="DLRG Univers 55 Roman"/>
              </a:rPr>
              <a:t>	</a:t>
            </a:r>
            <a:r>
              <a:rPr lang="de-DE" altLang="de-DE" sz="2800" b="1" dirty="0">
                <a:solidFill>
                  <a:schemeClr val="tx2"/>
                </a:solidFill>
                <a:latin typeface="DLRG Univers 55 Roman"/>
              </a:rPr>
              <a:t>Sturzfluten</a:t>
            </a:r>
            <a:endParaRPr lang="de-DE" altLang="de-DE" sz="3200" b="1" dirty="0">
              <a:solidFill>
                <a:schemeClr val="tx2"/>
              </a:solidFill>
              <a:latin typeface="DLRG Univers 55 Roman"/>
            </a:endParaRPr>
          </a:p>
        </p:txBody>
      </p:sp>
    </p:spTree>
    <p:extLst>
      <p:ext uri="{BB962C8B-B14F-4D97-AF65-F5344CB8AC3E}">
        <p14:creationId xmlns:p14="http://schemas.microsoft.com/office/powerpoint/2010/main" val="368196033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4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419"/>
                                        </p:tgtEl>
                                        <p:attrNameLst>
                                          <p:attrName>style.visibility</p:attrName>
                                        </p:attrNameLst>
                                      </p:cBhvr>
                                      <p:to>
                                        <p:strVal val="visible"/>
                                      </p:to>
                                    </p:set>
                                  </p:childTnLst>
                                </p:cTn>
                              </p:par>
                              <p:par>
                                <p:cTn id="19" presetID="3" presetClass="entr" presetSubtype="10" fill="hold" grpId="0" nodeType="withEffect">
                                  <p:stCondLst>
                                    <p:cond delay="0"/>
                                  </p:stCondLst>
                                  <p:childTnLst>
                                    <p:set>
                                      <p:cBhvr>
                                        <p:cTn id="20" dur="1" fill="hold">
                                          <p:stCondLst>
                                            <p:cond delay="0"/>
                                          </p:stCondLst>
                                        </p:cTn>
                                        <p:tgtEl>
                                          <p:spTgt spid="17420"/>
                                        </p:tgtEl>
                                        <p:attrNameLst>
                                          <p:attrName>style.visibility</p:attrName>
                                        </p:attrNameLst>
                                      </p:cBhvr>
                                      <p:to>
                                        <p:strVal val="visible"/>
                                      </p:to>
                                    </p:set>
                                    <p:animEffect transition="in" filter="blinds(horizontal)">
                                      <p:cBhvr>
                                        <p:cTn id="21" dur="500"/>
                                        <p:tgtEl>
                                          <p:spTgt spid="17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P spid="17420"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ChangeArrowheads="1"/>
          </p:cNvSpPr>
          <p:nvPr/>
        </p:nvSpPr>
        <p:spPr bwMode="auto">
          <a:xfrm>
            <a:off x="695400" y="1268760"/>
            <a:ext cx="11017224" cy="1892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spcBef>
                <a:spcPct val="50000"/>
              </a:spcBef>
              <a:spcAft>
                <a:spcPts val="600"/>
              </a:spcAft>
              <a:buClr>
                <a:srgbClr val="336699"/>
              </a:buClr>
              <a:defRPr/>
            </a:pPr>
            <a:r>
              <a:rPr lang="de-DE" sz="2400" b="1" dirty="0">
                <a:latin typeface="DLRG Univers 55 Roman"/>
              </a:rPr>
              <a:t>Überschwemmungen</a:t>
            </a:r>
            <a:r>
              <a:rPr lang="de-DE" sz="2400" dirty="0">
                <a:latin typeface="DLRG Univers 55 Roman"/>
              </a:rPr>
              <a:t> kommen meist bei mittleren und größeren Einzugsgebieten in Zusammenhang mit </a:t>
            </a:r>
            <a:r>
              <a:rPr lang="de-DE" sz="2400" dirty="0">
                <a:solidFill>
                  <a:srgbClr val="336699"/>
                </a:solidFill>
                <a:latin typeface="DLRG Univers 55 Roman"/>
              </a:rPr>
              <a:t>Winterereignissen</a:t>
            </a:r>
            <a:r>
              <a:rPr lang="de-DE" sz="2400" dirty="0">
                <a:latin typeface="DLRG Univers 55 Roman"/>
              </a:rPr>
              <a:t> und/oder </a:t>
            </a:r>
            <a:r>
              <a:rPr lang="de-DE" sz="2800" b="1" dirty="0" err="1">
                <a:solidFill>
                  <a:srgbClr val="336699"/>
                </a:solidFill>
                <a:latin typeface="DLRG Univers 55 Roman"/>
              </a:rPr>
              <a:t>V</a:t>
            </a:r>
            <a:r>
              <a:rPr lang="de-DE" sz="2400" dirty="0" err="1">
                <a:solidFill>
                  <a:srgbClr val="336699"/>
                </a:solidFill>
                <a:latin typeface="DLRG Univers 55 Roman"/>
              </a:rPr>
              <a:t>b</a:t>
            </a:r>
            <a:r>
              <a:rPr lang="de-DE" sz="2400" dirty="0">
                <a:solidFill>
                  <a:srgbClr val="336699"/>
                </a:solidFill>
                <a:latin typeface="DLRG Univers 55 Roman"/>
              </a:rPr>
              <a:t>-Wetterlagen</a:t>
            </a:r>
            <a:r>
              <a:rPr lang="de-DE" sz="2400" dirty="0">
                <a:latin typeface="DLRG Univers 55 Roman"/>
              </a:rPr>
              <a:t> vor. </a:t>
            </a:r>
          </a:p>
          <a:p>
            <a:pPr marL="0" lvl="1">
              <a:spcBef>
                <a:spcPct val="50000"/>
              </a:spcBef>
              <a:spcAft>
                <a:spcPts val="600"/>
              </a:spcAft>
              <a:buClr>
                <a:srgbClr val="336699"/>
              </a:buClr>
              <a:defRPr/>
            </a:pPr>
            <a:r>
              <a:rPr lang="de-DE" sz="2400" dirty="0">
                <a:latin typeface="DLRG Univers 55 Roman"/>
              </a:rPr>
              <a:t>Sie beinhaltet auch einen Grundwasseranstieg.</a:t>
            </a:r>
          </a:p>
        </p:txBody>
      </p:sp>
      <p:pic>
        <p:nvPicPr>
          <p:cNvPr id="82950" name="Picture 6" descr="BILD1"/>
          <p:cNvPicPr>
            <a:picLocks noChangeAspect="1" noChangeArrowheads="1"/>
          </p:cNvPicPr>
          <p:nvPr/>
        </p:nvPicPr>
        <p:blipFill>
          <a:blip r:embed="rId3">
            <a:extLst>
              <a:ext uri="{28A0092B-C50C-407E-A947-70E740481C1C}">
                <a14:useLocalDpi xmlns:a14="http://schemas.microsoft.com/office/drawing/2010/main" val="0"/>
              </a:ext>
            </a:extLst>
          </a:blip>
          <a:srcRect t="10020" b="9027"/>
          <a:stretch>
            <a:fillRect/>
          </a:stretch>
        </p:blipFill>
        <p:spPr bwMode="auto">
          <a:xfrm>
            <a:off x="4007768" y="3189863"/>
            <a:ext cx="6120680" cy="3551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695400" y="188640"/>
            <a:ext cx="9885784"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8.1.1</a:t>
            </a:r>
            <a:r>
              <a:rPr lang="de-DE" altLang="de-DE" sz="3200" b="1" dirty="0">
                <a:solidFill>
                  <a:schemeClr val="tx2"/>
                </a:solidFill>
                <a:latin typeface="DLRG Univers 55 Roman"/>
              </a:rPr>
              <a:t>	Arten von Hochwasser</a:t>
            </a:r>
          </a:p>
          <a:p>
            <a:pPr eaLnBrk="1" hangingPunct="1">
              <a:tabLst>
                <a:tab pos="1252538" algn="l"/>
              </a:tabLst>
            </a:pPr>
            <a:r>
              <a:rPr lang="de-DE" altLang="de-DE" sz="3200" b="1" dirty="0">
                <a:solidFill>
                  <a:schemeClr val="tx2"/>
                </a:solidFill>
                <a:latin typeface="DLRG Univers 55 Roman"/>
              </a:rPr>
              <a:t>	</a:t>
            </a:r>
            <a:r>
              <a:rPr lang="de-DE" altLang="de-DE" sz="2800" b="1" dirty="0">
                <a:solidFill>
                  <a:schemeClr val="tx2"/>
                </a:solidFill>
                <a:latin typeface="DLRG Univers 55 Roman"/>
              </a:rPr>
              <a:t>Überschwemmungen</a:t>
            </a:r>
            <a:endParaRPr lang="de-DE" altLang="de-DE" sz="3200" b="1" dirty="0">
              <a:solidFill>
                <a:schemeClr val="tx2"/>
              </a:solidFill>
              <a:latin typeface="DLRG Univers 55 Roman"/>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29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uiExpand="1" build="p" bldLvl="2"/>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695400" y="1268760"/>
            <a:ext cx="11089232"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DLRG Univers 55 Roman" pitchFamily="2" charset="0"/>
              </a:defRPr>
            </a:lvl1pPr>
            <a:lvl2pPr marL="742950" indent="-285750" eaLnBrk="0" hangingPunct="0">
              <a:defRPr sz="1200">
                <a:solidFill>
                  <a:schemeClr val="tx1"/>
                </a:solidFill>
                <a:latin typeface="DLRG Univers 55 Roman" pitchFamily="2" charset="0"/>
              </a:defRPr>
            </a:lvl2pPr>
            <a:lvl3pPr marL="1143000" indent="-228600" eaLnBrk="0" hangingPunct="0">
              <a:defRPr sz="1200">
                <a:solidFill>
                  <a:schemeClr val="tx1"/>
                </a:solidFill>
                <a:latin typeface="DLRG Univers 55 Roman" pitchFamily="2" charset="0"/>
              </a:defRPr>
            </a:lvl3pPr>
            <a:lvl4pPr marL="1600200" indent="-228600" eaLnBrk="0" hangingPunct="0">
              <a:defRPr sz="1200">
                <a:solidFill>
                  <a:schemeClr val="tx1"/>
                </a:solidFill>
                <a:latin typeface="DLRG Univers 55 Roman" pitchFamily="2" charset="0"/>
              </a:defRPr>
            </a:lvl4pPr>
            <a:lvl5pPr marL="2057400" indent="-228600" eaLnBrk="0" hangingPunct="0">
              <a:defRPr sz="1200">
                <a:solidFill>
                  <a:schemeClr val="tx1"/>
                </a:solidFill>
                <a:latin typeface="DLRG Univers 55 Roman" pitchFamily="2" charset="0"/>
              </a:defRPr>
            </a:lvl5pPr>
            <a:lvl6pPr marL="2514600" indent="-228600" eaLnBrk="0" fontAlgn="base" hangingPunct="0">
              <a:spcBef>
                <a:spcPct val="0"/>
              </a:spcBef>
              <a:spcAft>
                <a:spcPct val="0"/>
              </a:spcAft>
              <a:defRPr sz="1200">
                <a:solidFill>
                  <a:schemeClr val="tx1"/>
                </a:solidFill>
                <a:latin typeface="DLRG Univers 55 Roman" pitchFamily="2" charset="0"/>
              </a:defRPr>
            </a:lvl6pPr>
            <a:lvl7pPr marL="2971800" indent="-228600" eaLnBrk="0" fontAlgn="base" hangingPunct="0">
              <a:spcBef>
                <a:spcPct val="0"/>
              </a:spcBef>
              <a:spcAft>
                <a:spcPct val="0"/>
              </a:spcAft>
              <a:defRPr sz="1200">
                <a:solidFill>
                  <a:schemeClr val="tx1"/>
                </a:solidFill>
                <a:latin typeface="DLRG Univers 55 Roman" pitchFamily="2" charset="0"/>
              </a:defRPr>
            </a:lvl7pPr>
            <a:lvl8pPr marL="3429000" indent="-228600" eaLnBrk="0" fontAlgn="base" hangingPunct="0">
              <a:spcBef>
                <a:spcPct val="0"/>
              </a:spcBef>
              <a:spcAft>
                <a:spcPct val="0"/>
              </a:spcAft>
              <a:defRPr sz="1200">
                <a:solidFill>
                  <a:schemeClr val="tx1"/>
                </a:solidFill>
                <a:latin typeface="DLRG Univers 55 Roman" pitchFamily="2" charset="0"/>
              </a:defRPr>
            </a:lvl8pPr>
            <a:lvl9pPr marL="3886200" indent="-228600" eaLnBrk="0" fontAlgn="base" hangingPunct="0">
              <a:spcBef>
                <a:spcPct val="0"/>
              </a:spcBef>
              <a:spcAft>
                <a:spcPct val="0"/>
              </a:spcAft>
              <a:defRPr sz="1200">
                <a:solidFill>
                  <a:schemeClr val="tx1"/>
                </a:solidFill>
                <a:latin typeface="DLRG Univers 55 Roman" pitchFamily="2" charset="0"/>
              </a:defRPr>
            </a:lvl9pPr>
          </a:lstStyle>
          <a:p>
            <a:pPr eaLnBrk="1" hangingPunct="1">
              <a:spcBef>
                <a:spcPct val="50000"/>
              </a:spcBef>
              <a:defRPr/>
            </a:pPr>
            <a:r>
              <a:rPr lang="de-DE" sz="2400" b="1" dirty="0">
                <a:solidFill>
                  <a:srgbClr val="336699"/>
                </a:solidFill>
                <a:latin typeface="DLRG Univers 55 Roman"/>
              </a:rPr>
              <a:t>Große Flüsse</a:t>
            </a:r>
          </a:p>
          <a:p>
            <a:pPr eaLnBrk="1" hangingPunct="1">
              <a:spcBef>
                <a:spcPct val="50000"/>
              </a:spcBef>
              <a:defRPr/>
            </a:pPr>
            <a:r>
              <a:rPr lang="de-DE" sz="2200" dirty="0">
                <a:latin typeface="DLRG Univers 55 Roman"/>
              </a:rPr>
              <a:t>An großen Flüssen treten weitläufige Überschwemmungen auf.</a:t>
            </a:r>
          </a:p>
          <a:p>
            <a:pPr eaLnBrk="1" hangingPunct="1">
              <a:spcBef>
                <a:spcPct val="50000"/>
              </a:spcBef>
              <a:defRPr/>
            </a:pPr>
            <a:endParaRPr lang="de-DE" sz="2200" dirty="0">
              <a:latin typeface="DLRG Univers 55 Roman"/>
            </a:endParaRPr>
          </a:p>
          <a:p>
            <a:pPr eaLnBrk="1" hangingPunct="1">
              <a:spcBef>
                <a:spcPct val="50000"/>
              </a:spcBef>
              <a:defRPr/>
            </a:pPr>
            <a:r>
              <a:rPr lang="de-DE" sz="2400" b="1" dirty="0">
                <a:solidFill>
                  <a:srgbClr val="336699"/>
                </a:solidFill>
                <a:latin typeface="DLRG Univers 55 Roman"/>
              </a:rPr>
              <a:t>Kleine Flüsse</a:t>
            </a:r>
          </a:p>
          <a:p>
            <a:pPr eaLnBrk="1" hangingPunct="1">
              <a:spcBef>
                <a:spcPct val="50000"/>
              </a:spcBef>
              <a:defRPr/>
            </a:pPr>
            <a:r>
              <a:rPr lang="de-DE" sz="2200" dirty="0">
                <a:latin typeface="DLRG Univers 55 Roman"/>
              </a:rPr>
              <a:t>In kleinen Flüssen treten eher Sturzfluten auf.</a:t>
            </a:r>
          </a:p>
        </p:txBody>
      </p:sp>
      <p:sp>
        <p:nvSpPr>
          <p:cNvPr id="24579" name="Text Box 3"/>
          <p:cNvSpPr txBox="1">
            <a:spLocks noChangeArrowheads="1"/>
          </p:cNvSpPr>
          <p:nvPr/>
        </p:nvSpPr>
        <p:spPr bwMode="auto">
          <a:xfrm>
            <a:off x="695400" y="620718"/>
            <a:ext cx="957731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8.1.2</a:t>
            </a:r>
            <a:r>
              <a:rPr lang="de-DE" altLang="de-DE" sz="3200" b="1" dirty="0">
                <a:solidFill>
                  <a:schemeClr val="tx2"/>
                </a:solidFill>
                <a:latin typeface="DLRG Univers 55 Roman"/>
              </a:rPr>
              <a:t>	Entstehung von Hochwasser (1)</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843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1" nodeType="clickEffect">
                                  <p:stCondLst>
                                    <p:cond delay="0"/>
                                  </p:stCondLst>
                                  <p:childTnLst>
                                    <p:set>
                                      <p:cBhvr>
                                        <p:cTn id="14" dur="1" fill="hold">
                                          <p:stCondLst>
                                            <p:cond delay="0"/>
                                          </p:stCondLst>
                                        </p:cTn>
                                        <p:tgtEl>
                                          <p:spTgt spid="1843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uiExpand="1" build="p"/>
      <p:bldP spid="18434" grpId="1" uiExpand="1" build="allAtOnce"/>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 Box 2"/>
          <p:cNvSpPr txBox="1">
            <a:spLocks noChangeArrowheads="1"/>
          </p:cNvSpPr>
          <p:nvPr/>
        </p:nvSpPr>
        <p:spPr bwMode="auto">
          <a:xfrm>
            <a:off x="695400" y="620688"/>
            <a:ext cx="828139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8.1.3</a:t>
            </a:r>
            <a:r>
              <a:rPr lang="de-DE" altLang="de-DE" sz="3200" b="1" dirty="0">
                <a:solidFill>
                  <a:schemeClr val="tx2"/>
                </a:solidFill>
                <a:latin typeface="DLRG Univers 55 Roman"/>
              </a:rPr>
              <a:t>	Auswirkungen / Gefahren</a:t>
            </a:r>
          </a:p>
        </p:txBody>
      </p:sp>
      <p:sp>
        <p:nvSpPr>
          <p:cNvPr id="39939" name="Rectangle 5"/>
          <p:cNvSpPr>
            <a:spLocks noChangeArrowheads="1"/>
          </p:cNvSpPr>
          <p:nvPr/>
        </p:nvSpPr>
        <p:spPr bwMode="auto">
          <a:xfrm>
            <a:off x="3976688" y="1885955"/>
            <a:ext cx="914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endParaRPr lang="de-DE" altLang="de-DE">
              <a:latin typeface="DLRG Univers 55 Roman"/>
            </a:endParaRPr>
          </a:p>
        </p:txBody>
      </p:sp>
      <p:pic>
        <p:nvPicPr>
          <p:cNvPr id="31752" name="Picture 8" descr="Transportfahrt"/>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t="22173" b="7497"/>
          <a:stretch>
            <a:fillRect/>
          </a:stretch>
        </p:blipFill>
        <p:spPr bwMode="auto">
          <a:xfrm>
            <a:off x="3962400" y="3870330"/>
            <a:ext cx="38862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4" name="Picture 10" descr="flussuberschwemmungen"/>
          <p:cNvPicPr>
            <a:picLocks noChangeAspect="1" noChangeArrowheads="1"/>
          </p:cNvPicPr>
          <p:nvPr/>
        </p:nvPicPr>
        <p:blipFill>
          <a:blip r:embed="rId3">
            <a:lum bright="24000" contrast="24000"/>
            <a:extLst>
              <a:ext uri="{28A0092B-C50C-407E-A947-70E740481C1C}">
                <a14:useLocalDpi xmlns:a14="http://schemas.microsoft.com/office/drawing/2010/main" val="0"/>
              </a:ext>
            </a:extLst>
          </a:blip>
          <a:srcRect/>
          <a:stretch>
            <a:fillRect/>
          </a:stretch>
        </p:blipFill>
        <p:spPr bwMode="auto">
          <a:xfrm>
            <a:off x="5867400" y="1343025"/>
            <a:ext cx="3352800" cy="250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11" descr="naturhaushalt"/>
          <p:cNvPicPr>
            <a:picLocks noChangeAspect="1" noChangeArrowheads="1"/>
          </p:cNvPicPr>
          <p:nvPr/>
        </p:nvPicPr>
        <p:blipFill>
          <a:blip r:embed="rId4">
            <a:lum bright="18000" contrast="-6000"/>
            <a:extLst>
              <a:ext uri="{28A0092B-C50C-407E-A947-70E740481C1C}">
                <a14:useLocalDpi xmlns:a14="http://schemas.microsoft.com/office/drawing/2010/main" val="0"/>
              </a:ext>
            </a:extLst>
          </a:blip>
          <a:srcRect/>
          <a:stretch>
            <a:fillRect/>
          </a:stretch>
        </p:blipFill>
        <p:spPr bwMode="auto">
          <a:xfrm>
            <a:off x="2362200" y="1331918"/>
            <a:ext cx="3505200" cy="251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Picture 14" descr="naturhaushalt"/>
          <p:cNvPicPr>
            <a:picLocks noChangeAspect="1" noChangeArrowheads="1"/>
          </p:cNvPicPr>
          <p:nvPr/>
        </p:nvPicPr>
        <p:blipFill>
          <a:blip r:embed="rId4">
            <a:lum bright="18000" contrast="-6000"/>
            <a:extLst>
              <a:ext uri="{28A0092B-C50C-407E-A947-70E740481C1C}">
                <a14:useLocalDpi xmlns:a14="http://schemas.microsoft.com/office/drawing/2010/main" val="0"/>
              </a:ext>
            </a:extLst>
          </a:blip>
          <a:srcRect/>
          <a:stretch>
            <a:fillRect/>
          </a:stretch>
        </p:blipFill>
        <p:spPr bwMode="auto">
          <a:xfrm>
            <a:off x="2667000" y="1295400"/>
            <a:ext cx="7543800" cy="541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9" name="Picture 15" descr="flussuberschwemmungen"/>
          <p:cNvPicPr>
            <a:picLocks noChangeAspect="1" noChangeArrowheads="1"/>
          </p:cNvPicPr>
          <p:nvPr/>
        </p:nvPicPr>
        <p:blipFill>
          <a:blip r:embed="rId3">
            <a:lum bright="24000" contrast="24000"/>
            <a:extLst>
              <a:ext uri="{28A0092B-C50C-407E-A947-70E740481C1C}">
                <a14:useLocalDpi xmlns:a14="http://schemas.microsoft.com/office/drawing/2010/main" val="0"/>
              </a:ext>
            </a:extLst>
          </a:blip>
          <a:srcRect/>
          <a:stretch>
            <a:fillRect/>
          </a:stretch>
        </p:blipFill>
        <p:spPr bwMode="auto">
          <a:xfrm>
            <a:off x="2819400" y="1295405"/>
            <a:ext cx="7239000" cy="540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60" name="Picture 16" descr="Transportfahrt"/>
          <p:cNvPicPr>
            <a:picLocks noChangeAspect="1" noChangeArrowheads="1"/>
          </p:cNvPicPr>
          <p:nvPr/>
        </p:nvPicPr>
        <p:blipFill>
          <a:blip r:embed="rId2">
            <a:lum bright="18000" contrast="12000"/>
            <a:extLst>
              <a:ext uri="{28A0092B-C50C-407E-A947-70E740481C1C}">
                <a14:useLocalDpi xmlns:a14="http://schemas.microsoft.com/office/drawing/2010/main" val="0"/>
              </a:ext>
            </a:extLst>
          </a:blip>
          <a:srcRect t="22173" b="7497"/>
          <a:stretch>
            <a:fillRect/>
          </a:stretch>
        </p:blipFill>
        <p:spPr bwMode="auto">
          <a:xfrm>
            <a:off x="2895600" y="1295400"/>
            <a:ext cx="7467600"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58"/>
                                        </p:tgtEl>
                                        <p:attrNameLst>
                                          <p:attrName>style.visibility</p:attrName>
                                        </p:attrNameLst>
                                      </p:cBhvr>
                                      <p:to>
                                        <p:strVal val="visible"/>
                                      </p:to>
                                    </p:set>
                                  </p:childTnLst>
                                  <p:subTnLst>
                                    <p:set>
                                      <p:cBhvr override="childStyle">
                                        <p:cTn dur="1" fill="hold" display="0" masterRel="nextClick" afterEffect="1"/>
                                        <p:tgtEl>
                                          <p:spTgt spid="31758"/>
                                        </p:tgtEl>
                                        <p:attrNameLst>
                                          <p:attrName>style.visibility</p:attrName>
                                        </p:attrNameLst>
                                      </p:cBhvr>
                                      <p:to>
                                        <p:strVal val="hidden"/>
                                      </p:to>
                                    </p:set>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55"/>
                                        </p:tgtEl>
                                        <p:attrNameLst>
                                          <p:attrName>style.visibility</p:attrName>
                                        </p:attrNameLst>
                                      </p:cBhvr>
                                      <p:to>
                                        <p:strVal val="visible"/>
                                      </p:to>
                                    </p:set>
                                  </p:childTnLst>
                                </p:cTn>
                              </p:par>
                            </p:childTnLst>
                          </p:cTn>
                        </p:par>
                        <p:par>
                          <p:cTn id="11" fill="hold" nodeType="afterGroup">
                            <p:stCondLst>
                              <p:cond delay="0"/>
                            </p:stCondLst>
                            <p:childTnLst>
                              <p:par>
                                <p:cTn id="12" presetID="1" presetClass="entr" presetSubtype="0" fill="hold" nodeType="afterEffect">
                                  <p:stCondLst>
                                    <p:cond delay="0"/>
                                  </p:stCondLst>
                                  <p:childTnLst>
                                    <p:set>
                                      <p:cBhvr>
                                        <p:cTn id="13" dur="1" fill="hold">
                                          <p:stCondLst>
                                            <p:cond delay="0"/>
                                          </p:stCondLst>
                                        </p:cTn>
                                        <p:tgtEl>
                                          <p:spTgt spid="31759"/>
                                        </p:tgtEl>
                                        <p:attrNameLst>
                                          <p:attrName>style.visibility</p:attrName>
                                        </p:attrNameLst>
                                      </p:cBhvr>
                                      <p:to>
                                        <p:strVal val="visible"/>
                                      </p:to>
                                    </p:set>
                                  </p:childTnLst>
                                  <p:subTnLst>
                                    <p:set>
                                      <p:cBhvr override="childStyle">
                                        <p:cTn dur="1" fill="hold" display="0" masterRel="nextClick" afterEffect="1"/>
                                        <p:tgtEl>
                                          <p:spTgt spid="31759"/>
                                        </p:tgtEl>
                                        <p:attrNameLst>
                                          <p:attrName>style.visibility</p:attrName>
                                        </p:attrNameLst>
                                      </p:cBhvr>
                                      <p:to>
                                        <p:strVal val="hidden"/>
                                      </p:to>
                                    </p:set>
                                  </p:sub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31754"/>
                                        </p:tgtEl>
                                        <p:attrNameLst>
                                          <p:attrName>style.visibility</p:attrName>
                                        </p:attrNameLst>
                                      </p:cBhvr>
                                      <p:to>
                                        <p:strVal val="visible"/>
                                      </p:to>
                                    </p:set>
                                  </p:childTnLst>
                                </p:cTn>
                              </p:par>
                            </p:childTnLst>
                          </p:cTn>
                        </p:par>
                        <p:par>
                          <p:cTn id="18" fill="hold" nodeType="afterGroup">
                            <p:stCondLst>
                              <p:cond delay="0"/>
                            </p:stCondLst>
                            <p:childTnLst>
                              <p:par>
                                <p:cTn id="19" presetID="1" presetClass="entr" presetSubtype="0" fill="hold" nodeType="afterEffect">
                                  <p:stCondLst>
                                    <p:cond delay="0"/>
                                  </p:stCondLst>
                                  <p:childTnLst>
                                    <p:set>
                                      <p:cBhvr>
                                        <p:cTn id="20" dur="1" fill="hold">
                                          <p:stCondLst>
                                            <p:cond delay="0"/>
                                          </p:stCondLst>
                                        </p:cTn>
                                        <p:tgtEl>
                                          <p:spTgt spid="31760"/>
                                        </p:tgtEl>
                                        <p:attrNameLst>
                                          <p:attrName>style.visibility</p:attrName>
                                        </p:attrNameLst>
                                      </p:cBhvr>
                                      <p:to>
                                        <p:strVal val="visible"/>
                                      </p:to>
                                    </p:set>
                                  </p:childTnLst>
                                  <p:subTnLst>
                                    <p:set>
                                      <p:cBhvr override="childStyle">
                                        <p:cTn dur="1" fill="hold" display="0" masterRel="nextClick" afterEffect="1"/>
                                        <p:tgtEl>
                                          <p:spTgt spid="31760"/>
                                        </p:tgtEl>
                                        <p:attrNameLst>
                                          <p:attrName>style.visibility</p:attrName>
                                        </p:attrNameLst>
                                      </p:cBhvr>
                                      <p:to>
                                        <p:strVal val="hidden"/>
                                      </p:to>
                                    </p:set>
                                  </p:sub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7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p:cNvSpPr txBox="1">
            <a:spLocks noChangeArrowheads="1"/>
          </p:cNvSpPr>
          <p:nvPr/>
        </p:nvSpPr>
        <p:spPr bwMode="auto">
          <a:xfrm>
            <a:off x="695400" y="620688"/>
            <a:ext cx="6147792"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8.1.4</a:t>
            </a:r>
            <a:r>
              <a:rPr lang="de-DE" altLang="de-DE" sz="3200" b="1" dirty="0">
                <a:solidFill>
                  <a:schemeClr val="tx2"/>
                </a:solidFill>
                <a:latin typeface="DLRG Univers 55 Roman"/>
              </a:rPr>
              <a:t>	Gefahren</a:t>
            </a:r>
          </a:p>
        </p:txBody>
      </p:sp>
      <p:sp>
        <p:nvSpPr>
          <p:cNvPr id="32774" name="Text Box 6"/>
          <p:cNvSpPr txBox="1">
            <a:spLocks noChangeArrowheads="1"/>
          </p:cNvSpPr>
          <p:nvPr/>
        </p:nvSpPr>
        <p:spPr bwMode="auto">
          <a:xfrm>
            <a:off x="695400" y="1268765"/>
            <a:ext cx="11305256"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spcBef>
                <a:spcPct val="50000"/>
              </a:spcBef>
              <a:buClr>
                <a:srgbClr val="336699"/>
              </a:buClr>
            </a:pPr>
            <a:r>
              <a:rPr lang="de-DE" altLang="de-DE" sz="2400" b="1" dirty="0">
                <a:solidFill>
                  <a:srgbClr val="336699"/>
                </a:solidFill>
                <a:latin typeface="DLRG Univers 55 Roman"/>
              </a:rPr>
              <a:t>Ertrinken/Lebensgefahr</a:t>
            </a:r>
          </a:p>
          <a:p>
            <a:pPr eaLnBrk="1" hangingPunct="1">
              <a:spcBef>
                <a:spcPct val="50000"/>
              </a:spcBef>
              <a:buClr>
                <a:srgbClr val="336699"/>
              </a:buClr>
            </a:pPr>
            <a:r>
              <a:rPr lang="de-DE" altLang="de-DE" sz="2200" dirty="0">
                <a:latin typeface="DLRG Univers 55 Roman"/>
              </a:rPr>
              <a:t>in Gebäuden (Kellern, Tiefgaragen) abgeschnittener Rückweg (Strömung, Treibgut)</a:t>
            </a:r>
            <a:br>
              <a:rPr lang="de-DE" altLang="de-DE" sz="2200" dirty="0">
                <a:latin typeface="DLRG Univers 55 Roman"/>
              </a:rPr>
            </a:br>
            <a:r>
              <a:rPr lang="de-DE" altLang="de-DE" sz="1400" dirty="0">
                <a:latin typeface="DLRG Univers 55 Roman"/>
              </a:rPr>
              <a:t>	</a:t>
            </a:r>
          </a:p>
          <a:p>
            <a:pPr eaLnBrk="1" hangingPunct="1">
              <a:spcBef>
                <a:spcPct val="50000"/>
              </a:spcBef>
              <a:buClr>
                <a:srgbClr val="336699"/>
              </a:buClr>
            </a:pPr>
            <a:r>
              <a:rPr lang="de-DE" altLang="de-DE" sz="2400" b="1" dirty="0">
                <a:solidFill>
                  <a:srgbClr val="336699"/>
                </a:solidFill>
                <a:latin typeface="DLRG Univers 55 Roman"/>
              </a:rPr>
              <a:t>Zerstörung der Infrastruktur</a:t>
            </a:r>
          </a:p>
          <a:p>
            <a:pPr eaLnBrk="1" hangingPunct="1">
              <a:spcBef>
                <a:spcPct val="50000"/>
              </a:spcBef>
              <a:buClr>
                <a:srgbClr val="336699"/>
              </a:buClr>
            </a:pPr>
            <a:r>
              <a:rPr lang="de-DE" altLang="de-DE" sz="2200" dirty="0">
                <a:latin typeface="DLRG Univers 55 Roman"/>
              </a:rPr>
              <a:t>Strom, Gas, Wasser, Abwasser, Telefon, Handy, Straßen, Brücken, Eisenbahnen, etc. </a:t>
            </a:r>
            <a:br>
              <a:rPr lang="de-DE" altLang="de-DE" sz="2200" dirty="0">
                <a:latin typeface="DLRG Univers 55 Roman"/>
              </a:rPr>
            </a:br>
            <a:endParaRPr lang="de-DE" altLang="de-DE" sz="1400" dirty="0">
              <a:latin typeface="DLRG Univers 55 Roman"/>
            </a:endParaRPr>
          </a:p>
          <a:p>
            <a:pPr eaLnBrk="1" hangingPunct="1">
              <a:spcBef>
                <a:spcPct val="50000"/>
              </a:spcBef>
              <a:buClr>
                <a:srgbClr val="336699"/>
              </a:buClr>
            </a:pPr>
            <a:r>
              <a:rPr lang="de-DE" altLang="de-DE" sz="2400" b="1" dirty="0">
                <a:solidFill>
                  <a:srgbClr val="336699"/>
                </a:solidFill>
                <a:latin typeface="DLRG Univers 55 Roman"/>
              </a:rPr>
              <a:t>Zerstörung von Bauwerken aller Art</a:t>
            </a:r>
            <a:br>
              <a:rPr lang="de-DE" altLang="de-DE" sz="2400" b="1" dirty="0">
                <a:solidFill>
                  <a:srgbClr val="336699"/>
                </a:solidFill>
                <a:latin typeface="DLRG Univers 55 Roman"/>
              </a:rPr>
            </a:br>
            <a:endParaRPr lang="de-DE" altLang="de-DE" sz="100" b="1" dirty="0">
              <a:solidFill>
                <a:srgbClr val="336699"/>
              </a:solidFill>
              <a:latin typeface="DLRG Univers 55 Roman"/>
            </a:endParaRPr>
          </a:p>
          <a:p>
            <a:pPr eaLnBrk="1" hangingPunct="1">
              <a:spcBef>
                <a:spcPct val="50000"/>
              </a:spcBef>
              <a:buClr>
                <a:srgbClr val="336699"/>
              </a:buClr>
            </a:pPr>
            <a:r>
              <a:rPr lang="de-DE" altLang="de-DE" sz="2400" b="1" dirty="0">
                <a:solidFill>
                  <a:srgbClr val="336699"/>
                </a:solidFill>
                <a:latin typeface="DLRG Univers 55 Roman"/>
              </a:rPr>
              <a:t>Gewässerverschmutzungen</a:t>
            </a:r>
          </a:p>
          <a:p>
            <a:pPr eaLnBrk="1" hangingPunct="1">
              <a:spcBef>
                <a:spcPct val="50000"/>
              </a:spcBef>
              <a:buClr>
                <a:srgbClr val="336699"/>
              </a:buClr>
            </a:pPr>
            <a:r>
              <a:rPr lang="de-DE" altLang="de-DE" sz="2200" dirty="0">
                <a:latin typeface="DLRG Univers 55 Roman"/>
              </a:rPr>
              <a:t>Öltanks, Tierkadaver, Treibgut, etc.</a:t>
            </a:r>
            <a:endParaRPr lang="de-DE" altLang="de-DE" sz="1800" dirty="0">
              <a:latin typeface="DLRG Univers 55 Roman"/>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2774">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7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2774">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277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uiExpand="1" build="p" autoUpdateAnimBg="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1" name="Text Box 5"/>
          <p:cNvSpPr txBox="1">
            <a:spLocks noChangeArrowheads="1"/>
          </p:cNvSpPr>
          <p:nvPr/>
        </p:nvSpPr>
        <p:spPr bwMode="auto">
          <a:xfrm>
            <a:off x="695401" y="1340768"/>
            <a:ext cx="8064430" cy="3739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87313" indent="-87313" eaLnBrk="0" hangingPunct="0">
              <a:defRPr sz="1200">
                <a:solidFill>
                  <a:schemeClr val="tx1"/>
                </a:solidFill>
                <a:latin typeface="DLRG Univers 55 Roman" panose="02000503040000020003" pitchFamily="2" charset="0"/>
              </a:defRPr>
            </a:lvl1pPr>
            <a:lvl2pPr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marL="342900" indent="-342900" eaLnBrk="1" hangingPunct="1">
              <a:spcBef>
                <a:spcPts val="600"/>
              </a:spcBef>
              <a:buClr>
                <a:schemeClr val="accent1"/>
              </a:buClr>
              <a:buFont typeface="Wingdings" panose="05000000000000000000" pitchFamily="2" charset="2"/>
              <a:buChar char="§"/>
            </a:pPr>
            <a:r>
              <a:rPr lang="de-DE" altLang="de-DE" sz="2400" b="1" dirty="0">
                <a:latin typeface="DLRG Univers 55 Roman"/>
              </a:rPr>
              <a:t>Auf Unterwasserhindernisse achten</a:t>
            </a:r>
            <a:r>
              <a:rPr lang="de-DE" altLang="de-DE" sz="2400" dirty="0">
                <a:latin typeface="DLRG Univers 55 Roman"/>
              </a:rPr>
              <a:t/>
            </a:r>
            <a:br>
              <a:rPr lang="de-DE" altLang="de-DE" sz="2400" dirty="0">
                <a:latin typeface="DLRG Univers 55 Roman"/>
              </a:rPr>
            </a:br>
            <a:r>
              <a:rPr lang="de-DE" altLang="de-DE" sz="2400" dirty="0">
                <a:latin typeface="DLRG Univers 55 Roman"/>
              </a:rPr>
              <a:t>(insbesondere bei Schlauchbooten)</a:t>
            </a:r>
          </a:p>
          <a:p>
            <a:pPr marL="447675" lvl="1" indent="-254000" eaLnBrk="1" hangingPunct="1">
              <a:spcBef>
                <a:spcPts val="600"/>
              </a:spcBef>
              <a:buClr>
                <a:srgbClr val="336699"/>
              </a:buClr>
              <a:buFont typeface="Arial" panose="020B0604020202020204" pitchFamily="34" charset="0"/>
              <a:buChar char="•"/>
            </a:pPr>
            <a:r>
              <a:rPr lang="de-DE" altLang="de-DE" sz="2200" dirty="0">
                <a:latin typeface="DLRG Univers 55 Roman"/>
              </a:rPr>
              <a:t>Gartenzäune</a:t>
            </a:r>
          </a:p>
          <a:p>
            <a:pPr marL="447675" lvl="1" indent="-254000" eaLnBrk="1" hangingPunct="1">
              <a:spcBef>
                <a:spcPts val="600"/>
              </a:spcBef>
              <a:buClr>
                <a:srgbClr val="336699"/>
              </a:buClr>
              <a:buFont typeface="Arial" panose="020B0604020202020204" pitchFamily="34" charset="0"/>
              <a:buChar char="•"/>
            </a:pPr>
            <a:r>
              <a:rPr lang="de-DE" altLang="de-DE" sz="2200" dirty="0">
                <a:latin typeface="DLRG Univers 55 Roman"/>
              </a:rPr>
              <a:t>Telefonzellen</a:t>
            </a:r>
          </a:p>
          <a:p>
            <a:pPr marL="447675" lvl="1" indent="-254000" eaLnBrk="1" hangingPunct="1">
              <a:spcBef>
                <a:spcPts val="600"/>
              </a:spcBef>
              <a:buClr>
                <a:srgbClr val="336699"/>
              </a:buClr>
              <a:buFont typeface="Arial" panose="020B0604020202020204" pitchFamily="34" charset="0"/>
              <a:buChar char="•"/>
            </a:pPr>
            <a:r>
              <a:rPr lang="de-DE" altLang="de-DE" sz="2200" dirty="0">
                <a:latin typeface="DLRG Univers 55 Roman"/>
              </a:rPr>
              <a:t>Bushaltestellen</a:t>
            </a:r>
          </a:p>
          <a:p>
            <a:pPr marL="447675" lvl="1" indent="-254000" eaLnBrk="1" hangingPunct="1">
              <a:spcBef>
                <a:spcPts val="600"/>
              </a:spcBef>
              <a:buClr>
                <a:srgbClr val="336699"/>
              </a:buClr>
              <a:buFont typeface="Arial" panose="020B0604020202020204" pitchFamily="34" charset="0"/>
              <a:buChar char="•"/>
            </a:pPr>
            <a:r>
              <a:rPr lang="de-DE" altLang="de-DE" sz="2200" dirty="0">
                <a:latin typeface="DLRG Univers 55 Roman"/>
              </a:rPr>
              <a:t>Autos</a:t>
            </a:r>
          </a:p>
          <a:p>
            <a:pPr marL="447675" lvl="1" indent="-254000" eaLnBrk="1" hangingPunct="1">
              <a:spcBef>
                <a:spcPts val="600"/>
              </a:spcBef>
              <a:buClr>
                <a:srgbClr val="336699"/>
              </a:buClr>
              <a:buFont typeface="Arial" panose="020B0604020202020204" pitchFamily="34" charset="0"/>
              <a:buChar char="•"/>
            </a:pPr>
            <a:r>
              <a:rPr lang="de-DE" altLang="de-DE" sz="2200" dirty="0">
                <a:latin typeface="DLRG Univers 55 Roman"/>
              </a:rPr>
              <a:t>Parkbänke</a:t>
            </a:r>
          </a:p>
          <a:p>
            <a:pPr marL="447675" lvl="1" indent="-254000" eaLnBrk="1" hangingPunct="1">
              <a:spcBef>
                <a:spcPts val="600"/>
              </a:spcBef>
              <a:buClr>
                <a:srgbClr val="336699"/>
              </a:buClr>
              <a:buFont typeface="Arial" panose="020B0604020202020204" pitchFamily="34" charset="0"/>
              <a:buChar char="•"/>
            </a:pPr>
            <a:r>
              <a:rPr lang="de-DE" altLang="de-DE" sz="2200" dirty="0">
                <a:latin typeface="DLRG Univers 55 Roman"/>
              </a:rPr>
              <a:t>Schilder</a:t>
            </a:r>
          </a:p>
          <a:p>
            <a:pPr marL="447675" lvl="1" indent="-254000" eaLnBrk="1" hangingPunct="1">
              <a:spcBef>
                <a:spcPts val="600"/>
              </a:spcBef>
              <a:buClr>
                <a:srgbClr val="336699"/>
              </a:buClr>
              <a:buFont typeface="Arial" panose="020B0604020202020204" pitchFamily="34" charset="0"/>
              <a:buChar char="•"/>
            </a:pPr>
            <a:r>
              <a:rPr lang="de-DE" altLang="de-DE" sz="2200" dirty="0">
                <a:latin typeface="DLRG Univers 55 Roman"/>
              </a:rPr>
              <a:t>etc.</a:t>
            </a:r>
          </a:p>
        </p:txBody>
      </p:sp>
      <p:sp>
        <p:nvSpPr>
          <p:cNvPr id="5" name="Text Box 2"/>
          <p:cNvSpPr txBox="1">
            <a:spLocks noChangeArrowheads="1"/>
          </p:cNvSpPr>
          <p:nvPr/>
        </p:nvSpPr>
        <p:spPr bwMode="auto">
          <a:xfrm>
            <a:off x="695400" y="620688"/>
            <a:ext cx="10801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8.1.4.1</a:t>
            </a:r>
            <a:r>
              <a:rPr lang="de-DE" altLang="de-DE" sz="3200" b="1" dirty="0">
                <a:solidFill>
                  <a:schemeClr val="tx2"/>
                </a:solidFill>
                <a:latin typeface="DLRG Univers 55 Roman"/>
              </a:rPr>
              <a:t>	Gefahren durch unter Wasserhindernisse</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746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746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746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746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746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746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746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746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1" grpId="0" uiExpand="1" build="p" bldLvl="2"/>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5" name="Text Box 3"/>
          <p:cNvSpPr txBox="1">
            <a:spLocks noChangeArrowheads="1"/>
          </p:cNvSpPr>
          <p:nvPr/>
        </p:nvSpPr>
        <p:spPr bwMode="auto">
          <a:xfrm>
            <a:off x="479376" y="1340773"/>
            <a:ext cx="11377263" cy="3708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DLRG Univers 55 Roman" panose="02000503040000020003" pitchFamily="2" charset="0"/>
              </a:defRPr>
            </a:lvl1pPr>
            <a:lvl2pPr eaLnBrk="0" hangingPunct="0">
              <a:defRPr sz="1200">
                <a:solidFill>
                  <a:schemeClr val="tx1"/>
                </a:solidFill>
                <a:latin typeface="DLRG Univers 55 Roman" panose="02000503040000020003" pitchFamily="2" charset="0"/>
              </a:defRPr>
            </a:lvl2pPr>
            <a:lvl3pPr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lvl="1" eaLnBrk="1" hangingPunct="1">
              <a:spcBef>
                <a:spcPts val="600"/>
              </a:spcBef>
              <a:buClr>
                <a:srgbClr val="336699"/>
              </a:buClr>
            </a:pPr>
            <a:endParaRPr lang="de-DE" altLang="de-DE" sz="2800" dirty="0">
              <a:latin typeface="DLRG Univers 55 Roman"/>
            </a:endParaRPr>
          </a:p>
          <a:p>
            <a:pPr eaLnBrk="1" hangingPunct="1">
              <a:spcBef>
                <a:spcPts val="600"/>
              </a:spcBef>
              <a:buClr>
                <a:srgbClr val="336699"/>
              </a:buClr>
              <a:tabLst>
                <a:tab pos="273050" algn="l"/>
              </a:tabLst>
            </a:pPr>
            <a:r>
              <a:rPr lang="de-DE" altLang="de-DE" sz="2800" dirty="0">
                <a:latin typeface="DLRG Univers 55 Roman"/>
              </a:rPr>
              <a:t>Helfer in </a:t>
            </a:r>
            <a:r>
              <a:rPr lang="de-DE" altLang="de-DE" sz="2800" dirty="0" err="1">
                <a:latin typeface="DLRG Univers 55 Roman"/>
              </a:rPr>
              <a:t>Wathosen</a:t>
            </a:r>
            <a:r>
              <a:rPr lang="de-DE" altLang="de-DE" sz="2800" dirty="0">
                <a:latin typeface="DLRG Univers 55 Roman"/>
              </a:rPr>
              <a:t>/Wasserhosen</a:t>
            </a:r>
          </a:p>
          <a:p>
            <a:pPr marL="800100" lvl="1" indent="-342900" eaLnBrk="1" hangingPunct="1">
              <a:spcBef>
                <a:spcPts val="600"/>
              </a:spcBef>
              <a:buClr>
                <a:srgbClr val="336699"/>
              </a:buClr>
              <a:buFont typeface="Arial" panose="020B0604020202020204" pitchFamily="34" charset="0"/>
              <a:buChar char="•"/>
            </a:pPr>
            <a:r>
              <a:rPr lang="de-DE" altLang="de-DE" sz="2400" dirty="0">
                <a:latin typeface="DLRG Univers 55 Roman"/>
              </a:rPr>
              <a:t>grundsätzlich mit Rettungsweste (275N)</a:t>
            </a:r>
          </a:p>
          <a:p>
            <a:pPr marL="800100" lvl="1" indent="-342900" eaLnBrk="1" hangingPunct="1">
              <a:spcBef>
                <a:spcPts val="600"/>
              </a:spcBef>
              <a:buClr>
                <a:srgbClr val="336699"/>
              </a:buClr>
              <a:buFont typeface="Arial" panose="020B0604020202020204" pitchFamily="34" charset="0"/>
              <a:buChar char="•"/>
            </a:pPr>
            <a:r>
              <a:rPr lang="de-DE" altLang="de-DE" sz="2400" dirty="0">
                <a:latin typeface="DLRG Univers 55 Roman"/>
              </a:rPr>
              <a:t>nur bis maximal geringer Strömung</a:t>
            </a:r>
          </a:p>
          <a:p>
            <a:pPr marL="800100" lvl="1" indent="-342900" eaLnBrk="1" hangingPunct="1">
              <a:spcBef>
                <a:spcPts val="600"/>
              </a:spcBef>
              <a:buClr>
                <a:srgbClr val="336699"/>
              </a:buClr>
              <a:buFont typeface="Arial" panose="020B0604020202020204" pitchFamily="34" charset="0"/>
              <a:buChar char="•"/>
            </a:pPr>
            <a:r>
              <a:rPr lang="de-DE" altLang="de-DE" sz="2400" dirty="0">
                <a:latin typeface="DLRG Univers 55 Roman"/>
              </a:rPr>
              <a:t>nur bis zu einer Wassertiefe von 1,10m</a:t>
            </a:r>
          </a:p>
          <a:p>
            <a:pPr marL="800100" lvl="1" indent="-342900" eaLnBrk="1" hangingPunct="1">
              <a:spcBef>
                <a:spcPts val="600"/>
              </a:spcBef>
              <a:buClr>
                <a:srgbClr val="336699"/>
              </a:buClr>
              <a:buFont typeface="Arial" panose="020B0604020202020204" pitchFamily="34" charset="0"/>
              <a:buChar char="•"/>
            </a:pPr>
            <a:r>
              <a:rPr lang="de-DE" altLang="de-DE" sz="2400" dirty="0">
                <a:latin typeface="DLRG Univers 55 Roman"/>
              </a:rPr>
              <a:t>ab 50 cm nur Angeleint (max. 20m Leinenlänge) </a:t>
            </a:r>
          </a:p>
          <a:p>
            <a:pPr marL="800100" lvl="1" indent="-342900" eaLnBrk="1" hangingPunct="1">
              <a:spcBef>
                <a:spcPts val="600"/>
              </a:spcBef>
              <a:buClr>
                <a:srgbClr val="336699"/>
              </a:buClr>
              <a:buFont typeface="Arial" panose="020B0604020202020204" pitchFamily="34" charset="0"/>
              <a:buChar char="•"/>
            </a:pPr>
            <a:r>
              <a:rPr lang="de-DE" altLang="de-DE" sz="2400" dirty="0">
                <a:latin typeface="DLRG Univers 55 Roman"/>
              </a:rPr>
              <a:t>bei Strömung </a:t>
            </a:r>
            <a:r>
              <a:rPr lang="de-DE" altLang="de-DE" sz="2400" dirty="0">
                <a:latin typeface="DLRG Univers 55 Roman"/>
                <a:sym typeface="Wingdings" panose="05000000000000000000" pitchFamily="2" charset="2"/>
              </a:rPr>
              <a:t></a:t>
            </a:r>
            <a:r>
              <a:rPr lang="de-DE" altLang="de-DE" sz="2400" dirty="0">
                <a:latin typeface="DLRG Univers 55 Roman"/>
              </a:rPr>
              <a:t> Leinenverbindung nur mit Panikauslösung</a:t>
            </a:r>
          </a:p>
          <a:p>
            <a:pPr marL="800100" lvl="1" indent="-342900" eaLnBrk="1" hangingPunct="1">
              <a:spcBef>
                <a:spcPts val="600"/>
              </a:spcBef>
              <a:buClr>
                <a:srgbClr val="336699"/>
              </a:buClr>
              <a:buFont typeface="Arial" panose="020B0604020202020204" pitchFamily="34" charset="0"/>
              <a:buChar char="•"/>
            </a:pPr>
            <a:r>
              <a:rPr lang="de-DE" altLang="de-DE" sz="2400" dirty="0">
                <a:latin typeface="DLRG Univers 55 Roman"/>
              </a:rPr>
              <a:t>Vorgesehener Arbeitsbereich vorher absuchen</a:t>
            </a:r>
          </a:p>
        </p:txBody>
      </p:sp>
      <p:sp>
        <p:nvSpPr>
          <p:cNvPr id="5" name="Text Box 4"/>
          <p:cNvSpPr txBox="1">
            <a:spLocks noChangeArrowheads="1"/>
          </p:cNvSpPr>
          <p:nvPr/>
        </p:nvSpPr>
        <p:spPr bwMode="auto">
          <a:xfrm>
            <a:off x="695400" y="188640"/>
            <a:ext cx="9864650"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8.1.5</a:t>
            </a:r>
            <a:r>
              <a:rPr lang="de-DE" altLang="de-DE" sz="3200" b="1" dirty="0">
                <a:solidFill>
                  <a:schemeClr val="tx2"/>
                </a:solidFill>
                <a:latin typeface="DLRG Univers 55 Roman"/>
              </a:rPr>
              <a:t>	Verhalten mit </a:t>
            </a:r>
            <a:r>
              <a:rPr lang="de-DE" altLang="de-DE" sz="3200" b="1" dirty="0" err="1">
                <a:solidFill>
                  <a:schemeClr val="tx2"/>
                </a:solidFill>
                <a:latin typeface="DLRG Univers 55 Roman"/>
              </a:rPr>
              <a:t>Wathosen</a:t>
            </a:r>
            <a:r>
              <a:rPr lang="de-DE" altLang="de-DE" sz="3200" b="1" dirty="0">
                <a:solidFill>
                  <a:schemeClr val="tx2"/>
                </a:solidFill>
                <a:latin typeface="DLRG Univers 55 Roman"/>
              </a:rPr>
              <a:t>/Wasserhosen</a:t>
            </a:r>
          </a:p>
        </p:txBody>
      </p:sp>
    </p:spTree>
    <p:extLst>
      <p:ext uri="{BB962C8B-B14F-4D97-AF65-F5344CB8AC3E}">
        <p14:creationId xmlns:p14="http://schemas.microsoft.com/office/powerpoint/2010/main" val="3804552124"/>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98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987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987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987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987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987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98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5" grpId="0" uiExpand="1" build="p" bldLvl="2"/>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8" name="Rectangle 6"/>
          <p:cNvSpPr>
            <a:spLocks noChangeArrowheads="1"/>
          </p:cNvSpPr>
          <p:nvPr/>
        </p:nvSpPr>
        <p:spPr bwMode="auto">
          <a:xfrm>
            <a:off x="695400" y="1340773"/>
            <a:ext cx="9861152" cy="26237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0000" tIns="152352" bIns="38088">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r>
              <a:rPr lang="de-DE" altLang="de-DE" sz="2400" b="1" dirty="0">
                <a:solidFill>
                  <a:srgbClr val="336699"/>
                </a:solidFill>
                <a:latin typeface="DLRG Univers 55 Roman"/>
                <a:cs typeface="Arial" panose="020B0604020202020204" pitchFamily="34" charset="0"/>
              </a:rPr>
              <a:t>Deiche</a:t>
            </a:r>
            <a:r>
              <a:rPr lang="de-DE" altLang="de-DE" sz="2200" dirty="0">
                <a:latin typeface="DLRG Univers 55 Roman"/>
                <a:cs typeface="Arial" panose="020B0604020202020204" pitchFamily="34" charset="0"/>
              </a:rPr>
              <a:t>   </a:t>
            </a:r>
          </a:p>
          <a:p>
            <a:r>
              <a:rPr lang="de-DE" altLang="de-DE" sz="2200" dirty="0">
                <a:latin typeface="DLRG Univers 55 Roman"/>
                <a:cs typeface="Arial" panose="020B0604020202020204" pitchFamily="34" charset="0"/>
              </a:rPr>
              <a:t>sind künstlich errichtete Schutzwälle entlang von Gewässern mit dem Ziel, die dahinter liegenden Flächen vor Überflutung zu schützen.</a:t>
            </a:r>
            <a:br>
              <a:rPr lang="de-DE" altLang="de-DE" sz="2200" dirty="0">
                <a:latin typeface="DLRG Univers 55 Roman"/>
                <a:cs typeface="Arial" panose="020B0604020202020204" pitchFamily="34" charset="0"/>
              </a:rPr>
            </a:br>
            <a:endParaRPr lang="de-DE" altLang="de-DE" sz="2200" dirty="0">
              <a:latin typeface="DLRG Univers 55 Roman"/>
              <a:cs typeface="Arial" panose="020B0604020202020204" pitchFamily="34" charset="0"/>
            </a:endParaRPr>
          </a:p>
          <a:p>
            <a:r>
              <a:rPr lang="de-DE" altLang="de-DE" sz="2400" b="1" dirty="0">
                <a:solidFill>
                  <a:srgbClr val="336699"/>
                </a:solidFill>
                <a:latin typeface="DLRG Univers 55 Roman"/>
                <a:cs typeface="Arial" panose="020B0604020202020204" pitchFamily="34" charset="0"/>
              </a:rPr>
              <a:t>Dämme</a:t>
            </a:r>
            <a:r>
              <a:rPr lang="de-DE" altLang="de-DE" sz="2200" dirty="0">
                <a:latin typeface="DLRG Univers 55 Roman"/>
                <a:cs typeface="Arial" panose="020B0604020202020204" pitchFamily="34" charset="0"/>
              </a:rPr>
              <a:t> </a:t>
            </a:r>
          </a:p>
          <a:p>
            <a:r>
              <a:rPr lang="de-DE" altLang="de-DE" sz="2200" dirty="0">
                <a:latin typeface="DLRG Univers 55 Roman"/>
                <a:cs typeface="Arial" panose="020B0604020202020204" pitchFamily="34" charset="0"/>
              </a:rPr>
              <a:t>haben die gleiche Aufgabe wie Deiche, sind jedoch ständig auf einer Seite mit Wasser in Kontakt. </a:t>
            </a:r>
            <a:endParaRPr lang="de-DE" altLang="de-DE" sz="2200" dirty="0">
              <a:latin typeface="DLRG Univers 55 Roman"/>
              <a:cs typeface="Times New Roman" panose="02020603050405020304" pitchFamily="18" charset="0"/>
            </a:endParaRPr>
          </a:p>
        </p:txBody>
      </p:sp>
      <p:sp>
        <p:nvSpPr>
          <p:cNvPr id="4" name="Text Box 4"/>
          <p:cNvSpPr txBox="1">
            <a:spLocks noChangeArrowheads="1"/>
          </p:cNvSpPr>
          <p:nvPr/>
        </p:nvSpPr>
        <p:spPr bwMode="auto">
          <a:xfrm>
            <a:off x="695400" y="188640"/>
            <a:ext cx="9885784"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8.2</a:t>
            </a:r>
            <a:r>
              <a:rPr lang="de-DE" altLang="de-DE" sz="3200" b="1" dirty="0">
                <a:solidFill>
                  <a:schemeClr val="tx2"/>
                </a:solidFill>
                <a:latin typeface="DLRG Univers 55 Roman"/>
              </a:rPr>
              <a:t>	Deiche und Dämme</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3379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379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8" grpId="0" uiExpand="1"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034" name="Group 32"/>
          <p:cNvGrpSpPr>
            <a:grpSpLocks/>
          </p:cNvGrpSpPr>
          <p:nvPr/>
        </p:nvGrpSpPr>
        <p:grpSpPr bwMode="auto">
          <a:xfrm>
            <a:off x="1919536" y="1340768"/>
            <a:ext cx="8365232" cy="4459412"/>
            <a:chOff x="576" y="1344"/>
            <a:chExt cx="5088" cy="2673"/>
          </a:xfrm>
        </p:grpSpPr>
        <p:pic>
          <p:nvPicPr>
            <p:cNvPr id="44050" name="Picture 4" descr="Deichprofi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 y="1344"/>
              <a:ext cx="5088" cy="2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51" name="AutoShape 21"/>
            <p:cNvSpPr>
              <a:spLocks noChangeArrowheads="1"/>
            </p:cNvSpPr>
            <p:nvPr/>
          </p:nvSpPr>
          <p:spPr bwMode="auto">
            <a:xfrm>
              <a:off x="657" y="2112"/>
              <a:ext cx="1769" cy="955"/>
            </a:xfrm>
            <a:prstGeom prst="parallelogram">
              <a:avLst>
                <a:gd name="adj" fmla="val 114975"/>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endParaRPr lang="de-DE" altLang="de-DE">
                <a:latin typeface="DLRG Univers 55 Roman"/>
              </a:endParaRPr>
            </a:p>
          </p:txBody>
        </p:sp>
        <p:sp>
          <p:nvSpPr>
            <p:cNvPr id="44052" name="Rectangle 22"/>
            <p:cNvSpPr>
              <a:spLocks noChangeArrowheads="1"/>
            </p:cNvSpPr>
            <p:nvPr/>
          </p:nvSpPr>
          <p:spPr bwMode="auto">
            <a:xfrm>
              <a:off x="576" y="2112"/>
              <a:ext cx="1215" cy="502"/>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endParaRPr lang="de-DE" altLang="de-DE">
                <a:latin typeface="DLRG Univers 55 Roman"/>
              </a:endParaRPr>
            </a:p>
          </p:txBody>
        </p:sp>
      </p:grpSp>
      <p:sp>
        <p:nvSpPr>
          <p:cNvPr id="44035" name="Text Box 3"/>
          <p:cNvSpPr txBox="1">
            <a:spLocks noChangeArrowheads="1"/>
          </p:cNvSpPr>
          <p:nvPr/>
        </p:nvSpPr>
        <p:spPr bwMode="auto">
          <a:xfrm>
            <a:off x="3796085" y="3623717"/>
            <a:ext cx="1841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endParaRPr lang="de-DE" altLang="de-DE">
              <a:latin typeface="DLRG Univers 55 Roman"/>
            </a:endParaRPr>
          </a:p>
        </p:txBody>
      </p:sp>
      <p:sp>
        <p:nvSpPr>
          <p:cNvPr id="38917" name="Text Box 5"/>
          <p:cNvSpPr txBox="1">
            <a:spLocks noChangeArrowheads="1"/>
          </p:cNvSpPr>
          <p:nvPr/>
        </p:nvSpPr>
        <p:spPr bwMode="auto">
          <a:xfrm>
            <a:off x="5221665" y="1685380"/>
            <a:ext cx="126765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r>
              <a:rPr lang="de-DE" altLang="de-DE" sz="1600">
                <a:latin typeface="DLRG Univers 55 Roman"/>
              </a:rPr>
              <a:t>Deichkrone</a:t>
            </a:r>
          </a:p>
        </p:txBody>
      </p:sp>
      <p:sp>
        <p:nvSpPr>
          <p:cNvPr id="38918" name="Text Box 6"/>
          <p:cNvSpPr txBox="1">
            <a:spLocks noChangeArrowheads="1"/>
          </p:cNvSpPr>
          <p:nvPr/>
        </p:nvSpPr>
        <p:spPr bwMode="auto">
          <a:xfrm>
            <a:off x="7843668" y="1709197"/>
            <a:ext cx="195053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algn="ctr" eaLnBrk="1" hangingPunct="1"/>
            <a:r>
              <a:rPr lang="de-DE" altLang="de-DE" sz="1600">
                <a:latin typeface="DLRG Univers 55 Roman"/>
              </a:rPr>
              <a:t>Innenböschung</a:t>
            </a:r>
          </a:p>
          <a:p>
            <a:pPr algn="ctr" eaLnBrk="1" hangingPunct="1"/>
            <a:r>
              <a:rPr lang="de-DE" altLang="de-DE" sz="1600">
                <a:latin typeface="DLRG Univers 55 Roman"/>
              </a:rPr>
              <a:t>(Binnenböschung)</a:t>
            </a:r>
          </a:p>
        </p:txBody>
      </p:sp>
      <p:sp>
        <p:nvSpPr>
          <p:cNvPr id="38919" name="Text Box 7"/>
          <p:cNvSpPr txBox="1">
            <a:spLocks noChangeArrowheads="1"/>
          </p:cNvSpPr>
          <p:nvPr/>
        </p:nvSpPr>
        <p:spPr bwMode="auto">
          <a:xfrm>
            <a:off x="2745160" y="1685380"/>
            <a:ext cx="177741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r>
              <a:rPr lang="de-DE" altLang="de-DE" sz="1600" dirty="0">
                <a:latin typeface="DLRG Univers 55 Roman"/>
              </a:rPr>
              <a:t>Außenböschung</a:t>
            </a:r>
          </a:p>
        </p:txBody>
      </p:sp>
      <p:sp>
        <p:nvSpPr>
          <p:cNvPr id="38921" name="Text Box 9"/>
          <p:cNvSpPr txBox="1">
            <a:spLocks noChangeArrowheads="1"/>
          </p:cNvSpPr>
          <p:nvPr/>
        </p:nvSpPr>
        <p:spPr bwMode="auto">
          <a:xfrm rot="19014534">
            <a:off x="3564280" y="3218794"/>
            <a:ext cx="181780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r>
              <a:rPr lang="de-DE" altLang="de-DE" sz="1600" dirty="0">
                <a:latin typeface="DLRG Univers 55 Roman"/>
              </a:rPr>
              <a:t>Dichtungsschicht</a:t>
            </a:r>
          </a:p>
        </p:txBody>
      </p:sp>
      <p:sp>
        <p:nvSpPr>
          <p:cNvPr id="38922" name="Text Box 10"/>
          <p:cNvSpPr txBox="1">
            <a:spLocks noChangeArrowheads="1"/>
          </p:cNvSpPr>
          <p:nvPr/>
        </p:nvSpPr>
        <p:spPr bwMode="auto">
          <a:xfrm>
            <a:off x="5288453" y="3361785"/>
            <a:ext cx="148566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algn="ctr" eaLnBrk="1" hangingPunct="1"/>
            <a:r>
              <a:rPr lang="de-DE" altLang="de-DE" sz="1600">
                <a:latin typeface="DLRG Univers 55 Roman"/>
              </a:rPr>
              <a:t>Stützkörper</a:t>
            </a:r>
          </a:p>
          <a:p>
            <a:pPr algn="ctr" eaLnBrk="1" hangingPunct="1"/>
            <a:r>
              <a:rPr lang="de-DE" altLang="de-DE" sz="1600">
                <a:latin typeface="DLRG Univers 55 Roman"/>
              </a:rPr>
              <a:t>(Deichkörper)</a:t>
            </a:r>
          </a:p>
        </p:txBody>
      </p:sp>
      <p:sp>
        <p:nvSpPr>
          <p:cNvPr id="38923" name="Text Box 11"/>
          <p:cNvSpPr txBox="1">
            <a:spLocks noChangeArrowheads="1"/>
          </p:cNvSpPr>
          <p:nvPr/>
        </p:nvSpPr>
        <p:spPr bwMode="auto">
          <a:xfrm>
            <a:off x="3888160" y="4985792"/>
            <a:ext cx="36288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r>
              <a:rPr lang="de-DE" altLang="de-DE" sz="1600">
                <a:latin typeface="DLRG Univers 55 Roman"/>
              </a:rPr>
              <a:t>Wasserundurchlässiger Untergrund</a:t>
            </a:r>
          </a:p>
        </p:txBody>
      </p:sp>
      <p:sp>
        <p:nvSpPr>
          <p:cNvPr id="38924" name="Text Box 12"/>
          <p:cNvSpPr txBox="1">
            <a:spLocks noChangeArrowheads="1"/>
          </p:cNvSpPr>
          <p:nvPr/>
        </p:nvSpPr>
        <p:spPr bwMode="auto">
          <a:xfrm>
            <a:off x="7661315" y="3385597"/>
            <a:ext cx="2597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algn="ctr" eaLnBrk="1" hangingPunct="1"/>
            <a:r>
              <a:rPr lang="de-DE" altLang="de-DE" sz="1600">
                <a:latin typeface="DLRG Univers 55 Roman"/>
              </a:rPr>
              <a:t>Deich(verteidigungs)weg</a:t>
            </a:r>
          </a:p>
          <a:p>
            <a:pPr algn="ctr" eaLnBrk="1" hangingPunct="1"/>
            <a:r>
              <a:rPr lang="de-DE" altLang="de-DE" sz="1600">
                <a:latin typeface="DLRG Univers 55 Roman"/>
              </a:rPr>
              <a:t>(Binnenberme)</a:t>
            </a:r>
          </a:p>
        </p:txBody>
      </p:sp>
      <p:sp>
        <p:nvSpPr>
          <p:cNvPr id="38925" name="Text Box 13"/>
          <p:cNvSpPr txBox="1">
            <a:spLocks noChangeArrowheads="1"/>
          </p:cNvSpPr>
          <p:nvPr/>
        </p:nvSpPr>
        <p:spPr bwMode="auto">
          <a:xfrm>
            <a:off x="8067082" y="5214397"/>
            <a:ext cx="22022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algn="ctr" eaLnBrk="1" hangingPunct="1"/>
            <a:r>
              <a:rPr lang="de-DE" altLang="de-DE" sz="1600">
                <a:latin typeface="DLRG Univers 55 Roman"/>
              </a:rPr>
              <a:t>Deichseitengraben</a:t>
            </a:r>
          </a:p>
          <a:p>
            <a:pPr algn="ctr" eaLnBrk="1" hangingPunct="1"/>
            <a:r>
              <a:rPr lang="de-DE" altLang="de-DE" sz="1600">
                <a:latin typeface="DLRG Univers 55 Roman"/>
              </a:rPr>
              <a:t>(Binnendeichgraben)</a:t>
            </a:r>
          </a:p>
        </p:txBody>
      </p:sp>
      <p:sp>
        <p:nvSpPr>
          <p:cNvPr id="38930" name="Text Box 18"/>
          <p:cNvSpPr txBox="1">
            <a:spLocks noChangeArrowheads="1"/>
          </p:cNvSpPr>
          <p:nvPr/>
        </p:nvSpPr>
        <p:spPr bwMode="auto">
          <a:xfrm rot="19014534">
            <a:off x="3257934" y="3460790"/>
            <a:ext cx="127791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r>
              <a:rPr lang="de-DE" altLang="de-DE" sz="1600">
                <a:latin typeface="DLRG Univers 55 Roman"/>
              </a:rPr>
              <a:t>Oberboden</a:t>
            </a:r>
          </a:p>
        </p:txBody>
      </p:sp>
      <p:sp>
        <p:nvSpPr>
          <p:cNvPr id="38935" name="Text Box 23"/>
          <p:cNvSpPr txBox="1">
            <a:spLocks noChangeArrowheads="1"/>
          </p:cNvSpPr>
          <p:nvPr/>
        </p:nvSpPr>
        <p:spPr bwMode="auto">
          <a:xfrm>
            <a:off x="1964998" y="2329031"/>
            <a:ext cx="17572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algn="ctr" eaLnBrk="1" hangingPunct="1"/>
            <a:r>
              <a:rPr lang="de-DE" altLang="de-DE" sz="1600" dirty="0">
                <a:latin typeface="DLRG Univers 55 Roman"/>
              </a:rPr>
              <a:t>HW</a:t>
            </a:r>
          </a:p>
          <a:p>
            <a:pPr algn="ctr" eaLnBrk="1" hangingPunct="1"/>
            <a:r>
              <a:rPr lang="de-DE" altLang="de-DE" dirty="0">
                <a:latin typeface="DLRG Univers 55 Roman"/>
              </a:rPr>
              <a:t>(Hochwasser)</a:t>
            </a:r>
          </a:p>
          <a:p>
            <a:pPr algn="ctr" eaLnBrk="1" hangingPunct="1"/>
            <a:r>
              <a:rPr lang="de-DE" altLang="de-DE" dirty="0">
                <a:latin typeface="DLRG Univers 55 Roman"/>
              </a:rPr>
              <a:t>(Ausbauwasserstand)</a:t>
            </a:r>
          </a:p>
        </p:txBody>
      </p:sp>
      <p:sp>
        <p:nvSpPr>
          <p:cNvPr id="38936" name="Text Box 24"/>
          <p:cNvSpPr txBox="1">
            <a:spLocks noChangeArrowheads="1"/>
          </p:cNvSpPr>
          <p:nvPr/>
        </p:nvSpPr>
        <p:spPr bwMode="auto">
          <a:xfrm>
            <a:off x="4068548" y="2298684"/>
            <a:ext cx="10013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r>
              <a:rPr lang="de-DE" altLang="de-DE" sz="1600" dirty="0">
                <a:latin typeface="DLRG Univers 55 Roman"/>
              </a:rPr>
              <a:t>Freibord</a:t>
            </a:r>
          </a:p>
        </p:txBody>
      </p:sp>
      <p:sp>
        <p:nvSpPr>
          <p:cNvPr id="44048" name="Rectangle 31"/>
          <p:cNvSpPr>
            <a:spLocks noChangeArrowheads="1"/>
          </p:cNvSpPr>
          <p:nvPr/>
        </p:nvSpPr>
        <p:spPr bwMode="auto">
          <a:xfrm>
            <a:off x="1919536" y="3406682"/>
            <a:ext cx="1150938" cy="7969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endParaRPr lang="de-DE" altLang="de-DE">
              <a:latin typeface="DLRG Univers 55 Roman"/>
            </a:endParaRPr>
          </a:p>
        </p:txBody>
      </p:sp>
      <p:sp>
        <p:nvSpPr>
          <p:cNvPr id="38938" name="Text Box 26"/>
          <p:cNvSpPr txBox="1">
            <a:spLocks noChangeArrowheads="1"/>
          </p:cNvSpPr>
          <p:nvPr/>
        </p:nvSpPr>
        <p:spPr bwMode="auto">
          <a:xfrm>
            <a:off x="1526739" y="3875751"/>
            <a:ext cx="1211678"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algn="ctr" eaLnBrk="1" hangingPunct="1"/>
            <a:r>
              <a:rPr lang="de-DE" altLang="de-DE" sz="1600" dirty="0">
                <a:latin typeface="DLRG Univers 55 Roman"/>
              </a:rPr>
              <a:t>MW</a:t>
            </a:r>
          </a:p>
          <a:p>
            <a:pPr algn="ctr" eaLnBrk="1" hangingPunct="1"/>
            <a:r>
              <a:rPr lang="de-DE" altLang="de-DE" dirty="0">
                <a:latin typeface="DLRG Univers 55 Roman"/>
              </a:rPr>
              <a:t>(Mittelwasser)</a:t>
            </a:r>
          </a:p>
        </p:txBody>
      </p:sp>
      <p:sp>
        <p:nvSpPr>
          <p:cNvPr id="21" name="Text Box 4"/>
          <p:cNvSpPr txBox="1">
            <a:spLocks noChangeArrowheads="1"/>
          </p:cNvSpPr>
          <p:nvPr/>
        </p:nvSpPr>
        <p:spPr bwMode="auto">
          <a:xfrm>
            <a:off x="695400" y="188640"/>
            <a:ext cx="9885784"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8.2.1</a:t>
            </a:r>
            <a:r>
              <a:rPr lang="de-DE" altLang="de-DE" sz="3200" b="1" dirty="0">
                <a:solidFill>
                  <a:schemeClr val="tx2"/>
                </a:solidFill>
                <a:latin typeface="DLRG Univers 55 Roman"/>
              </a:rPr>
              <a:t>	Deicharten und Deichaufbau</a:t>
            </a:r>
          </a:p>
          <a:p>
            <a:pPr eaLnBrk="1" hangingPunct="1"/>
            <a:r>
              <a:rPr lang="de-DE" altLang="de-DE" sz="3200" b="1" dirty="0">
                <a:solidFill>
                  <a:schemeClr val="tx2"/>
                </a:solidFill>
                <a:latin typeface="DLRG Univers 55 Roman"/>
              </a:rPr>
              <a:t>	</a:t>
            </a:r>
            <a:r>
              <a:rPr lang="de-DE" altLang="de-DE" sz="2800" b="1" dirty="0">
                <a:solidFill>
                  <a:schemeClr val="tx2"/>
                </a:solidFill>
                <a:latin typeface="DLRG Univers 55 Roman"/>
              </a:rPr>
              <a:t> </a:t>
            </a:r>
            <a:endParaRPr lang="de-DE" altLang="de-DE" sz="3200" b="1" dirty="0">
              <a:solidFill>
                <a:schemeClr val="tx2"/>
              </a:solidFill>
              <a:latin typeface="DLRG Univers 55 Roman"/>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9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92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92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893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891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892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892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891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8918"/>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93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8935"/>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89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7" grpId="0" autoUpdateAnimBg="0"/>
      <p:bldP spid="38918" grpId="0" autoUpdateAnimBg="0"/>
      <p:bldP spid="38919" grpId="0" autoUpdateAnimBg="0"/>
      <p:bldP spid="38921" grpId="0" autoUpdateAnimBg="0"/>
      <p:bldP spid="38922" grpId="0" autoUpdateAnimBg="0"/>
      <p:bldP spid="38923" grpId="0" autoUpdateAnimBg="0"/>
      <p:bldP spid="38924" grpId="0" autoUpdateAnimBg="0"/>
      <p:bldP spid="38925" grpId="0" autoUpdateAnimBg="0"/>
      <p:bldP spid="38930" grpId="0" autoUpdateAnimBg="0"/>
      <p:bldP spid="38935" grpId="0" autoUpdateAnimBg="0"/>
      <p:bldP spid="38936" grpId="0" autoUpdateAnimBg="0"/>
      <p:bldP spid="38938"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30"/>
          <p:cNvGrpSpPr>
            <a:grpSpLocks/>
          </p:cNvGrpSpPr>
          <p:nvPr/>
        </p:nvGrpSpPr>
        <p:grpSpPr bwMode="auto">
          <a:xfrm>
            <a:off x="2999656" y="1516757"/>
            <a:ext cx="889000" cy="1924050"/>
            <a:chOff x="1156" y="1163"/>
            <a:chExt cx="560" cy="1212"/>
          </a:xfrm>
        </p:grpSpPr>
        <p:graphicFrame>
          <p:nvGraphicFramePr>
            <p:cNvPr id="73749" name="Object 1031"/>
            <p:cNvGraphicFramePr>
              <a:graphicFrameLocks noChangeAspect="1"/>
            </p:cNvGraphicFramePr>
            <p:nvPr/>
          </p:nvGraphicFramePr>
          <p:xfrm>
            <a:off x="1156" y="1163"/>
            <a:ext cx="560" cy="997"/>
          </p:xfrm>
          <a:graphic>
            <a:graphicData uri="http://schemas.openxmlformats.org/presentationml/2006/ole">
              <mc:AlternateContent xmlns:mc="http://schemas.openxmlformats.org/markup-compatibility/2006">
                <mc:Choice xmlns:v="urn:schemas-microsoft-com:vml" Requires="v">
                  <p:oleObj spid="_x0000_s74119" name="Bitmap" r:id="rId3" imgW="781159" imgH="1390844" progId="Paint.Picture">
                    <p:embed/>
                  </p:oleObj>
                </mc:Choice>
                <mc:Fallback>
                  <p:oleObj name="Bitmap" r:id="rId3" imgW="781159" imgH="1390844" progId="Paint.Picture">
                    <p:embed/>
                    <p:pic>
                      <p:nvPicPr>
                        <p:cNvPr id="0" name="Object 103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6" y="1163"/>
                          <a:ext cx="560" cy="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50" name="Text Box 1032"/>
            <p:cNvSpPr txBox="1">
              <a:spLocks noChangeArrowheads="1"/>
            </p:cNvSpPr>
            <p:nvPr/>
          </p:nvSpPr>
          <p:spPr bwMode="auto">
            <a:xfrm>
              <a:off x="1201" y="2144"/>
              <a:ext cx="5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algn="ctr" eaLnBrk="1" hangingPunct="1"/>
              <a:r>
                <a:rPr lang="de-DE" altLang="de-DE" sz="1800" b="1">
                  <a:solidFill>
                    <a:srgbClr val="336699"/>
                  </a:solidFill>
                  <a:latin typeface="DLRG Univers 55 Roman"/>
                </a:rPr>
                <a:t>füllen</a:t>
              </a:r>
            </a:p>
          </p:txBody>
        </p:sp>
      </p:grpSp>
      <p:sp>
        <p:nvSpPr>
          <p:cNvPr id="73732" name="Rectangle 1027"/>
          <p:cNvSpPr>
            <a:spLocks noChangeArrowheads="1"/>
          </p:cNvSpPr>
          <p:nvPr/>
        </p:nvSpPr>
        <p:spPr bwMode="auto">
          <a:xfrm>
            <a:off x="3219450" y="2262193"/>
            <a:ext cx="914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endParaRPr lang="de-DE" altLang="de-DE">
              <a:latin typeface="DLRG Univers 55 Roman"/>
            </a:endParaRPr>
          </a:p>
        </p:txBody>
      </p:sp>
      <p:sp>
        <p:nvSpPr>
          <p:cNvPr id="210948" name="Text Box 1028"/>
          <p:cNvSpPr txBox="1">
            <a:spLocks noChangeArrowheads="1"/>
          </p:cNvSpPr>
          <p:nvPr/>
        </p:nvSpPr>
        <p:spPr bwMode="auto">
          <a:xfrm>
            <a:off x="2279650" y="3940458"/>
            <a:ext cx="7632774" cy="1792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spcBef>
                <a:spcPts val="600"/>
              </a:spcBef>
            </a:pPr>
            <a:r>
              <a:rPr lang="de-DE" altLang="de-DE" sz="2400" b="1" dirty="0">
                <a:solidFill>
                  <a:srgbClr val="336699"/>
                </a:solidFill>
                <a:latin typeface="DLRG Univers 55 Roman"/>
              </a:rPr>
              <a:t>Gefüllter Sandsack</a:t>
            </a:r>
            <a:br>
              <a:rPr lang="de-DE" altLang="de-DE" sz="2400" b="1" dirty="0">
                <a:solidFill>
                  <a:srgbClr val="336699"/>
                </a:solidFill>
                <a:latin typeface="DLRG Univers 55 Roman"/>
              </a:rPr>
            </a:br>
            <a:r>
              <a:rPr lang="de-DE" altLang="de-DE" sz="1600" b="1" dirty="0">
                <a:solidFill>
                  <a:srgbClr val="336699"/>
                </a:solidFill>
                <a:latin typeface="DLRG Univers 55 Roman"/>
              </a:rPr>
              <a:t>        </a:t>
            </a:r>
            <a:r>
              <a:rPr lang="de-DE" altLang="de-DE" sz="1600" b="1" dirty="0">
                <a:solidFill>
                  <a:srgbClr val="336699"/>
                </a:solidFill>
                <a:latin typeface="DLRG Univers 55 Roman"/>
                <a:sym typeface="Wingdings 2" panose="05020102010507070707" pitchFamily="18" charset="2"/>
              </a:rPr>
              <a:t></a:t>
            </a:r>
            <a:r>
              <a:rPr lang="de-DE" altLang="de-DE" dirty="0">
                <a:latin typeface="DLRG Univers 55 Roman"/>
              </a:rPr>
              <a:t> </a:t>
            </a:r>
            <a:r>
              <a:rPr lang="de-DE" altLang="de-DE" sz="2200" b="1" dirty="0">
                <a:latin typeface="DLRG Univers 55 Roman"/>
              </a:rPr>
              <a:t>15-20 kg (trocken)</a:t>
            </a:r>
          </a:p>
          <a:p>
            <a:pPr eaLnBrk="1" hangingPunct="1">
              <a:spcBef>
                <a:spcPts val="600"/>
              </a:spcBef>
            </a:pPr>
            <a:r>
              <a:rPr lang="de-DE" altLang="de-DE" sz="2200" b="1" dirty="0">
                <a:latin typeface="DLRG Univers 55 Roman"/>
              </a:rPr>
              <a:t>      </a:t>
            </a:r>
            <a:r>
              <a:rPr lang="de-DE" altLang="de-DE" sz="1600" b="1" dirty="0">
                <a:solidFill>
                  <a:srgbClr val="336699"/>
                </a:solidFill>
                <a:latin typeface="DLRG Univers 55 Roman"/>
                <a:sym typeface="Wingdings 2" panose="05020102010507070707" pitchFamily="18" charset="2"/>
              </a:rPr>
              <a:t></a:t>
            </a:r>
            <a:r>
              <a:rPr lang="de-DE" altLang="de-DE" sz="2200" b="1" dirty="0">
                <a:latin typeface="DLRG Univers 55 Roman"/>
              </a:rPr>
              <a:t> 25-30 kg (nass)</a:t>
            </a:r>
          </a:p>
          <a:p>
            <a:pPr eaLnBrk="1" hangingPunct="1">
              <a:spcBef>
                <a:spcPts val="600"/>
              </a:spcBef>
            </a:pPr>
            <a:r>
              <a:rPr lang="de-DE" altLang="de-DE" sz="2200" b="1" dirty="0">
                <a:latin typeface="DLRG Univers 55 Roman"/>
              </a:rPr>
              <a:t>      </a:t>
            </a:r>
            <a:r>
              <a:rPr lang="de-DE" altLang="de-DE" sz="1600" b="1" dirty="0">
                <a:solidFill>
                  <a:srgbClr val="336699"/>
                </a:solidFill>
                <a:latin typeface="DLRG Univers 55 Roman"/>
                <a:sym typeface="Wingdings 2" panose="05020102010507070707" pitchFamily="18" charset="2"/>
              </a:rPr>
              <a:t></a:t>
            </a:r>
            <a:r>
              <a:rPr lang="de-DE" altLang="de-DE" dirty="0">
                <a:latin typeface="DLRG Univers 55 Roman"/>
              </a:rPr>
              <a:t> </a:t>
            </a:r>
            <a:r>
              <a:rPr lang="de-DE" altLang="de-DE" sz="2200" b="1" dirty="0">
                <a:latin typeface="DLRG Univers 55 Roman"/>
              </a:rPr>
              <a:t>13 Liter =  0,013 m³</a:t>
            </a:r>
            <a:br>
              <a:rPr lang="de-DE" altLang="de-DE" sz="2200" b="1" dirty="0">
                <a:latin typeface="DLRG Univers 55 Roman"/>
              </a:rPr>
            </a:br>
            <a:r>
              <a:rPr lang="de-DE" altLang="de-DE" sz="1050" b="1" dirty="0">
                <a:solidFill>
                  <a:srgbClr val="336699"/>
                </a:solidFill>
                <a:latin typeface="DLRG Univers 55 Roman"/>
              </a:rPr>
              <a:t> </a:t>
            </a:r>
          </a:p>
        </p:txBody>
      </p:sp>
      <p:graphicFrame>
        <p:nvGraphicFramePr>
          <p:cNvPr id="210949" name="Object 1029"/>
          <p:cNvGraphicFramePr>
            <a:graphicFrameLocks noChangeAspect="1"/>
          </p:cNvGraphicFramePr>
          <p:nvPr>
            <p:extLst>
              <p:ext uri="{D42A27DB-BD31-4B8C-83A1-F6EECF244321}">
                <p14:modId xmlns:p14="http://schemas.microsoft.com/office/powerpoint/2010/main" val="300487298"/>
              </p:ext>
            </p:extLst>
          </p:nvPr>
        </p:nvGraphicFramePr>
        <p:xfrm>
          <a:off x="9342516" y="1443737"/>
          <a:ext cx="569913" cy="1827213"/>
        </p:xfrm>
        <a:graphic>
          <a:graphicData uri="http://schemas.openxmlformats.org/presentationml/2006/ole">
            <mc:AlternateContent xmlns:mc="http://schemas.openxmlformats.org/markup-compatibility/2006">
              <mc:Choice xmlns:v="urn:schemas-microsoft-com:vml" Requires="v">
                <p:oleObj spid="_x0000_s74120" name="Bitmap" r:id="rId5" imgW="457143" imgH="1467055" progId="Paint.Picture">
                  <p:embed/>
                </p:oleObj>
              </mc:Choice>
              <mc:Fallback>
                <p:oleObj name="Bitmap" r:id="rId5" imgW="457143" imgH="1467055" progId="Paint.Picture">
                  <p:embed/>
                  <p:pic>
                    <p:nvPicPr>
                      <p:cNvPr id="0" name="Object 102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2516" y="1443737"/>
                        <a:ext cx="569913" cy="1827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3" name="Group 1033"/>
          <p:cNvGrpSpPr>
            <a:grpSpLocks/>
          </p:cNvGrpSpPr>
          <p:nvPr/>
        </p:nvGrpSpPr>
        <p:grpSpPr bwMode="auto">
          <a:xfrm>
            <a:off x="4283101" y="1516762"/>
            <a:ext cx="1531938" cy="1928813"/>
            <a:chOff x="2328" y="1163"/>
            <a:chExt cx="965" cy="1215"/>
          </a:xfrm>
        </p:grpSpPr>
        <p:graphicFrame>
          <p:nvGraphicFramePr>
            <p:cNvPr id="73747" name="Object 1034"/>
            <p:cNvGraphicFramePr>
              <a:graphicFrameLocks noChangeAspect="1"/>
            </p:cNvGraphicFramePr>
            <p:nvPr/>
          </p:nvGraphicFramePr>
          <p:xfrm>
            <a:off x="2549" y="1163"/>
            <a:ext cx="602" cy="1018"/>
          </p:xfrm>
          <a:graphic>
            <a:graphicData uri="http://schemas.openxmlformats.org/presentationml/2006/ole">
              <mc:AlternateContent xmlns:mc="http://schemas.openxmlformats.org/markup-compatibility/2006">
                <mc:Choice xmlns:v="urn:schemas-microsoft-com:vml" Requires="v">
                  <p:oleObj spid="_x0000_s74121" name="Bitmap" r:id="rId7" imgW="828791" imgH="1400000" progId="Paint.Picture">
                    <p:embed/>
                  </p:oleObj>
                </mc:Choice>
                <mc:Fallback>
                  <p:oleObj name="Bitmap" r:id="rId7" imgW="828791" imgH="1400000" progId="Paint.Picture">
                    <p:embed/>
                    <p:pic>
                      <p:nvPicPr>
                        <p:cNvPr id="0" name="Object 10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49" y="1163"/>
                          <a:ext cx="602" cy="1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48" name="Text Box 1035"/>
            <p:cNvSpPr txBox="1">
              <a:spLocks noChangeArrowheads="1"/>
            </p:cNvSpPr>
            <p:nvPr/>
          </p:nvSpPr>
          <p:spPr bwMode="auto">
            <a:xfrm>
              <a:off x="2328" y="2145"/>
              <a:ext cx="965"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algn="ctr" eaLnBrk="1" hangingPunct="1"/>
              <a:r>
                <a:rPr lang="de-DE" altLang="de-DE" sz="1800" b="1">
                  <a:solidFill>
                    <a:srgbClr val="336699"/>
                  </a:solidFill>
                  <a:latin typeface="DLRG Univers 55 Roman"/>
                </a:rPr>
                <a:t>umschlagen</a:t>
              </a:r>
            </a:p>
          </p:txBody>
        </p:sp>
      </p:grpSp>
      <p:grpSp>
        <p:nvGrpSpPr>
          <p:cNvPr id="4" name="Group 1036"/>
          <p:cNvGrpSpPr>
            <a:grpSpLocks/>
          </p:cNvGrpSpPr>
          <p:nvPr/>
        </p:nvGrpSpPr>
        <p:grpSpPr bwMode="auto">
          <a:xfrm>
            <a:off x="5591944" y="1227832"/>
            <a:ext cx="1731962" cy="2489200"/>
            <a:chOff x="3107" y="981"/>
            <a:chExt cx="1091" cy="1568"/>
          </a:xfrm>
        </p:grpSpPr>
        <p:graphicFrame>
          <p:nvGraphicFramePr>
            <p:cNvPr id="73745" name="Object 1037"/>
            <p:cNvGraphicFramePr>
              <a:graphicFrameLocks noChangeAspect="1"/>
            </p:cNvGraphicFramePr>
            <p:nvPr/>
          </p:nvGraphicFramePr>
          <p:xfrm>
            <a:off x="3107" y="981"/>
            <a:ext cx="1018" cy="1180"/>
          </p:xfrm>
          <a:graphic>
            <a:graphicData uri="http://schemas.openxmlformats.org/presentationml/2006/ole">
              <mc:AlternateContent xmlns:mc="http://schemas.openxmlformats.org/markup-compatibility/2006">
                <mc:Choice xmlns:v="urn:schemas-microsoft-com:vml" Requires="v">
                  <p:oleObj spid="_x0000_s74122" name="Bitmap" r:id="rId9" imgW="1314286" imgH="1523810" progId="Paint.Picture">
                    <p:embed/>
                  </p:oleObj>
                </mc:Choice>
                <mc:Fallback>
                  <p:oleObj name="Bitmap" r:id="rId9" imgW="1314286" imgH="1523810" progId="Paint.Picture">
                    <p:embed/>
                    <p:pic>
                      <p:nvPicPr>
                        <p:cNvPr id="0" name="Object 1037"/>
                        <p:cNvPicPr>
                          <a:picLocks noChangeAspect="1" noChangeArrowheads="1"/>
                        </p:cNvPicPr>
                        <p:nvPr/>
                      </p:nvPicPr>
                      <p:blipFill>
                        <a:blip r:embed="rId10">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07" y="981"/>
                          <a:ext cx="1018" cy="11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746" name="Text Box 1038"/>
            <p:cNvSpPr txBox="1">
              <a:spLocks noChangeArrowheads="1"/>
            </p:cNvSpPr>
            <p:nvPr/>
          </p:nvSpPr>
          <p:spPr bwMode="auto">
            <a:xfrm>
              <a:off x="3450" y="2145"/>
              <a:ext cx="748"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algn="ctr" eaLnBrk="1" hangingPunct="1"/>
              <a:r>
                <a:rPr lang="de-DE" altLang="de-DE" sz="1800" b="1" noProof="1">
                  <a:solidFill>
                    <a:srgbClr val="336699"/>
                  </a:solidFill>
                  <a:latin typeface="DLRG Univers 55 Roman"/>
                </a:rPr>
                <a:t>z</a:t>
              </a:r>
              <a:r>
                <a:rPr lang="de-DE" altLang="de-DE" sz="1800" b="1">
                  <a:solidFill>
                    <a:srgbClr val="336699"/>
                  </a:solidFill>
                  <a:latin typeface="DLRG Univers 55 Roman"/>
                </a:rPr>
                <a:t>ubinden</a:t>
              </a:r>
              <a:br>
                <a:rPr lang="de-DE" altLang="de-DE" sz="1800" b="1">
                  <a:solidFill>
                    <a:srgbClr val="336699"/>
                  </a:solidFill>
                  <a:latin typeface="DLRG Univers 55 Roman"/>
                </a:rPr>
              </a:br>
              <a:r>
                <a:rPr lang="de-DE" altLang="de-DE" sz="1800" b="1">
                  <a:solidFill>
                    <a:srgbClr val="336699"/>
                  </a:solidFill>
                  <a:latin typeface="DLRG Univers 55 Roman"/>
                </a:rPr>
                <a:t>rödeln</a:t>
              </a:r>
            </a:p>
          </p:txBody>
        </p:sp>
      </p:grpSp>
      <p:grpSp>
        <p:nvGrpSpPr>
          <p:cNvPr id="5" name="Group 1039"/>
          <p:cNvGrpSpPr>
            <a:grpSpLocks/>
          </p:cNvGrpSpPr>
          <p:nvPr/>
        </p:nvGrpSpPr>
        <p:grpSpPr bwMode="auto">
          <a:xfrm>
            <a:off x="7176120" y="1227837"/>
            <a:ext cx="1687512" cy="2232025"/>
            <a:chOff x="3911" y="981"/>
            <a:chExt cx="1063" cy="1406"/>
          </a:xfrm>
        </p:grpSpPr>
        <p:sp>
          <p:nvSpPr>
            <p:cNvPr id="73740" name="Text Box 1040"/>
            <p:cNvSpPr txBox="1">
              <a:spLocks noChangeArrowheads="1"/>
            </p:cNvSpPr>
            <p:nvPr/>
          </p:nvSpPr>
          <p:spPr bwMode="auto">
            <a:xfrm>
              <a:off x="4274" y="2156"/>
              <a:ext cx="70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algn="ctr" eaLnBrk="1" hangingPunct="1"/>
              <a:r>
                <a:rPr lang="de-DE" altLang="de-DE" sz="1800" b="1">
                  <a:solidFill>
                    <a:srgbClr val="336699"/>
                  </a:solidFill>
                  <a:latin typeface="DLRG Univers 55 Roman"/>
                </a:rPr>
                <a:t>zunähen</a:t>
              </a:r>
            </a:p>
          </p:txBody>
        </p:sp>
        <p:grpSp>
          <p:nvGrpSpPr>
            <p:cNvPr id="73741" name="Group 1041"/>
            <p:cNvGrpSpPr>
              <a:grpSpLocks/>
            </p:cNvGrpSpPr>
            <p:nvPr/>
          </p:nvGrpSpPr>
          <p:grpSpPr bwMode="auto">
            <a:xfrm>
              <a:off x="3911" y="981"/>
              <a:ext cx="1000" cy="1180"/>
              <a:chOff x="3911" y="981"/>
              <a:chExt cx="1000" cy="1180"/>
            </a:xfrm>
          </p:grpSpPr>
          <p:pic>
            <p:nvPicPr>
              <p:cNvPr id="73742" name="Picture 1042" descr="genähterSandsack"/>
              <p:cNvPicPr>
                <a:picLocks noChangeAspect="1" noChangeArrowheads="1"/>
              </p:cNvPicPr>
              <p:nvPr/>
            </p:nvPicPr>
            <p:blipFill>
              <a:blip r:embed="rId11">
                <a:lum bright="24000" contrast="-36000"/>
                <a:extLst>
                  <a:ext uri="{28A0092B-C50C-407E-A947-70E740481C1C}">
                    <a14:useLocalDpi xmlns:a14="http://schemas.microsoft.com/office/drawing/2010/main" val="0"/>
                  </a:ext>
                </a:extLst>
              </a:blip>
              <a:srcRect/>
              <a:stretch>
                <a:fillRect/>
              </a:stretch>
            </p:blipFill>
            <p:spPr bwMode="auto">
              <a:xfrm>
                <a:off x="4332" y="1208"/>
                <a:ext cx="579" cy="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43" name="Line 1043"/>
              <p:cNvSpPr>
                <a:spLocks noChangeShapeType="1"/>
              </p:cNvSpPr>
              <p:nvPr/>
            </p:nvSpPr>
            <p:spPr bwMode="auto">
              <a:xfrm flipH="1" flipV="1">
                <a:off x="4105" y="1117"/>
                <a:ext cx="272" cy="227"/>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latin typeface="DLRG Univers 55 Roman"/>
                </a:endParaRPr>
              </a:p>
            </p:txBody>
          </p:sp>
          <p:sp>
            <p:nvSpPr>
              <p:cNvPr id="73744" name="Text Box 1044"/>
              <p:cNvSpPr txBox="1">
                <a:spLocks noChangeArrowheads="1"/>
              </p:cNvSpPr>
              <p:nvPr/>
            </p:nvSpPr>
            <p:spPr bwMode="auto">
              <a:xfrm>
                <a:off x="3911" y="981"/>
                <a:ext cx="340" cy="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r>
                  <a:rPr lang="de-DE" altLang="de-DE" b="1">
                    <a:latin typeface="DLRG Univers 55 Roman"/>
                  </a:rPr>
                  <a:t>Naht</a:t>
                </a:r>
              </a:p>
            </p:txBody>
          </p:sp>
        </p:grpSp>
      </p:grpSp>
      <p:sp>
        <p:nvSpPr>
          <p:cNvPr id="210965" name="Text Box 1045"/>
          <p:cNvSpPr txBox="1">
            <a:spLocks noChangeArrowheads="1"/>
          </p:cNvSpPr>
          <p:nvPr/>
        </p:nvSpPr>
        <p:spPr bwMode="auto">
          <a:xfrm>
            <a:off x="6278568" y="3940458"/>
            <a:ext cx="4065909"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spcBef>
                <a:spcPct val="50000"/>
              </a:spcBef>
            </a:pPr>
            <a:r>
              <a:rPr lang="de-DE" altLang="de-DE" sz="2400" b="1" dirty="0">
                <a:solidFill>
                  <a:srgbClr val="336699"/>
                </a:solidFill>
                <a:latin typeface="DLRG Univers 55 Roman"/>
              </a:rPr>
              <a:t>Stapeln/Transportieren</a:t>
            </a:r>
            <a:br>
              <a:rPr lang="de-DE" altLang="de-DE" sz="2400" b="1" dirty="0">
                <a:solidFill>
                  <a:srgbClr val="336699"/>
                </a:solidFill>
                <a:latin typeface="DLRG Univers 55 Roman"/>
              </a:rPr>
            </a:br>
            <a:r>
              <a:rPr lang="de-DE" altLang="de-DE" b="1" dirty="0">
                <a:solidFill>
                  <a:srgbClr val="336699"/>
                </a:solidFill>
                <a:latin typeface="DLRG Univers 55 Roman"/>
                <a:sym typeface="Wingdings 2" panose="05020102010507070707" pitchFamily="18" charset="2"/>
              </a:rPr>
              <a:t></a:t>
            </a:r>
            <a:r>
              <a:rPr lang="de-DE" altLang="de-DE" dirty="0">
                <a:latin typeface="DLRG Univers 55 Roman"/>
              </a:rPr>
              <a:t> </a:t>
            </a:r>
            <a:r>
              <a:rPr lang="de-DE" altLang="de-DE" sz="2200" b="1" dirty="0">
                <a:latin typeface="DLRG Univers 55 Roman"/>
              </a:rPr>
              <a:t>Palette: 	70 Sandsäcke</a:t>
            </a:r>
          </a:p>
          <a:p>
            <a:pPr eaLnBrk="1" hangingPunct="1">
              <a:spcBef>
                <a:spcPct val="50000"/>
              </a:spcBef>
            </a:pPr>
            <a:r>
              <a:rPr lang="de-DE" altLang="de-DE" b="1" dirty="0">
                <a:solidFill>
                  <a:srgbClr val="336699"/>
                </a:solidFill>
                <a:latin typeface="DLRG Univers 55 Roman"/>
                <a:sym typeface="Wingdings 2" panose="05020102010507070707" pitchFamily="18" charset="2"/>
              </a:rPr>
              <a:t></a:t>
            </a:r>
            <a:r>
              <a:rPr lang="de-DE" altLang="de-DE" b="1" dirty="0">
                <a:latin typeface="DLRG Univers 55 Roman"/>
              </a:rPr>
              <a:t> </a:t>
            </a:r>
            <a:r>
              <a:rPr lang="de-DE" altLang="de-DE" sz="2200" b="1" dirty="0">
                <a:latin typeface="DLRG Univers 55 Roman"/>
              </a:rPr>
              <a:t>Gitterbox: 	90 Sandsäcke</a:t>
            </a:r>
          </a:p>
        </p:txBody>
      </p:sp>
      <p:pic>
        <p:nvPicPr>
          <p:cNvPr id="210967" name="Picture 1047" descr="CIMG09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071097" y="1227832"/>
            <a:ext cx="6286533" cy="47160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4"/>
          <p:cNvSpPr txBox="1">
            <a:spLocks noChangeArrowheads="1"/>
          </p:cNvSpPr>
          <p:nvPr/>
        </p:nvSpPr>
        <p:spPr bwMode="auto">
          <a:xfrm>
            <a:off x="695400" y="188640"/>
            <a:ext cx="9885784"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8.3</a:t>
            </a:r>
            <a:r>
              <a:rPr lang="de-DE" altLang="de-DE" sz="3200" b="1" dirty="0">
                <a:solidFill>
                  <a:schemeClr val="tx2"/>
                </a:solidFill>
                <a:latin typeface="DLRG Univers 55 Roman"/>
              </a:rPr>
              <a:t>	Sandsäcke</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par>
                          <p:cTn id="19" fill="hold" nodeType="afterGroup">
                            <p:stCondLst>
                              <p:cond delay="0"/>
                            </p:stCondLst>
                            <p:childTnLst>
                              <p:par>
                                <p:cTn id="20" presetID="1" presetClass="entr" presetSubtype="0" fill="hold" nodeType="afterEffect">
                                  <p:stCondLst>
                                    <p:cond delay="0"/>
                                  </p:stCondLst>
                                  <p:childTnLst>
                                    <p:set>
                                      <p:cBhvr>
                                        <p:cTn id="21" dur="1" fill="hold">
                                          <p:stCondLst>
                                            <p:cond delay="0"/>
                                          </p:stCondLst>
                                        </p:cTn>
                                        <p:tgtEl>
                                          <p:spTgt spid="210949"/>
                                        </p:tgtEl>
                                        <p:attrNameLst>
                                          <p:attrName>style.visibility</p:attrName>
                                        </p:attrNameLst>
                                      </p:cBhvr>
                                      <p:to>
                                        <p:strVal val="visible"/>
                                      </p:to>
                                    </p:set>
                                  </p:childTnLst>
                                </p:cTn>
                              </p:par>
                            </p:childTnLst>
                          </p:cTn>
                        </p:par>
                      </p:childTnLst>
                    </p:cTn>
                  </p:par>
                  <p:par>
                    <p:cTn id="22" fill="hold" nodeType="clickPar">
                      <p:stCondLst>
                        <p:cond delay="indefinite"/>
                      </p:stCondLst>
                      <p:childTnLst>
                        <p:par>
                          <p:cTn id="23" fill="hold" nodeType="withGroup">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210948">
                                            <p:txEl>
                                              <p:pRg st="0" end="0"/>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10948">
                                            <p:txEl>
                                              <p:pRg st="1" end="1"/>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10948">
                                            <p:txEl>
                                              <p:pRg st="2" end="2"/>
                                            </p:txEl>
                                          </p:spTgt>
                                        </p:tgtEl>
                                        <p:attrNameLst>
                                          <p:attrName>style.visibility</p:attrName>
                                        </p:attrNameLst>
                                      </p:cBhvr>
                                      <p:to>
                                        <p:strVal val="visibl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210965">
                                            <p:txEl>
                                              <p:pRg st="0" end="0"/>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210965">
                                            <p:txEl>
                                              <p:pRg st="1" end="1"/>
                                            </p:txEl>
                                          </p:spTgt>
                                        </p:tgtEl>
                                        <p:attrNameLst>
                                          <p:attrName>style.visibility</p:attrName>
                                        </p:attrNameLst>
                                      </p:cBhvr>
                                      <p:to>
                                        <p:strVal val="visible"/>
                                      </p:to>
                                    </p:se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nodeType="clickEffect">
                                  <p:stCondLst>
                                    <p:cond delay="0"/>
                                  </p:stCondLst>
                                  <p:childTnLst>
                                    <p:set>
                                      <p:cBhvr>
                                        <p:cTn id="39" dur="1" fill="hold">
                                          <p:stCondLst>
                                            <p:cond delay="0"/>
                                          </p:stCondLst>
                                        </p:cTn>
                                        <p:tgtEl>
                                          <p:spTgt spid="2109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48" grpId="0" uiExpand="1" build="p" autoUpdateAnimBg="0"/>
      <p:bldP spid="210965" grpId="0" uiExpand="1"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idx="4294967295"/>
          </p:nvPr>
        </p:nvSpPr>
        <p:spPr>
          <a:xfrm>
            <a:off x="0" y="274638"/>
            <a:ext cx="10972800" cy="417512"/>
          </a:xfrm>
        </p:spPr>
        <p:txBody>
          <a:bodyPr/>
          <a:lstStyle/>
          <a:p>
            <a:pPr eaLnBrk="1" hangingPunct="1">
              <a:spcBef>
                <a:spcPct val="50000"/>
              </a:spcBef>
              <a:defRPr/>
            </a:pPr>
            <a:r>
              <a:rPr lang="de-DE" sz="2400" dirty="0" smtClean="0">
                <a:latin typeface="DLRG Univers 55 Roman" charset="0"/>
                <a:ea typeface="+mn-ea"/>
                <a:cs typeface="+mn-cs"/>
              </a:rPr>
              <a:t>1.3 Katastrophenschutz </a:t>
            </a:r>
            <a:r>
              <a:rPr lang="de-DE" sz="2400" dirty="0">
                <a:latin typeface="DLRG Univers 55 Roman" charset="0"/>
                <a:ea typeface="+mn-ea"/>
                <a:cs typeface="+mn-cs"/>
              </a:rPr>
              <a:t>- Katastrophe</a:t>
            </a:r>
          </a:p>
        </p:txBody>
      </p:sp>
      <p:sp>
        <p:nvSpPr>
          <p:cNvPr id="3" name="Inhaltsplatzhalter 2"/>
          <p:cNvSpPr>
            <a:spLocks noGrp="1"/>
          </p:cNvSpPr>
          <p:nvPr>
            <p:ph idx="4294967295"/>
          </p:nvPr>
        </p:nvSpPr>
        <p:spPr>
          <a:xfrm>
            <a:off x="0" y="1600200"/>
            <a:ext cx="10972800" cy="4525963"/>
          </a:xfrm>
        </p:spPr>
        <p:txBody>
          <a:bodyPr/>
          <a:lstStyle/>
          <a:p>
            <a:pPr marL="266700" indent="-266700"/>
            <a:endParaRPr lang="de-DE" altLang="de-DE" sz="2000" b="1">
              <a:latin typeface="DLRG Univers 55 Roman" panose="02000503040000020003" pitchFamily="2" charset="0"/>
              <a:sym typeface="Wingdings" panose="05000000000000000000" pitchFamily="2" charset="2"/>
            </a:endParaRPr>
          </a:p>
          <a:p>
            <a:pPr marL="266700" indent="-266700">
              <a:buFont typeface="Symbol" panose="05050102010706020507" pitchFamily="18" charset="2"/>
              <a:buChar char="-"/>
            </a:pPr>
            <a:r>
              <a:rPr lang="de-DE" altLang="de-DE" sz="2000">
                <a:latin typeface="DLRG Univers 55 Roman" panose="02000503040000020003" pitchFamily="2" charset="0"/>
                <a:sym typeface="Wingdings" panose="05000000000000000000" pitchFamily="2" charset="2"/>
              </a:rPr>
              <a:t>Örtliche Einsatzkräfte können die an sie gestellte Aufgabe nicht mehr bewältigen</a:t>
            </a:r>
            <a:endParaRPr lang="de-DE" altLang="de-DE" sz="2000">
              <a:latin typeface="DLRG Univers 55 Roman" panose="02000503040000020003" pitchFamily="2" charset="0"/>
            </a:endParaRPr>
          </a:p>
          <a:p>
            <a:pPr marL="266700" indent="-266700">
              <a:buFont typeface="Symbol" panose="05050102010706020507" pitchFamily="18" charset="2"/>
              <a:buChar char="-"/>
            </a:pPr>
            <a:endParaRPr lang="de-DE" altLang="de-DE" sz="2000">
              <a:latin typeface="DLRG Univers 55 Roman" panose="02000503040000020003" pitchFamily="2" charset="0"/>
            </a:endParaRPr>
          </a:p>
          <a:p>
            <a:pPr marL="266700" indent="-266700">
              <a:buFont typeface="Symbol" panose="05050102010706020507" pitchFamily="18" charset="2"/>
              <a:buChar char="-"/>
            </a:pPr>
            <a:r>
              <a:rPr lang="de-DE" altLang="de-DE" sz="2000">
                <a:latin typeface="DLRG Univers 55 Roman" panose="02000503040000020003" pitchFamily="2" charset="0"/>
                <a:sym typeface="Wingdings" panose="05000000000000000000" pitchFamily="2" charset="2"/>
              </a:rPr>
              <a:t>Feststellung des Katastrophenfalls durch zuständige Katastrophenschutzbehörde</a:t>
            </a:r>
            <a:endParaRPr lang="de-DE" altLang="de-DE" sz="2000">
              <a:latin typeface="DLRG Univers 55 Roman" panose="02000503040000020003" pitchFamily="2" charset="0"/>
            </a:endParaRPr>
          </a:p>
          <a:p>
            <a:pPr marL="266700" indent="-266700">
              <a:buFont typeface="Symbol" panose="05050102010706020507" pitchFamily="18" charset="2"/>
              <a:buChar char="-"/>
            </a:pPr>
            <a:endParaRPr lang="de-DE" altLang="de-DE" sz="2000">
              <a:latin typeface="DLRG Univers 55 Roman" panose="02000503040000020003" pitchFamily="2" charset="0"/>
            </a:endParaRPr>
          </a:p>
          <a:p>
            <a:pPr marL="266700" indent="-266700">
              <a:buFont typeface="Symbol" panose="05050102010706020507" pitchFamily="18" charset="2"/>
              <a:buChar char="-"/>
            </a:pPr>
            <a:r>
              <a:rPr lang="de-DE" altLang="de-DE" sz="2000">
                <a:latin typeface="DLRG Univers 55 Roman" panose="02000503040000020003" pitchFamily="2" charset="0"/>
                <a:sym typeface="Wingdings" panose="05000000000000000000" pitchFamily="2" charset="2"/>
              </a:rPr>
              <a:t>Übernahme der Kosten durch Behörde</a:t>
            </a:r>
            <a:br>
              <a:rPr lang="de-DE" altLang="de-DE" sz="2000">
                <a:latin typeface="DLRG Univers 55 Roman" panose="02000503040000020003" pitchFamily="2" charset="0"/>
                <a:sym typeface="Wingdings" panose="05000000000000000000" pitchFamily="2" charset="2"/>
              </a:rPr>
            </a:br>
            <a:r>
              <a:rPr lang="de-DE" altLang="de-DE" sz="2000">
                <a:latin typeface="DLRG Univers 55 Roman" panose="02000503040000020003" pitchFamily="2" charset="0"/>
                <a:sym typeface="Wingdings" panose="05000000000000000000" pitchFamily="2" charset="2"/>
              </a:rPr>
              <a:t>(Lohnfortzahlung, Materialkosten, Reparaturen, etc.)</a:t>
            </a:r>
          </a:p>
        </p:txBody>
      </p:sp>
    </p:spTree>
    <p:extLst>
      <p:ext uri="{BB962C8B-B14F-4D97-AF65-F5344CB8AC3E}">
        <p14:creationId xmlns:p14="http://schemas.microsoft.com/office/powerpoint/2010/main" val="2213613317"/>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4"/>
          <p:cNvSpPr>
            <a:spLocks noChangeArrowheads="1"/>
          </p:cNvSpPr>
          <p:nvPr/>
        </p:nvSpPr>
        <p:spPr bwMode="auto">
          <a:xfrm>
            <a:off x="3219450" y="2262193"/>
            <a:ext cx="9144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endParaRPr lang="de-DE" altLang="de-DE">
              <a:latin typeface="DLRG Univers 55 Roman"/>
            </a:endParaRPr>
          </a:p>
        </p:txBody>
      </p:sp>
      <p:grpSp>
        <p:nvGrpSpPr>
          <p:cNvPr id="2" name="Group 69"/>
          <p:cNvGrpSpPr>
            <a:grpSpLocks/>
          </p:cNvGrpSpPr>
          <p:nvPr/>
        </p:nvGrpSpPr>
        <p:grpSpPr bwMode="auto">
          <a:xfrm>
            <a:off x="3432175" y="2852738"/>
            <a:ext cx="1511300" cy="863600"/>
            <a:chOff x="1202" y="1797"/>
            <a:chExt cx="952" cy="544"/>
          </a:xfrm>
        </p:grpSpPr>
        <p:sp>
          <p:nvSpPr>
            <p:cNvPr id="74776" name="Oval 67"/>
            <p:cNvSpPr>
              <a:spLocks noChangeArrowheads="1"/>
            </p:cNvSpPr>
            <p:nvPr/>
          </p:nvSpPr>
          <p:spPr bwMode="auto">
            <a:xfrm>
              <a:off x="1202" y="1797"/>
              <a:ext cx="952" cy="544"/>
            </a:xfrm>
            <a:prstGeom prst="ellipse">
              <a:avLst/>
            </a:prstGeom>
            <a:solidFill>
              <a:schemeClr val="folHlink"/>
            </a:solidFill>
            <a:ln w="9525">
              <a:solidFill>
                <a:schemeClr val="tx1"/>
              </a:solidFill>
              <a:round/>
              <a:headEnd/>
              <a:tailEnd/>
            </a:ln>
          </p:spPr>
          <p:txBody>
            <a:bodyPr wrap="none"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endParaRPr lang="de-DE" altLang="de-DE">
                <a:latin typeface="DLRG Univers 55 Roman"/>
              </a:endParaRPr>
            </a:p>
          </p:txBody>
        </p:sp>
        <p:sp>
          <p:nvSpPr>
            <p:cNvPr id="74777" name="Line 68"/>
            <p:cNvSpPr>
              <a:spLocks noChangeShapeType="1"/>
            </p:cNvSpPr>
            <p:nvPr/>
          </p:nvSpPr>
          <p:spPr bwMode="auto">
            <a:xfrm>
              <a:off x="1202" y="2069"/>
              <a:ext cx="9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latin typeface="DLRG Univers 55 Roman"/>
              </a:endParaRPr>
            </a:p>
          </p:txBody>
        </p:sp>
      </p:grpSp>
      <p:grpSp>
        <p:nvGrpSpPr>
          <p:cNvPr id="3" name="Group 70"/>
          <p:cNvGrpSpPr>
            <a:grpSpLocks/>
          </p:cNvGrpSpPr>
          <p:nvPr/>
        </p:nvGrpSpPr>
        <p:grpSpPr bwMode="auto">
          <a:xfrm>
            <a:off x="4943475" y="2852738"/>
            <a:ext cx="1511300" cy="863600"/>
            <a:chOff x="1202" y="1797"/>
            <a:chExt cx="952" cy="544"/>
          </a:xfrm>
        </p:grpSpPr>
        <p:sp>
          <p:nvSpPr>
            <p:cNvPr id="74774" name="Oval 71"/>
            <p:cNvSpPr>
              <a:spLocks noChangeArrowheads="1"/>
            </p:cNvSpPr>
            <p:nvPr/>
          </p:nvSpPr>
          <p:spPr bwMode="auto">
            <a:xfrm>
              <a:off x="1202" y="1797"/>
              <a:ext cx="952" cy="544"/>
            </a:xfrm>
            <a:prstGeom prst="ellipse">
              <a:avLst/>
            </a:prstGeom>
            <a:solidFill>
              <a:schemeClr val="folHlink"/>
            </a:solidFill>
            <a:ln w="9525">
              <a:solidFill>
                <a:schemeClr val="tx1"/>
              </a:solidFill>
              <a:round/>
              <a:headEnd/>
              <a:tailEnd/>
            </a:ln>
          </p:spPr>
          <p:txBody>
            <a:bodyPr wrap="none"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endParaRPr lang="de-DE" altLang="de-DE">
                <a:latin typeface="DLRG Univers 55 Roman"/>
              </a:endParaRPr>
            </a:p>
          </p:txBody>
        </p:sp>
        <p:sp>
          <p:nvSpPr>
            <p:cNvPr id="74775" name="Line 72"/>
            <p:cNvSpPr>
              <a:spLocks noChangeShapeType="1"/>
            </p:cNvSpPr>
            <p:nvPr/>
          </p:nvSpPr>
          <p:spPr bwMode="auto">
            <a:xfrm>
              <a:off x="1202" y="2069"/>
              <a:ext cx="9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latin typeface="DLRG Univers 55 Roman"/>
              </a:endParaRPr>
            </a:p>
          </p:txBody>
        </p:sp>
      </p:grpSp>
      <p:grpSp>
        <p:nvGrpSpPr>
          <p:cNvPr id="4" name="Group 73"/>
          <p:cNvGrpSpPr>
            <a:grpSpLocks/>
          </p:cNvGrpSpPr>
          <p:nvPr/>
        </p:nvGrpSpPr>
        <p:grpSpPr bwMode="auto">
          <a:xfrm>
            <a:off x="6456363" y="2852738"/>
            <a:ext cx="1511300" cy="863600"/>
            <a:chOff x="1202" y="1797"/>
            <a:chExt cx="952" cy="544"/>
          </a:xfrm>
        </p:grpSpPr>
        <p:sp>
          <p:nvSpPr>
            <p:cNvPr id="74772" name="Oval 74"/>
            <p:cNvSpPr>
              <a:spLocks noChangeArrowheads="1"/>
            </p:cNvSpPr>
            <p:nvPr/>
          </p:nvSpPr>
          <p:spPr bwMode="auto">
            <a:xfrm>
              <a:off x="1202" y="1797"/>
              <a:ext cx="952" cy="544"/>
            </a:xfrm>
            <a:prstGeom prst="ellipse">
              <a:avLst/>
            </a:prstGeom>
            <a:solidFill>
              <a:schemeClr val="folHlink"/>
            </a:solidFill>
            <a:ln w="9525">
              <a:solidFill>
                <a:schemeClr val="tx1"/>
              </a:solidFill>
              <a:round/>
              <a:headEnd/>
              <a:tailEnd/>
            </a:ln>
          </p:spPr>
          <p:txBody>
            <a:bodyPr wrap="none"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endParaRPr lang="de-DE" altLang="de-DE">
                <a:latin typeface="DLRG Univers 55 Roman"/>
              </a:endParaRPr>
            </a:p>
          </p:txBody>
        </p:sp>
        <p:sp>
          <p:nvSpPr>
            <p:cNvPr id="74773" name="Line 75"/>
            <p:cNvSpPr>
              <a:spLocks noChangeShapeType="1"/>
            </p:cNvSpPr>
            <p:nvPr/>
          </p:nvSpPr>
          <p:spPr bwMode="auto">
            <a:xfrm>
              <a:off x="1202" y="2069"/>
              <a:ext cx="9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latin typeface="DLRG Univers 55 Roman"/>
              </a:endParaRPr>
            </a:p>
          </p:txBody>
        </p:sp>
      </p:grpSp>
      <p:grpSp>
        <p:nvGrpSpPr>
          <p:cNvPr id="5" name="Group 76"/>
          <p:cNvGrpSpPr>
            <a:grpSpLocks/>
          </p:cNvGrpSpPr>
          <p:nvPr/>
        </p:nvGrpSpPr>
        <p:grpSpPr bwMode="auto">
          <a:xfrm>
            <a:off x="7967663" y="2852738"/>
            <a:ext cx="1511300" cy="863600"/>
            <a:chOff x="1202" y="1797"/>
            <a:chExt cx="952" cy="544"/>
          </a:xfrm>
        </p:grpSpPr>
        <p:sp>
          <p:nvSpPr>
            <p:cNvPr id="74770" name="Oval 77"/>
            <p:cNvSpPr>
              <a:spLocks noChangeArrowheads="1"/>
            </p:cNvSpPr>
            <p:nvPr/>
          </p:nvSpPr>
          <p:spPr bwMode="auto">
            <a:xfrm>
              <a:off x="1202" y="1797"/>
              <a:ext cx="952" cy="544"/>
            </a:xfrm>
            <a:prstGeom prst="ellipse">
              <a:avLst/>
            </a:prstGeom>
            <a:solidFill>
              <a:schemeClr val="folHlink"/>
            </a:solidFill>
            <a:ln w="9525">
              <a:solidFill>
                <a:schemeClr val="tx1"/>
              </a:solidFill>
              <a:round/>
              <a:headEnd/>
              <a:tailEnd/>
            </a:ln>
          </p:spPr>
          <p:txBody>
            <a:bodyPr wrap="none"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endParaRPr lang="de-DE" altLang="de-DE">
                <a:latin typeface="DLRG Univers 55 Roman"/>
              </a:endParaRPr>
            </a:p>
          </p:txBody>
        </p:sp>
        <p:sp>
          <p:nvSpPr>
            <p:cNvPr id="74771" name="Line 78"/>
            <p:cNvSpPr>
              <a:spLocks noChangeShapeType="1"/>
            </p:cNvSpPr>
            <p:nvPr/>
          </p:nvSpPr>
          <p:spPr bwMode="auto">
            <a:xfrm>
              <a:off x="1202" y="2069"/>
              <a:ext cx="9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latin typeface="DLRG Univers 55 Roman"/>
              </a:endParaRPr>
            </a:p>
          </p:txBody>
        </p:sp>
      </p:grpSp>
      <p:grpSp>
        <p:nvGrpSpPr>
          <p:cNvPr id="6" name="Group 79"/>
          <p:cNvGrpSpPr>
            <a:grpSpLocks/>
          </p:cNvGrpSpPr>
          <p:nvPr/>
        </p:nvGrpSpPr>
        <p:grpSpPr bwMode="auto">
          <a:xfrm>
            <a:off x="4179888" y="2103438"/>
            <a:ext cx="1511300" cy="863600"/>
            <a:chOff x="1202" y="1797"/>
            <a:chExt cx="952" cy="544"/>
          </a:xfrm>
        </p:grpSpPr>
        <p:sp>
          <p:nvSpPr>
            <p:cNvPr id="74768" name="Oval 80"/>
            <p:cNvSpPr>
              <a:spLocks noChangeArrowheads="1"/>
            </p:cNvSpPr>
            <p:nvPr/>
          </p:nvSpPr>
          <p:spPr bwMode="auto">
            <a:xfrm>
              <a:off x="1202" y="1797"/>
              <a:ext cx="952" cy="544"/>
            </a:xfrm>
            <a:prstGeom prst="ellipse">
              <a:avLst/>
            </a:prstGeom>
            <a:solidFill>
              <a:schemeClr val="folHlink"/>
            </a:solidFill>
            <a:ln w="9525">
              <a:solidFill>
                <a:schemeClr val="tx1"/>
              </a:solidFill>
              <a:round/>
              <a:headEnd/>
              <a:tailEnd/>
            </a:ln>
          </p:spPr>
          <p:txBody>
            <a:bodyPr wrap="none"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endParaRPr lang="de-DE" altLang="de-DE">
                <a:latin typeface="DLRG Univers 55 Roman"/>
              </a:endParaRPr>
            </a:p>
          </p:txBody>
        </p:sp>
        <p:sp>
          <p:nvSpPr>
            <p:cNvPr id="74769" name="Line 81"/>
            <p:cNvSpPr>
              <a:spLocks noChangeShapeType="1"/>
            </p:cNvSpPr>
            <p:nvPr/>
          </p:nvSpPr>
          <p:spPr bwMode="auto">
            <a:xfrm>
              <a:off x="1202" y="2069"/>
              <a:ext cx="9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latin typeface="DLRG Univers 55 Roman"/>
              </a:endParaRPr>
            </a:p>
          </p:txBody>
        </p:sp>
      </p:grpSp>
      <p:grpSp>
        <p:nvGrpSpPr>
          <p:cNvPr id="7" name="Group 82"/>
          <p:cNvGrpSpPr>
            <a:grpSpLocks/>
          </p:cNvGrpSpPr>
          <p:nvPr/>
        </p:nvGrpSpPr>
        <p:grpSpPr bwMode="auto">
          <a:xfrm>
            <a:off x="5721350" y="2105025"/>
            <a:ext cx="1511300" cy="863600"/>
            <a:chOff x="1202" y="1797"/>
            <a:chExt cx="952" cy="544"/>
          </a:xfrm>
        </p:grpSpPr>
        <p:sp>
          <p:nvSpPr>
            <p:cNvPr id="74766" name="Oval 83"/>
            <p:cNvSpPr>
              <a:spLocks noChangeArrowheads="1"/>
            </p:cNvSpPr>
            <p:nvPr/>
          </p:nvSpPr>
          <p:spPr bwMode="auto">
            <a:xfrm>
              <a:off x="1202" y="1797"/>
              <a:ext cx="952" cy="544"/>
            </a:xfrm>
            <a:prstGeom prst="ellipse">
              <a:avLst/>
            </a:prstGeom>
            <a:solidFill>
              <a:schemeClr val="folHlink"/>
            </a:solidFill>
            <a:ln w="9525">
              <a:solidFill>
                <a:schemeClr val="tx1"/>
              </a:solidFill>
              <a:round/>
              <a:headEnd/>
              <a:tailEnd/>
            </a:ln>
          </p:spPr>
          <p:txBody>
            <a:bodyPr wrap="none"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endParaRPr lang="de-DE" altLang="de-DE">
                <a:latin typeface="DLRG Univers 55 Roman"/>
              </a:endParaRPr>
            </a:p>
          </p:txBody>
        </p:sp>
        <p:sp>
          <p:nvSpPr>
            <p:cNvPr id="74767" name="Line 84"/>
            <p:cNvSpPr>
              <a:spLocks noChangeShapeType="1"/>
            </p:cNvSpPr>
            <p:nvPr/>
          </p:nvSpPr>
          <p:spPr bwMode="auto">
            <a:xfrm>
              <a:off x="1202" y="2069"/>
              <a:ext cx="9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latin typeface="DLRG Univers 55 Roman"/>
              </a:endParaRPr>
            </a:p>
          </p:txBody>
        </p:sp>
      </p:grpSp>
      <p:grpSp>
        <p:nvGrpSpPr>
          <p:cNvPr id="8" name="Group 85"/>
          <p:cNvGrpSpPr>
            <a:grpSpLocks/>
          </p:cNvGrpSpPr>
          <p:nvPr/>
        </p:nvGrpSpPr>
        <p:grpSpPr bwMode="auto">
          <a:xfrm>
            <a:off x="7234238" y="2105025"/>
            <a:ext cx="1511300" cy="863600"/>
            <a:chOff x="1202" y="1797"/>
            <a:chExt cx="952" cy="544"/>
          </a:xfrm>
        </p:grpSpPr>
        <p:sp>
          <p:nvSpPr>
            <p:cNvPr id="74764" name="Oval 86"/>
            <p:cNvSpPr>
              <a:spLocks noChangeArrowheads="1"/>
            </p:cNvSpPr>
            <p:nvPr/>
          </p:nvSpPr>
          <p:spPr bwMode="auto">
            <a:xfrm>
              <a:off x="1202" y="1797"/>
              <a:ext cx="952" cy="544"/>
            </a:xfrm>
            <a:prstGeom prst="ellipse">
              <a:avLst/>
            </a:prstGeom>
            <a:solidFill>
              <a:schemeClr val="folHlink"/>
            </a:solidFill>
            <a:ln w="9525">
              <a:solidFill>
                <a:schemeClr val="tx1"/>
              </a:solidFill>
              <a:round/>
              <a:headEnd/>
              <a:tailEnd/>
            </a:ln>
          </p:spPr>
          <p:txBody>
            <a:bodyPr wrap="none"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endParaRPr lang="de-DE" altLang="de-DE">
                <a:latin typeface="DLRG Univers 55 Roman"/>
              </a:endParaRPr>
            </a:p>
          </p:txBody>
        </p:sp>
        <p:sp>
          <p:nvSpPr>
            <p:cNvPr id="74765" name="Line 87"/>
            <p:cNvSpPr>
              <a:spLocks noChangeShapeType="1"/>
            </p:cNvSpPr>
            <p:nvPr/>
          </p:nvSpPr>
          <p:spPr bwMode="auto">
            <a:xfrm>
              <a:off x="1202" y="2069"/>
              <a:ext cx="952"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de-DE">
                <a:latin typeface="DLRG Univers 55 Roman"/>
              </a:endParaRPr>
            </a:p>
          </p:txBody>
        </p:sp>
      </p:grpSp>
      <p:sp>
        <p:nvSpPr>
          <p:cNvPr id="74762" name="Rectangle 88"/>
          <p:cNvSpPr>
            <a:spLocks noChangeArrowheads="1"/>
          </p:cNvSpPr>
          <p:nvPr/>
        </p:nvSpPr>
        <p:spPr bwMode="auto">
          <a:xfrm>
            <a:off x="2640018" y="3716343"/>
            <a:ext cx="7559675" cy="1584325"/>
          </a:xfrm>
          <a:prstGeom prst="rect">
            <a:avLst/>
          </a:prstGeom>
          <a:solidFill>
            <a:srgbClr val="CC66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endParaRPr lang="de-DE" altLang="de-DE">
              <a:latin typeface="DLRG Univers 55 Roman"/>
            </a:endParaRPr>
          </a:p>
        </p:txBody>
      </p:sp>
      <p:sp>
        <p:nvSpPr>
          <p:cNvPr id="26" name="Text Box 4"/>
          <p:cNvSpPr txBox="1">
            <a:spLocks noChangeArrowheads="1"/>
          </p:cNvSpPr>
          <p:nvPr/>
        </p:nvSpPr>
        <p:spPr bwMode="auto">
          <a:xfrm>
            <a:off x="695400" y="188640"/>
            <a:ext cx="9885784"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8.3.1</a:t>
            </a:r>
            <a:r>
              <a:rPr lang="de-DE" altLang="de-DE" sz="3200" b="1" dirty="0">
                <a:solidFill>
                  <a:schemeClr val="tx2"/>
                </a:solidFill>
                <a:latin typeface="DLRG Univers 55 Roman"/>
              </a:rPr>
              <a:t>	Sandsäcke</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par>
                          <p:cTn id="8" fill="hold" nodeType="afterGroup">
                            <p:stCondLst>
                              <p:cond delay="500"/>
                            </p:stCondLst>
                            <p:childTnLst>
                              <p:par>
                                <p:cTn id="9" presetID="9"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par>
                          <p:cTn id="12" fill="hold" nodeType="afterGroup">
                            <p:stCondLst>
                              <p:cond delay="1000"/>
                            </p:stCondLst>
                            <p:childTnLst>
                              <p:par>
                                <p:cTn id="13" presetID="9"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childTnLst>
                          </p:cTn>
                        </p:par>
                        <p:par>
                          <p:cTn id="16" fill="hold" nodeType="afterGroup">
                            <p:stCondLst>
                              <p:cond delay="150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500"/>
                                        <p:tgtEl>
                                          <p:spTgt spid="5"/>
                                        </p:tgtEl>
                                      </p:cBhvr>
                                    </p:animEffect>
                                  </p:childTnLst>
                                </p:cTn>
                              </p:par>
                            </p:childTnLst>
                          </p:cTn>
                        </p:par>
                        <p:par>
                          <p:cTn id="20" fill="hold" nodeType="afterGroup">
                            <p:stCondLst>
                              <p:cond delay="2000"/>
                            </p:stCondLst>
                            <p:childTnLst>
                              <p:par>
                                <p:cTn id="21" presetID="9" presetClass="entr" presetSubtype="0"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dissolve">
                                      <p:cBhvr>
                                        <p:cTn id="23" dur="500"/>
                                        <p:tgtEl>
                                          <p:spTgt spid="6"/>
                                        </p:tgtEl>
                                      </p:cBhvr>
                                    </p:animEffect>
                                  </p:childTnLst>
                                </p:cTn>
                              </p:par>
                            </p:childTnLst>
                          </p:cTn>
                        </p:par>
                        <p:par>
                          <p:cTn id="24" fill="hold" nodeType="afterGroup">
                            <p:stCondLst>
                              <p:cond delay="2500"/>
                            </p:stCondLst>
                            <p:childTnLst>
                              <p:par>
                                <p:cTn id="25" presetID="9"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dissolve">
                                      <p:cBhvr>
                                        <p:cTn id="27" dur="500"/>
                                        <p:tgtEl>
                                          <p:spTgt spid="7"/>
                                        </p:tgtEl>
                                      </p:cBhvr>
                                    </p:animEffect>
                                  </p:childTnLst>
                                </p:cTn>
                              </p:par>
                            </p:childTnLst>
                          </p:cTn>
                        </p:par>
                        <p:par>
                          <p:cTn id="28" fill="hold" nodeType="afterGroup">
                            <p:stCondLst>
                              <p:cond delay="3000"/>
                            </p:stCondLst>
                            <p:childTnLst>
                              <p:par>
                                <p:cTn id="29" presetID="9" presetClass="entr" presetSubtype="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dissolve">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2948" name="Object 4"/>
          <p:cNvGraphicFramePr>
            <a:graphicFrameLocks noChangeAspect="1"/>
          </p:cNvGraphicFramePr>
          <p:nvPr>
            <p:extLst>
              <p:ext uri="{D42A27DB-BD31-4B8C-83A1-F6EECF244321}">
                <p14:modId xmlns:p14="http://schemas.microsoft.com/office/powerpoint/2010/main" val="1526763674"/>
              </p:ext>
            </p:extLst>
          </p:nvPr>
        </p:nvGraphicFramePr>
        <p:xfrm>
          <a:off x="407368" y="2996952"/>
          <a:ext cx="6861546" cy="2912770"/>
        </p:xfrm>
        <a:graphic>
          <a:graphicData uri="http://schemas.openxmlformats.org/presentationml/2006/ole">
            <mc:AlternateContent xmlns:mc="http://schemas.openxmlformats.org/markup-compatibility/2006">
              <mc:Choice xmlns:v="urn:schemas-microsoft-com:vml" Requires="v">
                <p:oleObj spid="_x0000_s83042" name="Bitmap-Bild" r:id="rId3" imgW="4638600" imgH="2028960" progId="Paint.Picture">
                  <p:embed/>
                </p:oleObj>
              </mc:Choice>
              <mc:Fallback>
                <p:oleObj name="Bitmap-Bild" r:id="rId3" imgW="4638600" imgH="2028960" progId="Paint.Picture">
                  <p:embed/>
                  <p:pic>
                    <p:nvPicPr>
                      <p:cNvPr id="0" name="Object 4"/>
                      <p:cNvPicPr>
                        <a:picLocks noChangeAspect="1" noChangeArrowheads="1"/>
                      </p:cNvPicPr>
                      <p:nvPr/>
                    </p:nvPicPr>
                    <p:blipFill>
                      <a:blip r:embed="rId4"/>
                      <a:srcRect/>
                      <a:stretch>
                        <a:fillRect/>
                      </a:stretch>
                    </p:blipFill>
                    <p:spPr bwMode="auto">
                      <a:xfrm>
                        <a:off x="407368" y="2996952"/>
                        <a:ext cx="6861546" cy="2912770"/>
                      </a:xfrm>
                      <a:prstGeom prst="rect">
                        <a:avLst/>
                      </a:prstGeom>
                      <a:noFill/>
                      <a:ln>
                        <a:noFill/>
                      </a:ln>
                      <a:extLst/>
                    </p:spPr>
                  </p:pic>
                </p:oleObj>
              </mc:Fallback>
            </mc:AlternateContent>
          </a:graphicData>
        </a:graphic>
      </p:graphicFrame>
      <p:sp>
        <p:nvSpPr>
          <p:cNvPr id="63494" name="Text Box 6"/>
          <p:cNvSpPr txBox="1">
            <a:spLocks noChangeArrowheads="1"/>
          </p:cNvSpPr>
          <p:nvPr/>
        </p:nvSpPr>
        <p:spPr bwMode="auto">
          <a:xfrm>
            <a:off x="551384" y="1268760"/>
            <a:ext cx="604867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1938" indent="-174625"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spcBef>
                <a:spcPct val="50000"/>
              </a:spcBef>
              <a:buClr>
                <a:srgbClr val="336699"/>
              </a:buClr>
              <a:buFontTx/>
              <a:buChar char="•"/>
            </a:pPr>
            <a:r>
              <a:rPr lang="de-DE" altLang="de-DE" sz="2400" dirty="0">
                <a:latin typeface="DLRG Univers 55 Roman"/>
              </a:rPr>
              <a:t>Dicht an dicht legen</a:t>
            </a:r>
          </a:p>
          <a:p>
            <a:pPr eaLnBrk="1" hangingPunct="1">
              <a:spcBef>
                <a:spcPct val="50000"/>
              </a:spcBef>
              <a:buClr>
                <a:srgbClr val="336699"/>
              </a:buClr>
              <a:buFontTx/>
              <a:buChar char="•"/>
            </a:pPr>
            <a:r>
              <a:rPr lang="de-DE" altLang="de-DE" sz="2400" dirty="0">
                <a:latin typeface="DLRG Univers 55 Roman"/>
              </a:rPr>
              <a:t>Blume grundsätzlich nach unten umschlagen</a:t>
            </a:r>
          </a:p>
          <a:p>
            <a:pPr eaLnBrk="1" hangingPunct="1">
              <a:spcBef>
                <a:spcPct val="50000"/>
              </a:spcBef>
              <a:buClr>
                <a:srgbClr val="336699"/>
              </a:buClr>
              <a:buFontTx/>
              <a:buChar char="•"/>
            </a:pPr>
            <a:r>
              <a:rPr lang="de-DE" altLang="de-DE" sz="2400" dirty="0">
                <a:latin typeface="DLRG Univers 55 Roman"/>
              </a:rPr>
              <a:t>Blume grundsätzlich zum Wasser hin</a:t>
            </a:r>
          </a:p>
        </p:txBody>
      </p:sp>
      <p:sp>
        <p:nvSpPr>
          <p:cNvPr id="6" name="Text Box 4"/>
          <p:cNvSpPr txBox="1">
            <a:spLocks noChangeArrowheads="1"/>
          </p:cNvSpPr>
          <p:nvPr/>
        </p:nvSpPr>
        <p:spPr bwMode="auto">
          <a:xfrm>
            <a:off x="695400" y="188640"/>
            <a:ext cx="9885784"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8.3.2</a:t>
            </a:r>
            <a:r>
              <a:rPr lang="de-DE" altLang="de-DE" sz="3200" b="1" dirty="0">
                <a:solidFill>
                  <a:schemeClr val="tx2"/>
                </a:solidFill>
                <a:latin typeface="DLRG Univers 55 Roman"/>
              </a:rPr>
              <a:t>		Grundsätze der Sandsackverlegung</a:t>
            </a:r>
          </a:p>
        </p:txBody>
      </p:sp>
      <p:sp>
        <p:nvSpPr>
          <p:cNvPr id="5" name="Text Box 6"/>
          <p:cNvSpPr txBox="1">
            <a:spLocks noChangeArrowheads="1"/>
          </p:cNvSpPr>
          <p:nvPr/>
        </p:nvSpPr>
        <p:spPr bwMode="auto">
          <a:xfrm>
            <a:off x="6816080" y="1268760"/>
            <a:ext cx="5375920"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1938" indent="-174625"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spcBef>
                <a:spcPct val="50000"/>
              </a:spcBef>
              <a:buClr>
                <a:srgbClr val="336699"/>
              </a:buClr>
              <a:buFontTx/>
              <a:buChar char="•"/>
            </a:pPr>
            <a:r>
              <a:rPr lang="de-DE" altLang="de-DE" sz="2400" dirty="0">
                <a:latin typeface="DLRG Univers 55 Roman"/>
              </a:rPr>
              <a:t>Blume entgegen der Fließrichtung</a:t>
            </a:r>
          </a:p>
          <a:p>
            <a:pPr eaLnBrk="1" hangingPunct="1">
              <a:spcBef>
                <a:spcPct val="50000"/>
              </a:spcBef>
              <a:buClr>
                <a:srgbClr val="336699"/>
              </a:buClr>
              <a:buFontTx/>
              <a:buChar char="•"/>
            </a:pPr>
            <a:r>
              <a:rPr lang="de-DE" altLang="de-DE" sz="2400" dirty="0">
                <a:latin typeface="DLRG Univers 55 Roman"/>
              </a:rPr>
              <a:t>Grundsätzlich versetzt legen im Verband</a:t>
            </a:r>
          </a:p>
          <a:p>
            <a:pPr eaLnBrk="1" hangingPunct="1">
              <a:spcBef>
                <a:spcPct val="50000"/>
              </a:spcBef>
              <a:buClr>
                <a:srgbClr val="336699"/>
              </a:buClr>
              <a:buFontTx/>
              <a:buChar char="•"/>
            </a:pPr>
            <a:r>
              <a:rPr lang="de-DE" altLang="de-DE" sz="2400" dirty="0">
                <a:latin typeface="DLRG Univers 55 Roman"/>
              </a:rPr>
              <a:t>Bei mehreren Schichten über-einander Sandsäcke kreuzweise legen.</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494">
                                            <p:txEl>
                                              <p:pRg st="0" end="0"/>
                                            </p:txEl>
                                          </p:spTgt>
                                        </p:tgtEl>
                                        <p:attrNameLst>
                                          <p:attrName>style.visibility</p:attrName>
                                        </p:attrNameLst>
                                      </p:cBhvr>
                                      <p:to>
                                        <p:strVal val="visible"/>
                                      </p:to>
                                    </p:set>
                                    <p:animEffect transition="in" filter="dissolve">
                                      <p:cBhvr>
                                        <p:cTn id="7" dur="500"/>
                                        <p:tgtEl>
                                          <p:spTgt spid="6349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494">
                                            <p:txEl>
                                              <p:pRg st="1" end="1"/>
                                            </p:txEl>
                                          </p:spTgt>
                                        </p:tgtEl>
                                        <p:attrNameLst>
                                          <p:attrName>style.visibility</p:attrName>
                                        </p:attrNameLst>
                                      </p:cBhvr>
                                      <p:to>
                                        <p:strVal val="visible"/>
                                      </p:to>
                                    </p:set>
                                    <p:animEffect transition="in" filter="dissolve">
                                      <p:cBhvr>
                                        <p:cTn id="12" dur="500"/>
                                        <p:tgtEl>
                                          <p:spTgt spid="6349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494">
                                            <p:txEl>
                                              <p:pRg st="2" end="2"/>
                                            </p:txEl>
                                          </p:spTgt>
                                        </p:tgtEl>
                                        <p:attrNameLst>
                                          <p:attrName>style.visibility</p:attrName>
                                        </p:attrNameLst>
                                      </p:cBhvr>
                                      <p:to>
                                        <p:strVal val="visible"/>
                                      </p:to>
                                    </p:set>
                                    <p:animEffect transition="in" filter="dissolve">
                                      <p:cBhvr>
                                        <p:cTn id="17" dur="500"/>
                                        <p:tgtEl>
                                          <p:spTgt spid="6349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dissolve">
                                      <p:cBhvr>
                                        <p:cTn id="22" dur="500"/>
                                        <p:tgtEl>
                                          <p:spTgt spid="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5">
                                            <p:txEl>
                                              <p:pRg st="1" end="1"/>
                                            </p:txEl>
                                          </p:spTgt>
                                        </p:tgtEl>
                                        <p:attrNameLst>
                                          <p:attrName>style.visibility</p:attrName>
                                        </p:attrNameLst>
                                      </p:cBhvr>
                                      <p:to>
                                        <p:strVal val="visible"/>
                                      </p:to>
                                    </p:set>
                                    <p:animEffect transition="in" filter="dissolve">
                                      <p:cBhvr>
                                        <p:cTn id="27" dur="500"/>
                                        <p:tgtEl>
                                          <p:spTgt spid="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5">
                                            <p:txEl>
                                              <p:pRg st="2" end="2"/>
                                            </p:txEl>
                                          </p:spTgt>
                                        </p:tgtEl>
                                        <p:attrNameLst>
                                          <p:attrName>style.visibility</p:attrName>
                                        </p:attrNameLst>
                                      </p:cBhvr>
                                      <p:to>
                                        <p:strVal val="visible"/>
                                      </p:to>
                                    </p:set>
                                    <p:animEffect transition="in" filter="dissolve">
                                      <p:cBhvr>
                                        <p:cTn id="3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build="p"/>
      <p:bldP spid="5" grpId="0" build="p"/>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Aufkad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5400" y="1302162"/>
            <a:ext cx="10776425" cy="3350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39" name="Text Box 3"/>
          <p:cNvSpPr txBox="1">
            <a:spLocks noChangeArrowheads="1"/>
          </p:cNvSpPr>
          <p:nvPr/>
        </p:nvSpPr>
        <p:spPr bwMode="auto">
          <a:xfrm>
            <a:off x="695400" y="4819799"/>
            <a:ext cx="1130525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spcBef>
                <a:spcPct val="50000"/>
              </a:spcBef>
            </a:pPr>
            <a:r>
              <a:rPr lang="de-DE" altLang="de-DE" sz="2400" dirty="0">
                <a:latin typeface="DLRG Univers 55 Roman"/>
              </a:rPr>
              <a:t>Werden mehr als drei Lagen Sandsäcke verbaut, ist ab der dritten Lage abwechselnd längs und quer im Verbund zu legen.</a:t>
            </a:r>
          </a:p>
        </p:txBody>
      </p:sp>
      <p:sp>
        <p:nvSpPr>
          <p:cNvPr id="5" name="Text Box 4"/>
          <p:cNvSpPr txBox="1">
            <a:spLocks noChangeArrowheads="1"/>
          </p:cNvSpPr>
          <p:nvPr/>
        </p:nvSpPr>
        <p:spPr bwMode="auto">
          <a:xfrm>
            <a:off x="695400" y="188640"/>
            <a:ext cx="9885784"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8.3.3</a:t>
            </a:r>
            <a:r>
              <a:rPr lang="de-DE" altLang="de-DE" sz="3200" b="1" dirty="0">
                <a:solidFill>
                  <a:schemeClr val="tx2"/>
                </a:solidFill>
                <a:latin typeface="DLRG Univers 55 Roman"/>
              </a:rPr>
              <a:t>	Sandsackdamm / Aufkadung</a:t>
            </a:r>
          </a:p>
        </p:txBody>
      </p:sp>
    </p:spTree>
  </p:cSld>
  <p:clrMapOvr>
    <a:masterClrMapping/>
  </p:clrMapOvr>
  <p:transition spd="slow">
    <p:zoom dir="in"/>
  </p:transition>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29" descr="Sandsacknotda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382" y="3429000"/>
            <a:ext cx="7231701" cy="32370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876" name="Text Box 116"/>
          <p:cNvSpPr txBox="1">
            <a:spLocks noChangeArrowheads="1"/>
          </p:cNvSpPr>
          <p:nvPr/>
        </p:nvSpPr>
        <p:spPr bwMode="auto">
          <a:xfrm>
            <a:off x="695400" y="1268762"/>
            <a:ext cx="10873208"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spcBef>
                <a:spcPct val="50000"/>
              </a:spcBef>
              <a:buClr>
                <a:srgbClr val="336699"/>
              </a:buClr>
              <a:buFontTx/>
              <a:buChar char="•"/>
            </a:pPr>
            <a:r>
              <a:rPr lang="de-DE" altLang="de-DE" sz="2400" dirty="0">
                <a:latin typeface="DLRG Univers 55 Roman"/>
              </a:rPr>
              <a:t>Erste Lage aus halb gefüllten Sandsäcken.</a:t>
            </a:r>
          </a:p>
          <a:p>
            <a:pPr eaLnBrk="1" hangingPunct="1">
              <a:spcBef>
                <a:spcPct val="50000"/>
              </a:spcBef>
              <a:buClr>
                <a:srgbClr val="336699"/>
              </a:buClr>
              <a:buFontTx/>
              <a:buChar char="•"/>
            </a:pPr>
            <a:r>
              <a:rPr lang="de-DE" altLang="de-DE" sz="2400" dirty="0">
                <a:latin typeface="DLRG Univers 55 Roman"/>
              </a:rPr>
              <a:t>Die nachfolgenden Schichten im Längs- und Querverband mit leichtem Gefälle zur Wasserseite hin verlegen.</a:t>
            </a:r>
          </a:p>
          <a:p>
            <a:pPr eaLnBrk="1" hangingPunct="1">
              <a:spcBef>
                <a:spcPct val="50000"/>
              </a:spcBef>
              <a:buClr>
                <a:srgbClr val="336699"/>
              </a:buClr>
              <a:buFontTx/>
              <a:buChar char="•"/>
            </a:pPr>
            <a:r>
              <a:rPr lang="de-DE" altLang="de-DE" sz="2400" dirty="0">
                <a:latin typeface="DLRG Univers 55 Roman"/>
              </a:rPr>
              <a:t>Es ist darauf zu achten, dass die luftseitige Kante senkrecht gestapelt wird. Die wasserseitige Böschung – wie sonst auch – im 45 ° Winkel.</a:t>
            </a:r>
          </a:p>
          <a:p>
            <a:pPr eaLnBrk="1" hangingPunct="1">
              <a:spcBef>
                <a:spcPct val="50000"/>
              </a:spcBef>
            </a:pPr>
            <a:endParaRPr lang="de-DE" altLang="de-DE" dirty="0">
              <a:latin typeface="DLRG Univers 55 Roman"/>
            </a:endParaRPr>
          </a:p>
        </p:txBody>
      </p:sp>
      <p:sp>
        <p:nvSpPr>
          <p:cNvPr id="6" name="Text Box 4"/>
          <p:cNvSpPr txBox="1">
            <a:spLocks noChangeArrowheads="1"/>
          </p:cNvSpPr>
          <p:nvPr/>
        </p:nvSpPr>
        <p:spPr bwMode="auto">
          <a:xfrm>
            <a:off x="695400" y="188640"/>
            <a:ext cx="9885784"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8.3.4</a:t>
            </a:r>
            <a:r>
              <a:rPr lang="de-DE" altLang="de-DE" sz="3200" b="1" dirty="0">
                <a:solidFill>
                  <a:schemeClr val="tx2"/>
                </a:solidFill>
                <a:latin typeface="DLRG Univers 55 Roman"/>
              </a:rPr>
              <a:t>	Sandsacknotdamm</a:t>
            </a:r>
            <a:r>
              <a:rPr lang="de-DE" altLang="de-DE" sz="2800" b="1" dirty="0">
                <a:solidFill>
                  <a:schemeClr val="tx2"/>
                </a:solidFill>
                <a:latin typeface="DLRG Univers 55 Roman"/>
              </a:rPr>
              <a:t> (1)</a:t>
            </a:r>
            <a:endParaRPr lang="de-DE" altLang="de-DE" sz="3200" b="1" dirty="0">
              <a:solidFill>
                <a:schemeClr val="tx2"/>
              </a:solidFill>
              <a:latin typeface="DLRG Univers 55 Roman"/>
            </a:endParaRP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8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87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787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76" grpId="0" uiExpand="1"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0114" name="Picture 229" descr="Sandsacknotda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3632" y="3264394"/>
            <a:ext cx="7399910"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7876" name="Text Box 116"/>
          <p:cNvSpPr txBox="1">
            <a:spLocks noChangeArrowheads="1"/>
          </p:cNvSpPr>
          <p:nvPr/>
        </p:nvSpPr>
        <p:spPr bwMode="auto">
          <a:xfrm>
            <a:off x="695400" y="1268762"/>
            <a:ext cx="11017224" cy="203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174625" indent="-174625"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spcBef>
                <a:spcPct val="50000"/>
              </a:spcBef>
              <a:buClr>
                <a:srgbClr val="336699"/>
              </a:buClr>
              <a:buFontTx/>
              <a:buChar char="•"/>
            </a:pPr>
            <a:r>
              <a:rPr lang="de-DE" altLang="de-DE" sz="2400" dirty="0">
                <a:latin typeface="DLRG Univers 55 Roman"/>
              </a:rPr>
              <a:t>Für einen späteren Vollsandsackdamm sind leere Sandsäcke als </a:t>
            </a:r>
            <a:r>
              <a:rPr lang="de-DE" altLang="de-DE" sz="2400" u="sng" dirty="0">
                <a:latin typeface="DLRG Univers 55 Roman"/>
              </a:rPr>
              <a:t>Anker</a:t>
            </a:r>
            <a:r>
              <a:rPr lang="de-DE" altLang="de-DE" sz="2400" dirty="0">
                <a:latin typeface="DLRG Univers 55 Roman"/>
              </a:rPr>
              <a:t> einzubauen.</a:t>
            </a:r>
          </a:p>
          <a:p>
            <a:pPr eaLnBrk="1" hangingPunct="1">
              <a:spcBef>
                <a:spcPct val="50000"/>
              </a:spcBef>
              <a:buClr>
                <a:srgbClr val="336699"/>
              </a:buClr>
              <a:buFontTx/>
              <a:buChar char="•"/>
            </a:pPr>
            <a:r>
              <a:rPr lang="de-DE" altLang="de-DE" sz="2400" dirty="0">
                <a:latin typeface="DLRG Univers 55 Roman"/>
              </a:rPr>
              <a:t>Zur besseren Abdichtung des Sandsacknotdammes, kann eine Folie auf der Wasserseite über die Sandsäcke gelegt werden.</a:t>
            </a:r>
          </a:p>
          <a:p>
            <a:pPr eaLnBrk="1" hangingPunct="1">
              <a:spcBef>
                <a:spcPct val="50000"/>
              </a:spcBef>
            </a:pPr>
            <a:endParaRPr lang="de-DE" altLang="de-DE" dirty="0">
              <a:latin typeface="DLRG Univers 55 Roman"/>
            </a:endParaRPr>
          </a:p>
        </p:txBody>
      </p:sp>
      <p:sp>
        <p:nvSpPr>
          <p:cNvPr id="6" name="Text Box 4"/>
          <p:cNvSpPr txBox="1">
            <a:spLocks noChangeArrowheads="1"/>
          </p:cNvSpPr>
          <p:nvPr/>
        </p:nvSpPr>
        <p:spPr bwMode="auto">
          <a:xfrm>
            <a:off x="695400" y="188640"/>
            <a:ext cx="9885784"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8.3.4</a:t>
            </a:r>
            <a:r>
              <a:rPr lang="de-DE" altLang="de-DE" sz="3200" b="1" dirty="0">
                <a:solidFill>
                  <a:schemeClr val="tx2"/>
                </a:solidFill>
                <a:latin typeface="DLRG Univers 55 Roman"/>
              </a:rPr>
              <a:t>	Sandsacknotdamm (2)</a:t>
            </a:r>
          </a:p>
        </p:txBody>
      </p:sp>
    </p:spTree>
    <p:extLst>
      <p:ext uri="{BB962C8B-B14F-4D97-AF65-F5344CB8AC3E}">
        <p14:creationId xmlns:p14="http://schemas.microsoft.com/office/powerpoint/2010/main" val="341670137"/>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787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787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876"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2" name="Picture 9" descr="Deichsicherung_verteidig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8794" y="1412876"/>
            <a:ext cx="5617766" cy="3248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7" name="Text Box 3"/>
          <p:cNvSpPr txBox="1">
            <a:spLocks noChangeArrowheads="1"/>
          </p:cNvSpPr>
          <p:nvPr/>
        </p:nvSpPr>
        <p:spPr bwMode="auto">
          <a:xfrm>
            <a:off x="695400" y="4769276"/>
            <a:ext cx="1116124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spcBef>
                <a:spcPct val="50000"/>
              </a:spcBef>
            </a:pPr>
            <a:r>
              <a:rPr lang="de-DE" altLang="de-DE" sz="2000" dirty="0">
                <a:latin typeface="DLRG Univers 55 Roman"/>
              </a:rPr>
              <a:t>Bei Hochwasser kann es vorkommen, dass Deiche auf dem luftseitigen Deichfuß stark durchweicht sind und instabil werden. Hier ist es erforderlich, durch eine Auflast auf der Deichbinnenböschung zu stabilisieren, damit diese nicht abrutscht.</a:t>
            </a:r>
          </a:p>
        </p:txBody>
      </p:sp>
      <p:sp>
        <p:nvSpPr>
          <p:cNvPr id="67589" name="Text Box 5"/>
          <p:cNvSpPr txBox="1">
            <a:spLocks noChangeArrowheads="1"/>
          </p:cNvSpPr>
          <p:nvPr/>
        </p:nvSpPr>
        <p:spPr bwMode="auto">
          <a:xfrm>
            <a:off x="695400" y="1412876"/>
            <a:ext cx="4823572"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spcBef>
                <a:spcPct val="50000"/>
              </a:spcBef>
            </a:pPr>
            <a:r>
              <a:rPr lang="de-DE" altLang="de-DE" sz="2400" b="1" dirty="0">
                <a:solidFill>
                  <a:srgbClr val="FF0000"/>
                </a:solidFill>
                <a:latin typeface="DLRG Univers 55 Roman"/>
              </a:rPr>
              <a:t>Merke:</a:t>
            </a:r>
            <a:r>
              <a:rPr lang="de-DE" altLang="de-DE" sz="2000" b="1" dirty="0">
                <a:solidFill>
                  <a:srgbClr val="FF0000"/>
                </a:solidFill>
                <a:latin typeface="DLRG Univers 55 Roman"/>
              </a:rPr>
              <a:t> </a:t>
            </a:r>
            <a:br>
              <a:rPr lang="de-DE" altLang="de-DE" sz="2000" b="1" dirty="0">
                <a:solidFill>
                  <a:srgbClr val="FF0000"/>
                </a:solidFill>
                <a:latin typeface="DLRG Univers 55 Roman"/>
              </a:rPr>
            </a:br>
            <a:endParaRPr lang="de-DE" altLang="de-DE" sz="200" b="1" dirty="0">
              <a:solidFill>
                <a:srgbClr val="FF0000"/>
              </a:solidFill>
              <a:latin typeface="DLRG Univers 55 Roman"/>
            </a:endParaRPr>
          </a:p>
          <a:p>
            <a:pPr eaLnBrk="1" hangingPunct="1">
              <a:spcBef>
                <a:spcPct val="50000"/>
              </a:spcBef>
              <a:buFontTx/>
              <a:buChar char="•"/>
            </a:pPr>
            <a:r>
              <a:rPr lang="de-DE" altLang="de-DE" sz="2400" b="1" dirty="0">
                <a:solidFill>
                  <a:srgbClr val="FF0000"/>
                </a:solidFill>
                <a:latin typeface="DLRG Univers 55 Roman"/>
              </a:rPr>
              <a:t> unnötiges Begehen des </a:t>
            </a:r>
            <a:br>
              <a:rPr lang="de-DE" altLang="de-DE" sz="2400" b="1" dirty="0">
                <a:solidFill>
                  <a:srgbClr val="FF0000"/>
                </a:solidFill>
                <a:latin typeface="DLRG Univers 55 Roman"/>
              </a:rPr>
            </a:br>
            <a:r>
              <a:rPr lang="de-DE" altLang="de-DE" sz="2400" b="1" dirty="0">
                <a:solidFill>
                  <a:srgbClr val="FF0000"/>
                </a:solidFill>
                <a:latin typeface="DLRG Univers 55 Roman"/>
              </a:rPr>
              <a:t>  durchweichten Deiches </a:t>
            </a:r>
            <a:br>
              <a:rPr lang="de-DE" altLang="de-DE" sz="2400" b="1" dirty="0">
                <a:solidFill>
                  <a:srgbClr val="FF0000"/>
                </a:solidFill>
                <a:latin typeface="DLRG Univers 55 Roman"/>
              </a:rPr>
            </a:br>
            <a:r>
              <a:rPr lang="de-DE" altLang="de-DE" sz="2400" b="1" dirty="0">
                <a:solidFill>
                  <a:srgbClr val="FF0000"/>
                </a:solidFill>
                <a:latin typeface="DLRG Univers 55 Roman"/>
              </a:rPr>
              <a:t>  vermeiden</a:t>
            </a:r>
          </a:p>
          <a:p>
            <a:pPr eaLnBrk="1" hangingPunct="1">
              <a:spcBef>
                <a:spcPct val="50000"/>
              </a:spcBef>
              <a:buFontTx/>
              <a:buChar char="•"/>
            </a:pPr>
            <a:r>
              <a:rPr lang="de-DE" altLang="de-DE" sz="2400" b="1" dirty="0">
                <a:solidFill>
                  <a:srgbClr val="FF0000"/>
                </a:solidFill>
                <a:latin typeface="DLRG Univers 55 Roman"/>
              </a:rPr>
              <a:t> Sickerwasseraustritt darf </a:t>
            </a:r>
            <a:br>
              <a:rPr lang="de-DE" altLang="de-DE" sz="2400" b="1" dirty="0">
                <a:solidFill>
                  <a:srgbClr val="FF0000"/>
                </a:solidFill>
                <a:latin typeface="DLRG Univers 55 Roman"/>
              </a:rPr>
            </a:br>
            <a:r>
              <a:rPr lang="de-DE" altLang="de-DE" sz="2400" b="1" dirty="0">
                <a:solidFill>
                  <a:srgbClr val="FF0000"/>
                </a:solidFill>
                <a:latin typeface="DLRG Univers 55 Roman"/>
              </a:rPr>
              <a:t>  keinesfalls behindert </a:t>
            </a:r>
            <a:br>
              <a:rPr lang="de-DE" altLang="de-DE" sz="2400" b="1" dirty="0">
                <a:solidFill>
                  <a:srgbClr val="FF0000"/>
                </a:solidFill>
                <a:latin typeface="DLRG Univers 55 Roman"/>
              </a:rPr>
            </a:br>
            <a:r>
              <a:rPr lang="de-DE" altLang="de-DE" sz="2400" b="1" dirty="0">
                <a:solidFill>
                  <a:srgbClr val="FF0000"/>
                </a:solidFill>
                <a:latin typeface="DLRG Univers 55 Roman"/>
              </a:rPr>
              <a:t>  werden</a:t>
            </a:r>
          </a:p>
        </p:txBody>
      </p:sp>
      <p:sp>
        <p:nvSpPr>
          <p:cNvPr id="7" name="Text Box 4"/>
          <p:cNvSpPr txBox="1">
            <a:spLocks noChangeArrowheads="1"/>
          </p:cNvSpPr>
          <p:nvPr/>
        </p:nvSpPr>
        <p:spPr bwMode="auto">
          <a:xfrm>
            <a:off x="695400" y="188640"/>
            <a:ext cx="9885784"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8.3.5</a:t>
            </a:r>
            <a:r>
              <a:rPr lang="de-DE" altLang="de-DE" sz="3200" b="1" dirty="0">
                <a:solidFill>
                  <a:schemeClr val="tx2"/>
                </a:solidFill>
                <a:latin typeface="DLRG Univers 55 Roman"/>
              </a:rPr>
              <a:t>	Sandsackrost</a:t>
            </a:r>
          </a:p>
        </p:txBody>
      </p:sp>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7589">
                                            <p:txEl>
                                              <p:pRg st="0" end="0"/>
                                            </p:txEl>
                                          </p:spTgt>
                                        </p:tgtEl>
                                        <p:attrNameLst>
                                          <p:attrName>style.visibility</p:attrName>
                                        </p:attrNameLst>
                                      </p:cBhvr>
                                      <p:to>
                                        <p:strVal val="visible"/>
                                      </p:to>
                                    </p:set>
                                    <p:animEffect transition="in" filter="dissolve">
                                      <p:cBhvr>
                                        <p:cTn id="7" dur="500"/>
                                        <p:tgtEl>
                                          <p:spTgt spid="67589">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67589">
                                            <p:txEl>
                                              <p:pRg st="1" end="1"/>
                                            </p:txEl>
                                          </p:spTgt>
                                        </p:tgtEl>
                                        <p:attrNameLst>
                                          <p:attrName>style.visibility</p:attrName>
                                        </p:attrNameLst>
                                      </p:cBhvr>
                                      <p:to>
                                        <p:strVal val="visible"/>
                                      </p:to>
                                    </p:set>
                                    <p:animEffect transition="in" filter="dissolve">
                                      <p:cBhvr>
                                        <p:cTn id="10" dur="500"/>
                                        <p:tgtEl>
                                          <p:spTgt spid="67589">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7589">
                                            <p:txEl>
                                              <p:pRg st="2" end="2"/>
                                            </p:txEl>
                                          </p:spTgt>
                                        </p:tgtEl>
                                        <p:attrNameLst>
                                          <p:attrName>style.visibility</p:attrName>
                                        </p:attrNameLst>
                                      </p:cBhvr>
                                      <p:to>
                                        <p:strVal val="visible"/>
                                      </p:to>
                                    </p:set>
                                    <p:animEffect transition="in" filter="dissolve">
                                      <p:cBhvr>
                                        <p:cTn id="15" dur="500"/>
                                        <p:tgtEl>
                                          <p:spTgt spid="6758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9" grpId="0" uiExpand="1"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8" name="Picture 6" descr="se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9701" y="1268760"/>
            <a:ext cx="5070811" cy="475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695400" y="188640"/>
            <a:ext cx="9885784"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8.3.6</a:t>
            </a:r>
            <a:r>
              <a:rPr lang="de-DE" altLang="de-DE" sz="3200" b="1" dirty="0">
                <a:solidFill>
                  <a:schemeClr val="tx2"/>
                </a:solidFill>
                <a:latin typeface="DLRG Univers 55 Roman"/>
              </a:rPr>
              <a:t>	</a:t>
            </a:r>
            <a:r>
              <a:rPr lang="de-DE" altLang="de-DE" sz="3600" b="1" dirty="0" err="1">
                <a:solidFill>
                  <a:schemeClr val="tx2"/>
                </a:solidFill>
                <a:latin typeface="DLRG Univers 55 Roman"/>
              </a:rPr>
              <a:t>Quellkade</a:t>
            </a:r>
            <a:r>
              <a:rPr lang="de-DE" altLang="de-DE" sz="3600" b="1" dirty="0">
                <a:solidFill>
                  <a:schemeClr val="tx2"/>
                </a:solidFill>
                <a:latin typeface="DLRG Univers 55 Roman"/>
              </a:rPr>
              <a:t> (1)</a:t>
            </a:r>
            <a:endParaRPr lang="de-DE" altLang="de-DE" sz="3200" b="1" dirty="0">
              <a:solidFill>
                <a:schemeClr val="tx2"/>
              </a:solidFill>
              <a:latin typeface="DLRG Univers 55 Roman"/>
            </a:endParaRPr>
          </a:p>
        </p:txBody>
      </p:sp>
    </p:spTree>
  </p:cSld>
  <p:clrMapOvr>
    <a:masterClrMapping/>
  </p:clrMapOvr>
  <p:transition spd="slow">
    <p:zoom dir="in"/>
  </p:transition>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2" name="Picture 7"/>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7213" t="17770" r="7692" b="23466"/>
          <a:stretch>
            <a:fillRect/>
          </a:stretch>
        </p:blipFill>
        <p:spPr bwMode="auto">
          <a:xfrm>
            <a:off x="1127448" y="1183432"/>
            <a:ext cx="9907550" cy="51291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Box 4"/>
          <p:cNvSpPr txBox="1">
            <a:spLocks noChangeArrowheads="1"/>
          </p:cNvSpPr>
          <p:nvPr/>
        </p:nvSpPr>
        <p:spPr bwMode="auto">
          <a:xfrm>
            <a:off x="695400" y="188640"/>
            <a:ext cx="9885784"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8.3.6</a:t>
            </a:r>
            <a:r>
              <a:rPr lang="de-DE" altLang="de-DE" sz="3200" b="1" dirty="0">
                <a:solidFill>
                  <a:schemeClr val="tx2"/>
                </a:solidFill>
                <a:latin typeface="DLRG Univers 55 Roman"/>
              </a:rPr>
              <a:t>	</a:t>
            </a:r>
            <a:r>
              <a:rPr lang="de-DE" altLang="de-DE" sz="3600" b="1" dirty="0" err="1">
                <a:solidFill>
                  <a:schemeClr val="tx2"/>
                </a:solidFill>
                <a:latin typeface="DLRG Univers 55 Roman"/>
              </a:rPr>
              <a:t>Quellkade</a:t>
            </a:r>
            <a:r>
              <a:rPr lang="de-DE" altLang="de-DE" sz="3600" b="1" dirty="0">
                <a:solidFill>
                  <a:schemeClr val="tx2"/>
                </a:solidFill>
                <a:latin typeface="DLRG Univers 55 Roman"/>
              </a:rPr>
              <a:t> (2)</a:t>
            </a:r>
            <a:endParaRPr lang="de-DE" altLang="de-DE" sz="3200" b="1" dirty="0">
              <a:solidFill>
                <a:schemeClr val="tx2"/>
              </a:solidFill>
              <a:latin typeface="DLRG Univers 55 Roman"/>
            </a:endParaRPr>
          </a:p>
        </p:txBody>
      </p:sp>
    </p:spTree>
  </p:cSld>
  <p:clrMapOvr>
    <a:masterClrMapping/>
  </p:clrMapOvr>
  <p:transition spd="slow">
    <p:zoom dir="in"/>
  </p:transition>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4"/>
          <p:cNvSpPr txBox="1">
            <a:spLocks noChangeArrowheads="1"/>
          </p:cNvSpPr>
          <p:nvPr/>
        </p:nvSpPr>
        <p:spPr bwMode="auto">
          <a:xfrm>
            <a:off x="695400" y="188640"/>
            <a:ext cx="9885784"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8.4</a:t>
            </a:r>
            <a:r>
              <a:rPr lang="de-DE" altLang="de-DE" sz="3200" b="1" dirty="0">
                <a:solidFill>
                  <a:schemeClr val="tx2"/>
                </a:solidFill>
                <a:latin typeface="DLRG Univers 55 Roman"/>
              </a:rPr>
              <a:t>	Gründe für eine Deichbeschädigung</a:t>
            </a:r>
          </a:p>
        </p:txBody>
      </p:sp>
      <p:sp>
        <p:nvSpPr>
          <p:cNvPr id="5" name="Text Box 3"/>
          <p:cNvSpPr txBox="1">
            <a:spLocks noChangeArrowheads="1"/>
          </p:cNvSpPr>
          <p:nvPr/>
        </p:nvSpPr>
        <p:spPr bwMode="auto">
          <a:xfrm>
            <a:off x="695400" y="1877308"/>
            <a:ext cx="3456384"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DLRG Univers 55 Roman" panose="02000503040000020003" pitchFamily="2" charset="0"/>
              </a:defRPr>
            </a:lvl1pPr>
            <a:lvl2pPr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marL="268288" lvl="1" indent="-268288" eaLnBrk="1" hangingPunct="1">
              <a:spcBef>
                <a:spcPct val="50000"/>
              </a:spcBef>
              <a:buClr>
                <a:srgbClr val="336699"/>
              </a:buClr>
              <a:buFont typeface="Wingdings" panose="05000000000000000000" pitchFamily="2" charset="2"/>
              <a:buChar char="§"/>
            </a:pPr>
            <a:r>
              <a:rPr lang="de-DE" altLang="de-DE" sz="2400" dirty="0" err="1">
                <a:latin typeface="DLRG Univers 55 Roman"/>
              </a:rPr>
              <a:t>Durchweichung</a:t>
            </a:r>
            <a:endParaRPr lang="de-DE" altLang="de-DE" sz="2400" dirty="0">
              <a:latin typeface="DLRG Univers 55 Roman"/>
            </a:endParaRPr>
          </a:p>
          <a:p>
            <a:pPr marL="268288" lvl="1" indent="-268288" eaLnBrk="1" hangingPunct="1">
              <a:spcBef>
                <a:spcPct val="50000"/>
              </a:spcBef>
              <a:buClr>
                <a:srgbClr val="336699"/>
              </a:buClr>
              <a:buFont typeface="Wingdings" panose="05000000000000000000" pitchFamily="2" charset="2"/>
              <a:buChar char="§"/>
            </a:pPr>
            <a:r>
              <a:rPr lang="de-DE" altLang="de-DE" sz="2400" dirty="0">
                <a:latin typeface="DLRG Univers 55 Roman"/>
              </a:rPr>
              <a:t>starke Strömung</a:t>
            </a:r>
          </a:p>
          <a:p>
            <a:pPr marL="268288" lvl="1" indent="-268288" eaLnBrk="1" hangingPunct="1">
              <a:spcBef>
                <a:spcPct val="50000"/>
              </a:spcBef>
              <a:buClr>
                <a:srgbClr val="336699"/>
              </a:buClr>
              <a:buFont typeface="Wingdings" panose="05000000000000000000" pitchFamily="2" charset="2"/>
              <a:buChar char="§"/>
            </a:pPr>
            <a:r>
              <a:rPr lang="de-DE" altLang="de-DE" sz="2400" dirty="0">
                <a:latin typeface="DLRG Univers 55 Roman"/>
              </a:rPr>
              <a:t>Wellenschlag</a:t>
            </a:r>
          </a:p>
          <a:p>
            <a:pPr marL="268288" lvl="1" indent="-268288" eaLnBrk="1" hangingPunct="1">
              <a:spcBef>
                <a:spcPct val="50000"/>
              </a:spcBef>
              <a:buClr>
                <a:srgbClr val="336699"/>
              </a:buClr>
              <a:buFont typeface="Wingdings" panose="05000000000000000000" pitchFamily="2" charset="2"/>
              <a:buChar char="§"/>
            </a:pPr>
            <a:r>
              <a:rPr lang="de-DE" altLang="de-DE" sz="2400" dirty="0">
                <a:latin typeface="DLRG Univers 55 Roman"/>
              </a:rPr>
              <a:t>Treibgut</a:t>
            </a:r>
          </a:p>
          <a:p>
            <a:pPr marL="268288" lvl="1" indent="-268288" eaLnBrk="1" hangingPunct="1">
              <a:spcBef>
                <a:spcPct val="50000"/>
              </a:spcBef>
              <a:buClr>
                <a:srgbClr val="336699"/>
              </a:buClr>
              <a:buFont typeface="Wingdings" panose="05000000000000000000" pitchFamily="2" charset="2"/>
              <a:buChar char="§"/>
            </a:pPr>
            <a:r>
              <a:rPr lang="de-DE" altLang="de-DE" sz="2400" dirty="0">
                <a:latin typeface="DLRG Univers 55 Roman"/>
              </a:rPr>
              <a:t>Eisgang</a:t>
            </a:r>
          </a:p>
        </p:txBody>
      </p:sp>
      <p:sp>
        <p:nvSpPr>
          <p:cNvPr id="6" name="Text Box 3"/>
          <p:cNvSpPr txBox="1">
            <a:spLocks noChangeArrowheads="1"/>
          </p:cNvSpPr>
          <p:nvPr/>
        </p:nvSpPr>
        <p:spPr bwMode="auto">
          <a:xfrm>
            <a:off x="5828802" y="1925538"/>
            <a:ext cx="4659687"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200">
                <a:solidFill>
                  <a:schemeClr val="tx1"/>
                </a:solidFill>
                <a:latin typeface="DLRG Univers 55 Roman" panose="02000503040000020003" pitchFamily="2" charset="0"/>
              </a:defRPr>
            </a:lvl1pPr>
            <a:lvl2pPr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marL="285750" lvl="1" indent="-285750" eaLnBrk="1" hangingPunct="1">
              <a:spcBef>
                <a:spcPct val="50000"/>
              </a:spcBef>
              <a:buClr>
                <a:srgbClr val="336699"/>
              </a:buClr>
              <a:buFont typeface="Wingdings" panose="05000000000000000000" pitchFamily="2" charset="2"/>
              <a:buChar char="§"/>
            </a:pPr>
            <a:r>
              <a:rPr lang="de-DE" altLang="de-DE" sz="2400" dirty="0">
                <a:latin typeface="DLRG Univers 55 Roman"/>
              </a:rPr>
              <a:t>Einbauten in Deiche</a:t>
            </a:r>
          </a:p>
          <a:p>
            <a:pPr marL="285750" lvl="1" indent="-285750" eaLnBrk="1" hangingPunct="1">
              <a:spcBef>
                <a:spcPct val="50000"/>
              </a:spcBef>
              <a:buClr>
                <a:srgbClr val="336699"/>
              </a:buClr>
              <a:buFont typeface="Wingdings" panose="05000000000000000000" pitchFamily="2" charset="2"/>
              <a:buChar char="§"/>
            </a:pPr>
            <a:r>
              <a:rPr lang="de-DE" altLang="de-DE" sz="2400" dirty="0">
                <a:latin typeface="DLRG Univers 55 Roman"/>
              </a:rPr>
              <a:t>Kleintiere</a:t>
            </a:r>
          </a:p>
          <a:p>
            <a:pPr marL="268288" lvl="1" indent="-268288" eaLnBrk="1" hangingPunct="1">
              <a:spcBef>
                <a:spcPct val="50000"/>
              </a:spcBef>
              <a:buClr>
                <a:srgbClr val="336699"/>
              </a:buClr>
              <a:buFont typeface="Wingdings" panose="05000000000000000000" pitchFamily="2" charset="2"/>
              <a:buChar char="§"/>
            </a:pPr>
            <a:r>
              <a:rPr lang="de-DE" altLang="de-DE" sz="2400" dirty="0">
                <a:latin typeface="DLRG Univers 55 Roman"/>
              </a:rPr>
              <a:t>Durchwurzelung/Bewuchs</a:t>
            </a:r>
          </a:p>
          <a:p>
            <a:pPr marL="268288" lvl="1" indent="-268288" eaLnBrk="1" hangingPunct="1">
              <a:spcBef>
                <a:spcPct val="50000"/>
              </a:spcBef>
              <a:buClr>
                <a:srgbClr val="336699"/>
              </a:buClr>
              <a:buFont typeface="Wingdings" panose="05000000000000000000" pitchFamily="2" charset="2"/>
              <a:buChar char="§"/>
            </a:pPr>
            <a:r>
              <a:rPr lang="de-DE" altLang="de-DE" sz="2400" dirty="0">
                <a:latin typeface="DLRG Univers 55 Roman"/>
              </a:rPr>
              <a:t>Überspülung/Überströmung</a:t>
            </a:r>
          </a:p>
          <a:p>
            <a:pPr marL="268288" lvl="1" indent="-268288" eaLnBrk="1" hangingPunct="1">
              <a:spcBef>
                <a:spcPct val="50000"/>
              </a:spcBef>
              <a:buClr>
                <a:srgbClr val="336699"/>
              </a:buClr>
              <a:buFont typeface="Wingdings" panose="05000000000000000000" pitchFamily="2" charset="2"/>
              <a:buChar char="§"/>
            </a:pPr>
            <a:r>
              <a:rPr lang="de-DE" altLang="de-DE" sz="2400" dirty="0" err="1">
                <a:latin typeface="DLRG Univers 55 Roman"/>
              </a:rPr>
              <a:t>Durchsickerung</a:t>
            </a:r>
            <a:r>
              <a:rPr lang="de-DE" altLang="de-DE" sz="2400" dirty="0">
                <a:latin typeface="DLRG Univers 55 Roman"/>
              </a:rPr>
              <a:t> mit Erosion</a:t>
            </a:r>
          </a:p>
        </p:txBody>
      </p:sp>
      <p:sp>
        <p:nvSpPr>
          <p:cNvPr id="2" name="Textfeld 1"/>
          <p:cNvSpPr txBox="1"/>
          <p:nvPr/>
        </p:nvSpPr>
        <p:spPr>
          <a:xfrm>
            <a:off x="1304259" y="4775913"/>
            <a:ext cx="9289033" cy="1138773"/>
          </a:xfrm>
          <a:prstGeom prst="rect">
            <a:avLst/>
          </a:prstGeom>
          <a:solidFill>
            <a:schemeClr val="accent2">
              <a:lumMod val="20000"/>
              <a:lumOff val="80000"/>
            </a:schemeClr>
          </a:solidFill>
          <a:ln>
            <a:solidFill>
              <a:srgbClr val="FF0000"/>
            </a:solidFill>
          </a:ln>
        </p:spPr>
        <p:txBody>
          <a:bodyPr wrap="square" rtlCol="0">
            <a:spAutoFit/>
          </a:bodyPr>
          <a:lstStyle/>
          <a:p>
            <a:pPr eaLnBrk="1" hangingPunct="1">
              <a:spcBef>
                <a:spcPct val="50000"/>
              </a:spcBef>
            </a:pPr>
            <a:r>
              <a:rPr lang="de-DE" altLang="de-DE" sz="1800" b="1" u="sng" dirty="0">
                <a:solidFill>
                  <a:srgbClr val="FF0000"/>
                </a:solidFill>
                <a:latin typeface="DLRG Univers 55 Roman"/>
              </a:rPr>
              <a:t>Merke: </a:t>
            </a:r>
          </a:p>
          <a:p>
            <a:pPr eaLnBrk="1" hangingPunct="1">
              <a:spcBef>
                <a:spcPct val="50000"/>
              </a:spcBef>
            </a:pPr>
            <a:r>
              <a:rPr lang="de-DE" altLang="de-DE" sz="2000" b="1" dirty="0">
                <a:solidFill>
                  <a:srgbClr val="7030A0"/>
                </a:solidFill>
                <a:latin typeface="DLRG Univers 55 Roman"/>
              </a:rPr>
              <a:t>Am Deich können schon kleinste Schäden und geringfügige Ursachen verheerende Folgen haben.</a:t>
            </a:r>
          </a:p>
        </p:txBody>
      </p:sp>
    </p:spTree>
    <p:extLst>
      <p:ext uri="{BB962C8B-B14F-4D97-AF65-F5344CB8AC3E}">
        <p14:creationId xmlns:p14="http://schemas.microsoft.com/office/powerpoint/2010/main" val="760467713"/>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0"/>
                                  </p:stCondLst>
                                  <p:childTnLst>
                                    <p:set>
                                      <p:cBhvr>
                                        <p:cTn id="19" dur="1" fill="hold">
                                          <p:stCondLst>
                                            <p:cond delay="0"/>
                                          </p:stCondLst>
                                        </p:cTn>
                                        <p:tgtEl>
                                          <p:spTgt spid="6">
                                            <p:txEl>
                                              <p:pRg st="1" end="1"/>
                                            </p:txEl>
                                          </p:spTgt>
                                        </p:tgtEl>
                                        <p:attrNameLst>
                                          <p:attrName>style.visibility</p:attrName>
                                        </p:attrNameLst>
                                      </p:cBhvr>
                                      <p:to>
                                        <p:strVal val="visible"/>
                                      </p:to>
                                    </p:set>
                                  </p:childTnLst>
                                </p:cTn>
                              </p:par>
                            </p:childTnLst>
                          </p:cTn>
                        </p:par>
                        <p:par>
                          <p:cTn id="20" fill="hold">
                            <p:stCondLst>
                              <p:cond delay="0"/>
                            </p:stCondLst>
                            <p:childTnLst>
                              <p:par>
                                <p:cTn id="21" presetID="1" presetClass="entr" presetSubtype="0" fill="hold" grpId="0"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grpId="0" nodeType="afterEffect">
                                  <p:stCondLst>
                                    <p:cond delay="0"/>
                                  </p:stCondLst>
                                  <p:childTnLst>
                                    <p:set>
                                      <p:cBhvr>
                                        <p:cTn id="25" dur="1" fill="hold">
                                          <p:stCondLst>
                                            <p:cond delay="0"/>
                                          </p:stCondLst>
                                        </p:cTn>
                                        <p:tgtEl>
                                          <p:spTgt spid="6">
                                            <p:txEl>
                                              <p:pRg st="3" end="3"/>
                                            </p:txEl>
                                          </p:spTgt>
                                        </p:tgtEl>
                                        <p:attrNameLst>
                                          <p:attrName>style.visibility</p:attrName>
                                        </p:attrNameLst>
                                      </p:cBhvr>
                                      <p:to>
                                        <p:strVal val="visible"/>
                                      </p:to>
                                    </p:set>
                                  </p:childTnLst>
                                </p:cTn>
                              </p:par>
                            </p:childTnLst>
                          </p:cTn>
                        </p:par>
                        <p:par>
                          <p:cTn id="26" fill="hold">
                            <p:stCondLst>
                              <p:cond delay="0"/>
                            </p:stCondLst>
                            <p:childTnLst>
                              <p:par>
                                <p:cTn id="27" presetID="1" presetClass="entr" presetSubtype="0" fill="hold" grpId="0" nodeType="after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0"/>
      <p:bldP spid="6" grpId="0" build="p" bldLvl="2" autoUpdateAnimBg="0" advAuto="0"/>
      <p:bldP spid="2" grpId="0" animBg="1"/>
    </p:bld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Unbenan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2835" y="3960788"/>
            <a:ext cx="1838325" cy="1268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Box 4"/>
          <p:cNvSpPr txBox="1">
            <a:spLocks noChangeArrowheads="1"/>
          </p:cNvSpPr>
          <p:nvPr/>
        </p:nvSpPr>
        <p:spPr bwMode="auto">
          <a:xfrm>
            <a:off x="911424" y="417421"/>
            <a:ext cx="9885784" cy="994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sz="1200">
                <a:solidFill>
                  <a:schemeClr val="tx1"/>
                </a:solidFill>
                <a:latin typeface="DLRG Univers 55 Roman" panose="02000503040000020003" pitchFamily="2" charset="0"/>
              </a:defRPr>
            </a:lvl1pPr>
            <a:lvl2pPr marL="742950" indent="-285750" eaLnBrk="0" hangingPunct="0">
              <a:defRPr sz="1200">
                <a:solidFill>
                  <a:schemeClr val="tx1"/>
                </a:solidFill>
                <a:latin typeface="DLRG Univers 55 Roman" panose="02000503040000020003" pitchFamily="2" charset="0"/>
              </a:defRPr>
            </a:lvl2pPr>
            <a:lvl3pPr marL="1143000" indent="-228600" eaLnBrk="0" hangingPunct="0">
              <a:defRPr sz="1200">
                <a:solidFill>
                  <a:schemeClr val="tx1"/>
                </a:solidFill>
                <a:latin typeface="DLRG Univers 55 Roman" panose="02000503040000020003" pitchFamily="2" charset="0"/>
              </a:defRPr>
            </a:lvl3pPr>
            <a:lvl4pPr marL="1600200" indent="-228600" eaLnBrk="0" hangingPunct="0">
              <a:defRPr sz="1200">
                <a:solidFill>
                  <a:schemeClr val="tx1"/>
                </a:solidFill>
                <a:latin typeface="DLRG Univers 55 Roman" panose="02000503040000020003" pitchFamily="2" charset="0"/>
              </a:defRPr>
            </a:lvl4pPr>
            <a:lvl5pPr marL="2057400" indent="-228600" eaLnBrk="0" hangingPunct="0">
              <a:defRPr sz="1200">
                <a:solidFill>
                  <a:schemeClr val="tx1"/>
                </a:solidFill>
                <a:latin typeface="DLRG Univers 55 Roman" panose="02000503040000020003" pitchFamily="2" charset="0"/>
              </a:defRPr>
            </a:lvl5pPr>
            <a:lvl6pPr marL="2514600" indent="-228600" eaLnBrk="0" fontAlgn="base" hangingPunct="0">
              <a:spcBef>
                <a:spcPct val="0"/>
              </a:spcBef>
              <a:spcAft>
                <a:spcPct val="0"/>
              </a:spcAft>
              <a:defRPr sz="1200">
                <a:solidFill>
                  <a:schemeClr val="tx1"/>
                </a:solidFill>
                <a:latin typeface="DLRG Univers 55 Roman" panose="02000503040000020003" pitchFamily="2" charset="0"/>
              </a:defRPr>
            </a:lvl6pPr>
            <a:lvl7pPr marL="2971800" indent="-228600" eaLnBrk="0" fontAlgn="base" hangingPunct="0">
              <a:spcBef>
                <a:spcPct val="0"/>
              </a:spcBef>
              <a:spcAft>
                <a:spcPct val="0"/>
              </a:spcAft>
              <a:defRPr sz="1200">
                <a:solidFill>
                  <a:schemeClr val="tx1"/>
                </a:solidFill>
                <a:latin typeface="DLRG Univers 55 Roman" panose="02000503040000020003" pitchFamily="2" charset="0"/>
              </a:defRPr>
            </a:lvl7pPr>
            <a:lvl8pPr marL="3429000" indent="-228600" eaLnBrk="0" fontAlgn="base" hangingPunct="0">
              <a:spcBef>
                <a:spcPct val="0"/>
              </a:spcBef>
              <a:spcAft>
                <a:spcPct val="0"/>
              </a:spcAft>
              <a:defRPr sz="1200">
                <a:solidFill>
                  <a:schemeClr val="tx1"/>
                </a:solidFill>
                <a:latin typeface="DLRG Univers 55 Roman" panose="02000503040000020003" pitchFamily="2" charset="0"/>
              </a:defRPr>
            </a:lvl8pPr>
            <a:lvl9pPr marL="3886200" indent="-228600" eaLnBrk="0" fontAlgn="base" hangingPunct="0">
              <a:spcBef>
                <a:spcPct val="0"/>
              </a:spcBef>
              <a:spcAft>
                <a:spcPct val="0"/>
              </a:spcAft>
              <a:defRPr sz="1200">
                <a:solidFill>
                  <a:schemeClr val="tx1"/>
                </a:solidFill>
                <a:latin typeface="DLRG Univers 55 Roman" panose="02000503040000020003" pitchFamily="2" charset="0"/>
              </a:defRPr>
            </a:lvl9pPr>
          </a:lstStyle>
          <a:p>
            <a:pPr eaLnBrk="1" hangingPunct="1">
              <a:tabLst>
                <a:tab pos="1252538" algn="l"/>
              </a:tabLst>
            </a:pPr>
            <a:r>
              <a:rPr lang="de-DE" altLang="de-DE" sz="3200" b="1" dirty="0" smtClean="0">
                <a:solidFill>
                  <a:schemeClr val="tx2"/>
                </a:solidFill>
                <a:latin typeface="DLRG Univers 55 Roman"/>
              </a:rPr>
              <a:t>8.4.1</a:t>
            </a:r>
            <a:r>
              <a:rPr lang="de-DE" altLang="de-DE" sz="3200" b="1" dirty="0">
                <a:solidFill>
                  <a:schemeClr val="tx2"/>
                </a:solidFill>
                <a:latin typeface="DLRG Univers 55 Roman"/>
              </a:rPr>
              <a:t>.	Schadensbilder </a:t>
            </a:r>
          </a:p>
          <a:p>
            <a:pPr eaLnBrk="1" hangingPunct="1">
              <a:tabLst>
                <a:tab pos="1252538" algn="l"/>
              </a:tabLst>
            </a:pPr>
            <a:r>
              <a:rPr lang="de-DE" altLang="de-DE" sz="3200" b="1" dirty="0">
                <a:solidFill>
                  <a:schemeClr val="tx2"/>
                </a:solidFill>
                <a:latin typeface="DLRG Univers 55 Roman"/>
              </a:rPr>
              <a:t>	</a:t>
            </a:r>
          </a:p>
        </p:txBody>
      </p:sp>
      <p:pic>
        <p:nvPicPr>
          <p:cNvPr id="120834" name="Bild 100" descr="abb0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1968" y="1231186"/>
            <a:ext cx="6038328" cy="4760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1557100"/>
      </p:ext>
    </p:extLst>
  </p:cSld>
  <p:clrMapOvr>
    <a:masterClrMapping/>
  </p:clrMapOvr>
  <p:transition spd="slow">
    <p:zoom dir="in"/>
  </p:transition>
</p:sld>
</file>

<file path=ppt/theme/theme1.xml><?xml version="1.0" encoding="utf-8"?>
<a:theme xmlns:a="http://schemas.openxmlformats.org/drawingml/2006/main" name="Vorlage_ppt_dlrg2013">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3855</Words>
  <Application>Microsoft Office PowerPoint</Application>
  <PresentationFormat>Breitbild</PresentationFormat>
  <Paragraphs>873</Paragraphs>
  <Slides>105</Slides>
  <Notes>11</Notes>
  <HiddenSlides>0</HiddenSlides>
  <MMClips>0</MMClips>
  <ScaleCrop>false</ScaleCrop>
  <HeadingPairs>
    <vt:vector size="8" baseType="variant">
      <vt:variant>
        <vt:lpstr>Verwendete Schriftarten</vt:lpstr>
      </vt:variant>
      <vt:variant>
        <vt:i4>8</vt:i4>
      </vt:variant>
      <vt:variant>
        <vt:lpstr>Design</vt:lpstr>
      </vt:variant>
      <vt:variant>
        <vt:i4>1</vt:i4>
      </vt:variant>
      <vt:variant>
        <vt:lpstr>Eingebettete OLE-Server</vt:lpstr>
      </vt:variant>
      <vt:variant>
        <vt:i4>3</vt:i4>
      </vt:variant>
      <vt:variant>
        <vt:lpstr>Folientitel</vt:lpstr>
      </vt:variant>
      <vt:variant>
        <vt:i4>105</vt:i4>
      </vt:variant>
    </vt:vector>
  </HeadingPairs>
  <TitlesOfParts>
    <vt:vector size="117" baseType="lpstr">
      <vt:lpstr>Arial</vt:lpstr>
      <vt:lpstr>Calibri</vt:lpstr>
      <vt:lpstr>DLRG Univers 55 Roman</vt:lpstr>
      <vt:lpstr>Symbol</vt:lpstr>
      <vt:lpstr>Times New Roman</vt:lpstr>
      <vt:lpstr>Univers</vt:lpstr>
      <vt:lpstr>Wingdings</vt:lpstr>
      <vt:lpstr>Wingdings 2</vt:lpstr>
      <vt:lpstr>Vorlage_ppt_dlrg2013</vt:lpstr>
      <vt:lpstr>Microsoft Word Picture</vt:lpstr>
      <vt:lpstr>Bitmap</vt:lpstr>
      <vt:lpstr>Bitmap-Bild</vt:lpstr>
      <vt:lpstr>Aufbaumodul „Grundlagen des Katastrophenschutzes und der öffentlichen Gefahrenabwehr“ </vt:lpstr>
      <vt:lpstr>Übersicht</vt:lpstr>
      <vt:lpstr>Übersicht</vt:lpstr>
      <vt:lpstr>1.1 Einführung in den KatS</vt:lpstr>
      <vt:lpstr>PowerPoint-Präsentation</vt:lpstr>
      <vt:lpstr>PowerPoint-Präsentation</vt:lpstr>
      <vt:lpstr>PowerPoint-Präsentation</vt:lpstr>
      <vt:lpstr>PowerPoint-Präsentation</vt:lpstr>
      <vt:lpstr>1.3 Katastrophenschutz - Katastrophe</vt:lpstr>
      <vt:lpstr>Übersicht</vt:lpstr>
      <vt:lpstr>2. Rechtliche Vorgaben für Allgemeine Hilfe und KatS</vt:lpstr>
      <vt:lpstr>2.1 Gesetzeskunde – Landesgesetzgebung</vt:lpstr>
      <vt:lpstr>2.2 Gesetzeskunde – Bundesgesetzgebung</vt:lpstr>
      <vt:lpstr>2.3.1 Gesetzeskunde – Rechte der Helfer</vt:lpstr>
      <vt:lpstr>2.3.1 Gesetzeskunde – Rechte der Helfer</vt:lpstr>
      <vt:lpstr>2.3.2 Gesetzeskunde – Pflichten der Helfer</vt:lpstr>
      <vt:lpstr>2.3.2 Gesetzeskunde – Pflichten der Helfer</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Übersicht</vt:lpstr>
      <vt:lpstr>3. Führungsstrukturen</vt:lpstr>
      <vt:lpstr>PowerPoint-Präsentation</vt:lpstr>
      <vt:lpstr>PowerPoint-Präsentation</vt:lpstr>
      <vt:lpstr>Führungsstrukturen 3.2.1 Kennzeichnung von Führungskräften und Befehlsstellen</vt:lpstr>
      <vt:lpstr>Führungsstrukturen 3.2.2 Kennzeichnung der Führungskräfte in WRE</vt:lpstr>
      <vt:lpstr>3.3 Führungsstrukturen – Einheiten + Einrichtungen</vt:lpstr>
      <vt:lpstr>3.3 Führungsstrukturen – Einheiten + Einrichtungen</vt:lpstr>
      <vt:lpstr>3.3 Führungsstrukturen – Einheiten + Einrichtungen</vt:lpstr>
      <vt:lpstr>3.3 Führungsstrukturen – Einheiten + Einrichtungen</vt:lpstr>
      <vt:lpstr>3.3 Führungsstrukturen – Einheiten + Einrichtungen</vt:lpstr>
      <vt:lpstr>3.3 Führungsstrukturen – Einheiten + Einrichtungen</vt:lpstr>
      <vt:lpstr>3.3 Führungsstrukturen – Einheiten + Einrichtungen</vt:lpstr>
      <vt:lpstr>3.3 Führungsstrukturen – Einheiten + Einrichtungen</vt:lpstr>
      <vt:lpstr>3.3 Führungsstrukturen – Einheiten + Einrichtungen</vt:lpstr>
      <vt:lpstr>3.3 Führungsstrukturen – Einheiten + Einrichtungen</vt:lpstr>
      <vt:lpstr>Übersicht</vt:lpstr>
      <vt:lpstr>PowerPoint-Präsentation</vt:lpstr>
      <vt:lpstr>4.1 Katastrophenschutz Die Aufgaben für Wasserrettungseinheiten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Übersicht</vt:lpstr>
      <vt:lpstr>Spezielle Einsatzlehre Allgemeine Hilfe und KatS 5.2 Musterablauf eines Einsatzes im Katastrophenschutz</vt:lpstr>
      <vt:lpstr>Spezielle Einsatzlehre Allgemeine Hilfe und KatS 5.2 Musterablauf eines Einsatzes im Katastrophenschutz</vt:lpstr>
      <vt:lpstr>Spezielle Einsatzlehre Allgemeine Hilfe und KatS 5.2 Musterablauf eines Einsatzes im Katastrophenschutz</vt:lpstr>
      <vt:lpstr>Spezielle Einsatzlehre Allgemeine Hilfe und KatS 5.2 Musterablauf eines Einsatzes im Katastrophenschutz</vt:lpstr>
      <vt:lpstr>Spezielle Einsatzlehre Allgemeine Hilfe und KatS 5.2 Musterablauf eines Einsatzes im Katastrophenschutz</vt:lpstr>
      <vt:lpstr>Spezielle Einsatzlehre Allgemeine Hilfe und KatS 5.2 Musterablauf eines Einsatzes im Katastrophenschutz</vt:lpstr>
      <vt:lpstr>Spezielle Einsatzlehre Allgemeine Hilfe und KatS 5.2 Musterablauf eines Einsatzes im Katastrophenschutz</vt:lpstr>
      <vt:lpstr>PowerPoint-Präsentation</vt:lpstr>
      <vt:lpstr>Spezielle Einsatzlehre Allgemeine Hilfe und KatS 5.2 Musterablauf eines Einsatzes im Katastrophenschutz</vt:lpstr>
      <vt:lpstr>Spezielle Einsatzlehre Allgemeine Hilfe und KatS 5.2 Musterablauf eines Einsatzes im Katastrophenschutz</vt:lpstr>
      <vt:lpstr>Spezielle Einsatzlehre Allgemeine Hilfe und KatS 5.2 Musterablauf eines Einsatzes im Katastrophenschutz</vt:lpstr>
      <vt:lpstr>Spezielle Einsatzlehre Allgemeine Hilfe und KatS 5.2 Musterablauf eines Einsatzes im Katastrophenschutz</vt:lpstr>
      <vt:lpstr>Übersicht</vt:lpstr>
      <vt:lpstr>PowerPoint-Präsentation</vt:lpstr>
      <vt:lpstr>Übersicht</vt:lpstr>
      <vt:lpstr>PowerPoint-Präsentation</vt:lpstr>
      <vt:lpstr>Übersicht</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DLRG LV Hessen e.V.</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811.7.8 Grundlagen Hochwasser</dc:title>
  <dc:subject>811.7.8 Grundlagen Hochwasser</dc:subject>
  <dc:creator>Olaf Schnückel;Jens Förster</dc:creator>
  <cp:lastModifiedBy>Sven Janssen</cp:lastModifiedBy>
  <cp:revision>568</cp:revision>
  <dcterms:created xsi:type="dcterms:W3CDTF">2002-03-11T13:53:15Z</dcterms:created>
  <dcterms:modified xsi:type="dcterms:W3CDTF">2017-09-12T21:11:11Z</dcterms:modified>
</cp:coreProperties>
</file>