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69" r:id="rId4"/>
    <p:sldId id="290" r:id="rId5"/>
    <p:sldId id="274" r:id="rId6"/>
    <p:sldId id="276" r:id="rId7"/>
    <p:sldId id="277" r:id="rId8"/>
    <p:sldId id="275" r:id="rId9"/>
    <p:sldId id="278" r:id="rId10"/>
    <p:sldId id="281" r:id="rId11"/>
    <p:sldId id="270" r:id="rId12"/>
    <p:sldId id="266" r:id="rId13"/>
    <p:sldId id="271" r:id="rId14"/>
    <p:sldId id="273" r:id="rId15"/>
    <p:sldId id="288" r:id="rId16"/>
    <p:sldId id="284" r:id="rId17"/>
    <p:sldId id="285" r:id="rId18"/>
    <p:sldId id="282" r:id="rId19"/>
    <p:sldId id="289" r:id="rId20"/>
    <p:sldId id="286" r:id="rId21"/>
    <p:sldId id="283" r:id="rId22"/>
    <p:sldId id="272" r:id="rId23"/>
    <p:sldId id="291" r:id="rId24"/>
    <p:sldId id="292" r:id="rId2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6666FF"/>
    <a:srgbClr val="969696"/>
    <a:srgbClr val="FFDB00"/>
    <a:srgbClr val="FFD200"/>
    <a:srgbClr val="FF212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61" autoAdjust="0"/>
    <p:restoredTop sz="90929"/>
  </p:normalViewPr>
  <p:slideViewPr>
    <p:cSldViewPr>
      <p:cViewPr varScale="1">
        <p:scale>
          <a:sx n="105" d="100"/>
          <a:sy n="105" d="100"/>
        </p:scale>
        <p:origin x="5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20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8.xml"/><Relationship Id="rId5" Type="http://schemas.openxmlformats.org/officeDocument/2006/relationships/slide" Target="slides/slide8.xml"/><Relationship Id="rId10" Type="http://schemas.openxmlformats.org/officeDocument/2006/relationships/slide" Target="slides/slide17.xml"/><Relationship Id="rId4" Type="http://schemas.openxmlformats.org/officeDocument/2006/relationships/slide" Target="slides/slide7.xml"/><Relationship Id="rId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F758A9-24B5-4E08-8E67-8E4D24C677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227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94A3A8-6765-4669-9D88-DC1FA6C6AF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20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LRG Univers 55 Roman" panose="0200050304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7"/>
          <p:cNvGrpSpPr>
            <a:grpSpLocks/>
          </p:cNvGrpSpPr>
          <p:nvPr/>
        </p:nvGrpSpPr>
        <p:grpSpPr bwMode="auto">
          <a:xfrm>
            <a:off x="0" y="6024563"/>
            <a:ext cx="9217025" cy="428625"/>
            <a:chOff x="0" y="6096719"/>
            <a:chExt cx="9144001" cy="428625"/>
          </a:xfrm>
        </p:grpSpPr>
        <p:sp>
          <p:nvSpPr>
            <p:cNvPr id="6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7" name="Picture 3" descr="Wortmarke_DLRG_gel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Rectangle 4"/>
            <p:cNvSpPr>
              <a:spLocks/>
            </p:cNvSpPr>
            <p:nvPr userDrawn="1"/>
          </p:nvSpPr>
          <p:spPr bwMode="auto">
            <a:xfrm>
              <a:off x="351208" y="6117356"/>
              <a:ext cx="2327736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>
              <a:lvl1pPr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700" b="1" smtClean="0">
                  <a:solidFill>
                    <a:srgbClr val="FFFF00"/>
                  </a:solidFill>
                  <a:sym typeface="Arial" panose="020B0604020202020204" pitchFamily="34" charset="0"/>
                </a:rPr>
                <a:t>www.hessen.dlrg.de</a:t>
              </a:r>
              <a:endParaRPr lang="de-DE" altLang="de-DE" smtClean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8AB2-C76B-4425-A28F-BB1AA738AD41}" type="datetime1">
              <a:rPr lang="de-DE"/>
              <a:pPr>
                <a:defRPr/>
              </a:pPr>
              <a:t>18.05.2015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CED7-68E7-4DC4-9187-1C9376907C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13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7093">
            <a:solidFill>
              <a:srgbClr val="FF21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0" y="6024563"/>
            <a:ext cx="9217025" cy="428625"/>
            <a:chOff x="0" y="6096719"/>
            <a:chExt cx="9144001" cy="428625"/>
          </a:xfrm>
        </p:grpSpPr>
        <p:sp>
          <p:nvSpPr>
            <p:cNvPr id="4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5" name="Picture 3" descr="Wortmarke_DLRG_gel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4"/>
            <p:cNvSpPr>
              <a:spLocks/>
            </p:cNvSpPr>
            <p:nvPr userDrawn="1"/>
          </p:nvSpPr>
          <p:spPr bwMode="auto">
            <a:xfrm>
              <a:off x="351208" y="6117356"/>
              <a:ext cx="2327736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>
              <a:lvl1pPr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700" b="1" dirty="0" smtClean="0">
                  <a:solidFill>
                    <a:srgbClr val="FFFF00"/>
                  </a:solidFill>
                  <a:sym typeface="Arial" panose="020B0604020202020204" pitchFamily="34" charset="0"/>
                </a:rPr>
                <a:t>www.hessen.dlrg.de</a:t>
              </a:r>
              <a:endParaRPr lang="de-DE" altLang="de-DE" dirty="0" smtClean="0"/>
            </a:p>
          </p:txBody>
        </p:sp>
      </p:grp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9888" y="6492875"/>
            <a:ext cx="1825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AB81-9427-4E45-9438-BC7E80B27790}" type="datetime1">
              <a:rPr lang="de-DE"/>
              <a:pPr>
                <a:defRPr/>
              </a:pPr>
              <a:t>18.05.2015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77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7850" y="6502400"/>
            <a:ext cx="1878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F75B4-0C3A-4BC0-A2D5-38F1910BEC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393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75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124428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17613"/>
            <a:ext cx="82296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E7B2E-3F52-4EBD-8F4B-89CE10BE69EB}" type="datetime1">
              <a:rPr lang="de-DE"/>
              <a:pPr>
                <a:defRPr/>
              </a:pPr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65D657-E9C0-45F6-B0A2-78E2D0F6B7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1" name="Gruppieren 7"/>
          <p:cNvGrpSpPr>
            <a:grpSpLocks/>
          </p:cNvGrpSpPr>
          <p:nvPr userDrawn="1"/>
        </p:nvGrpSpPr>
        <p:grpSpPr bwMode="auto">
          <a:xfrm>
            <a:off x="0" y="6024563"/>
            <a:ext cx="9217025" cy="428625"/>
            <a:chOff x="0" y="6096719"/>
            <a:chExt cx="9144001" cy="428625"/>
          </a:xfrm>
        </p:grpSpPr>
        <p:sp>
          <p:nvSpPr>
            <p:cNvPr id="8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pic>
          <p:nvPicPr>
            <p:cNvPr id="1034" name="Picture 3" descr="Wortmarke_DLRG_gel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91" y="6203261"/>
              <a:ext cx="1353537" cy="2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4"/>
            <p:cNvSpPr>
              <a:spLocks/>
            </p:cNvSpPr>
            <p:nvPr userDrawn="1"/>
          </p:nvSpPr>
          <p:spPr bwMode="auto">
            <a:xfrm>
              <a:off x="351208" y="6117356"/>
              <a:ext cx="2327736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>
              <a:lvl1pPr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3001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700" b="1" dirty="0" smtClean="0">
                  <a:solidFill>
                    <a:srgbClr val="FFFF00"/>
                  </a:solidFill>
                  <a:sym typeface="Arial" panose="020B0604020202020204" pitchFamily="34" charset="0"/>
                </a:rPr>
                <a:t>www.hessen.dlrg.de</a:t>
              </a:r>
              <a:endParaRPr lang="de-DE" altLang="de-DE" dirty="0" smtClean="0"/>
            </a:p>
          </p:txBody>
        </p:sp>
      </p:grpSp>
      <p:sp>
        <p:nvSpPr>
          <p:cNvPr id="1032" name="Line 4"/>
          <p:cNvSpPr>
            <a:spLocks noChangeShapeType="1"/>
          </p:cNvSpPr>
          <p:nvPr userDrawn="1"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7093">
            <a:solidFill>
              <a:srgbClr val="FF21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111500"/>
            <a:ext cx="7772400" cy="1470025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Grundausbildung WR im KatS: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Gefahren an der Einsatzstelle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151812" cy="12192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Atomare Strahlung, Biologische Stoffe, Chemische Stoffe</a:t>
            </a:r>
          </a:p>
        </p:txBody>
      </p:sp>
      <p:sp>
        <p:nvSpPr>
          <p:cNvPr id="18435" name="Rectangle 1030"/>
          <p:cNvSpPr>
            <a:spLocks noChangeArrowheads="1"/>
          </p:cNvSpPr>
          <p:nvPr/>
        </p:nvSpPr>
        <p:spPr bwMode="auto">
          <a:xfrm>
            <a:off x="1158875" y="865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18436" name="Picture 1029" descr="Riesa%20Neckargemünd%20Sicherung%20Kerosin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2309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268413"/>
            <a:ext cx="45688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200"/>
            <a:ext cx="8532812" cy="1049338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Kennzeichnung von Versandstücken (Gefahrzettel)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/>
              <a:t>Kennzeichnung von Straßenfahrzeugen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765175" y="1292225"/>
          <a:ext cx="761682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kument" r:id="rId3" imgW="6215380" imgH="4053840" progId="Word.Document.8">
                  <p:embed/>
                </p:oleObj>
              </mc:Choice>
              <mc:Fallback>
                <p:oleObj name="Dokument" r:id="rId3" imgW="6215380" imgH="40538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292225"/>
                        <a:ext cx="761682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8613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Warntafeln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971550" y="2276475"/>
            <a:ext cx="7010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u="sng">
                <a:latin typeface="DLRG Univers 55 Roman" panose="02000503040000020003" pitchFamily="2" charset="0"/>
              </a:rPr>
              <a:t>Nr.	Hauptgefahr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X	reagiert gefährlich mit Wasser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2	Gas unter Druck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3	(selbst)entzündbare Flüssigkeit oder Gas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4	(selbst)entzündbarer Feststoff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5	brandfördernde (oxidierende) Wirkung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6	giftig oder ansteckend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8	ätzend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9	spontane heftige Reaktion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0	–</a:t>
            </a:r>
          </a:p>
        </p:txBody>
      </p:sp>
      <p:graphicFrame>
        <p:nvGraphicFramePr>
          <p:cNvPr id="117784" name="Group 24"/>
          <p:cNvGraphicFramePr>
            <a:graphicFrameLocks noGrp="1"/>
          </p:cNvGraphicFramePr>
          <p:nvPr/>
        </p:nvGraphicFramePr>
        <p:xfrm>
          <a:off x="2895600" y="1295400"/>
          <a:ext cx="1143000" cy="854076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1pPr>
                      <a:lvl2pPr marL="19050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2pPr>
                      <a:lvl3pPr marL="666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3pPr>
                      <a:lvl4pPr marL="10858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4pPr>
                      <a:lvl5pPr marL="15049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5pPr>
                      <a:lvl6pPr marL="1962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6pPr>
                      <a:lvl7pPr marL="2419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7pPr>
                      <a:lvl8pPr marL="2876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8pPr>
                      <a:lvl9pPr marL="3333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LRG Univers 55 Roman" panose="02000503040000020003" pitchFamily="2" charset="0"/>
                        </a:rPr>
                        <a:t>30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1pPr>
                      <a:lvl2pPr marL="19050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2pPr>
                      <a:lvl3pPr marL="666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3pPr>
                      <a:lvl4pPr marL="10858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4pPr>
                      <a:lvl5pPr marL="15049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5pPr>
                      <a:lvl6pPr marL="1962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6pPr>
                      <a:lvl7pPr marL="2419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7pPr>
                      <a:lvl8pPr marL="2876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8pPr>
                      <a:lvl9pPr marL="3333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DLRG Univers 55 Roman" panose="02000503040000020003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LRG Univers 55 Roman" panose="02000503040000020003" pitchFamily="2" charset="0"/>
                        </a:rPr>
                        <a:t>1202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4246563" y="1289050"/>
            <a:ext cx="2219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>
                <a:latin typeface="DLRG Univers 55 Roman" panose="02000503040000020003" pitchFamily="2" charset="0"/>
              </a:rPr>
              <a:t>Gefahrnummer</a:t>
            </a:r>
          </a:p>
        </p:txBody>
      </p:sp>
      <p:sp>
        <p:nvSpPr>
          <p:cNvPr id="21517" name="Text Box 26"/>
          <p:cNvSpPr txBox="1">
            <a:spLocks noChangeArrowheads="1"/>
          </p:cNvSpPr>
          <p:nvPr/>
        </p:nvSpPr>
        <p:spPr bwMode="auto">
          <a:xfrm>
            <a:off x="4246563" y="1695450"/>
            <a:ext cx="226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>
                <a:latin typeface="DLRG Univers 55 Roman" panose="02000503040000020003" pitchFamily="2" charset="0"/>
              </a:rPr>
              <a:t>Stoffnummer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75612" cy="1196975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Kennzeichnung von Schiffen</a:t>
            </a:r>
          </a:p>
        </p:txBody>
      </p:sp>
      <p:pic>
        <p:nvPicPr>
          <p:cNvPr id="22531" name="Picture 3" descr="D:\DLRG\Bilder\Unterführer\Gefahrgut\6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268413"/>
            <a:ext cx="3959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 descr="D:\DLRG\Bilder\Unterführer\Gefahrgut\6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1268413"/>
            <a:ext cx="39512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D:\DLRG\Bilder\Unterführer\Gefahrgut\6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748088"/>
            <a:ext cx="39703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 descr="D:\DLRG\Bilder\Unterführer\Gefahrgut\6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748088"/>
            <a:ext cx="40417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58813" y="2762250"/>
            <a:ext cx="394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Beförderung feuergefährlicher Stoffe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4724400" y="2716213"/>
            <a:ext cx="387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Beförderung giftiger Stoffe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03263" y="5246688"/>
            <a:ext cx="3875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Beförderung explosions-gefährlicher Stoffe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687888" y="5200650"/>
            <a:ext cx="391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Seeschiffe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utoUpdateAnimBg="0"/>
      <p:bldP spid="119817" grpId="0" autoUpdateAnimBg="0"/>
      <p:bldP spid="1198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75612" cy="1196975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FwDV 500 „Einheiten im ABC-Einsatz“</a:t>
            </a:r>
          </a:p>
        </p:txBody>
      </p:sp>
      <p:pic>
        <p:nvPicPr>
          <p:cNvPr id="2355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2130425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268413"/>
            <a:ext cx="23495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268413"/>
            <a:ext cx="219233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423863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Einsturz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914400" y="69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24580" name="Picture 5" descr="THW%20Unimog%20stürzt%20im%20Was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429000"/>
            <a:ext cx="33655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0208hochw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239838"/>
            <a:ext cx="6235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361950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Elektrizität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633413" y="862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25604" name="Picture 5" descr="E4%20Elektrizitä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1802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Entzündung / Brand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1028700" y="73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26628" name="Picture 8" descr="C:\Dokumente und Einstellungen\Sven\Eigene Dateien\DLRG\Bilder\Unterführer\WT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82700"/>
            <a:ext cx="39322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Erkrankung / Verletzung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28700" y="73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27652" name="Picture 4" descr="E1%20Erkrankung_Verletz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55713"/>
            <a:ext cx="61547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051"/>
          <p:cNvSpPr>
            <a:spLocks noChangeArrowheads="1"/>
          </p:cNvSpPr>
          <p:nvPr/>
        </p:nvSpPr>
        <p:spPr bwMode="auto">
          <a:xfrm>
            <a:off x="611188" y="1935163"/>
            <a:ext cx="7848600" cy="3429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Gefahren-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latin typeface="DLRG Univers 55 Roman" panose="02000503040000020003" pitchFamily="2" charset="0"/>
              </a:rPr>
              <a:t>bereich</a:t>
            </a:r>
          </a:p>
        </p:txBody>
      </p:sp>
      <p:sp>
        <p:nvSpPr>
          <p:cNvPr id="10243" name="Oval 2052"/>
          <p:cNvSpPr>
            <a:spLocks noChangeAspect="1" noChangeArrowheads="1"/>
          </p:cNvSpPr>
          <p:nvPr/>
        </p:nvSpPr>
        <p:spPr bwMode="auto">
          <a:xfrm>
            <a:off x="1563688" y="2928938"/>
            <a:ext cx="1439862" cy="14398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DLRG Univers 55 Roman" panose="02000503040000020003" pitchFamily="2" charset="0"/>
              </a:rPr>
              <a:t>Gefahren-</a:t>
            </a:r>
            <a:br>
              <a:rPr lang="de-DE" altLang="de-DE" sz="2000">
                <a:solidFill>
                  <a:schemeClr val="bg1"/>
                </a:solidFill>
                <a:latin typeface="DLRG Univers 55 Roman" panose="02000503040000020003" pitchFamily="2" charset="0"/>
              </a:rPr>
            </a:br>
            <a:r>
              <a:rPr lang="de-DE" altLang="de-DE" sz="2000">
                <a:solidFill>
                  <a:schemeClr val="bg1"/>
                </a:solidFill>
                <a:latin typeface="DLRG Univers 55 Roman" panose="02000503040000020003" pitchFamily="2" charset="0"/>
              </a:rPr>
              <a:t>ursache</a:t>
            </a:r>
          </a:p>
        </p:txBody>
      </p:sp>
      <p:sp>
        <p:nvSpPr>
          <p:cNvPr id="10244" name="Oval 2053"/>
          <p:cNvSpPr>
            <a:spLocks noChangeAspect="1" noChangeArrowheads="1"/>
          </p:cNvSpPr>
          <p:nvPr/>
        </p:nvSpPr>
        <p:spPr bwMode="auto">
          <a:xfrm>
            <a:off x="6135688" y="2928938"/>
            <a:ext cx="1439862" cy="1439862"/>
          </a:xfrm>
          <a:prstGeom prst="ellipse">
            <a:avLst/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latin typeface="DLRG Univers 55 Roman" panose="02000503040000020003" pitchFamily="2" charset="0"/>
              </a:rPr>
              <a:t>Bedrohtes</a:t>
            </a:r>
            <a:br>
              <a:rPr lang="de-DE" altLang="de-DE" sz="2000">
                <a:latin typeface="DLRG Univers 55 Roman" panose="02000503040000020003" pitchFamily="2" charset="0"/>
              </a:rPr>
            </a:br>
            <a:r>
              <a:rPr lang="de-DE" altLang="de-DE" sz="2000">
                <a:latin typeface="DLRG Univers 55 Roman" panose="02000503040000020003" pitchFamily="2" charset="0"/>
              </a:rPr>
              <a:t>Objekt</a:t>
            </a:r>
          </a:p>
        </p:txBody>
      </p:sp>
      <p:sp>
        <p:nvSpPr>
          <p:cNvPr id="10245" name="AutoShape 2054"/>
          <p:cNvSpPr>
            <a:spLocks noChangeArrowheads="1"/>
          </p:cNvSpPr>
          <p:nvPr/>
        </p:nvSpPr>
        <p:spPr bwMode="auto">
          <a:xfrm>
            <a:off x="3087688" y="3268663"/>
            <a:ext cx="2590800" cy="762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DLRG Univers 55 Roman" panose="02000503040000020003" pitchFamily="2" charset="0"/>
              </a:rPr>
              <a:t>Gefahrenwirkung</a:t>
            </a:r>
          </a:p>
        </p:txBody>
      </p:sp>
      <p:sp>
        <p:nvSpPr>
          <p:cNvPr id="10246" name="Text Box 2055"/>
          <p:cNvSpPr txBox="1">
            <a:spLocks noChangeArrowheads="1"/>
          </p:cNvSpPr>
          <p:nvPr/>
        </p:nvSpPr>
        <p:spPr bwMode="auto">
          <a:xfrm>
            <a:off x="3659188" y="1628775"/>
            <a:ext cx="174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DLRG Univers 55 Roman" panose="02000503040000020003" pitchFamily="2" charset="0"/>
              </a:rPr>
              <a:t>Wirkungsgrenze</a:t>
            </a:r>
          </a:p>
        </p:txBody>
      </p:sp>
      <p:sp>
        <p:nvSpPr>
          <p:cNvPr id="10247" name="Text Box 2056"/>
          <p:cNvSpPr txBox="1">
            <a:spLocks noChangeArrowheads="1"/>
          </p:cNvSpPr>
          <p:nvPr/>
        </p:nvSpPr>
        <p:spPr bwMode="auto">
          <a:xfrm>
            <a:off x="3659188" y="5332413"/>
            <a:ext cx="174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DLRG Univers 55 Roman" panose="02000503040000020003" pitchFamily="2" charset="0"/>
              </a:rPr>
              <a:t>Wirkungsgrenze</a:t>
            </a:r>
          </a:p>
        </p:txBody>
      </p:sp>
      <p:sp>
        <p:nvSpPr>
          <p:cNvPr id="10248" name="Rectangle 20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/>
              <a:t>Elemente einer Gefahr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Ertrinken / Wasser</a:t>
            </a:r>
          </a:p>
        </p:txBody>
      </p:sp>
      <p:pic>
        <p:nvPicPr>
          <p:cNvPr id="28675" name="Picture 5" descr="C:\Dokumente und Einstellungen\Sven\Eigene Dateien\DLRG\Bilder\WR im KatS\verwendet\hochwas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284288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33375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Explosion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971550" y="72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29700" name="Picture 5" descr="E2%20expl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311275"/>
            <a:ext cx="62388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smtClean="0"/>
              <a:t>Gefahrenmatrix</a:t>
            </a:r>
          </a:p>
        </p:txBody>
      </p:sp>
      <p:pic>
        <p:nvPicPr>
          <p:cNvPr id="30723" name="Picture 6" descr="C:\Dokumente und Einstellungen\Sven\Eigene Dateien\DLRG\Bilder\Unterführer\Gefahrenmatr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95646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Spiro-VG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0"/>
            <a:ext cx="166528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115888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200" b="1">
                <a:cs typeface="Arial" panose="020B0604020202020204" pitchFamily="34" charset="0"/>
              </a:rPr>
              <a:t>Gefahren insbesondere bei </a:t>
            </a:r>
            <a:br>
              <a:rPr lang="de-DE" altLang="de-DE" sz="3200" b="1">
                <a:cs typeface="Arial" panose="020B0604020202020204" pitchFamily="34" charset="0"/>
              </a:rPr>
            </a:br>
            <a:r>
              <a:rPr lang="de-DE" altLang="de-DE" sz="3200" b="1">
                <a:cs typeface="Arial" panose="020B0604020202020204" pitchFamily="34" charset="0"/>
              </a:rPr>
              <a:t>Hochwassergefahren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81375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FF9900"/>
                </a:solidFill>
                <a:latin typeface="DLRG Univers 55 Roman" panose="02000503040000020003" pitchFamily="2" charset="0"/>
              </a:rPr>
              <a:t>Biologisch:</a:t>
            </a:r>
            <a:r>
              <a:rPr lang="de-DE" altLang="de-DE" sz="2000">
                <a:solidFill>
                  <a:srgbClr val="FF9900"/>
                </a:solidFill>
                <a:latin typeface="DLRG Univers 55 Roman" panose="02000503040000020003" pitchFamily="2" charset="0"/>
              </a:rPr>
              <a:t>  	</a:t>
            </a: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Hohe Konzentration von Keimen 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	Erregern durch Einspülen aus überfluteten 			Flächen.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	Verendete (ertrunkene) Tiere verwesen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FF9900"/>
                </a:solidFill>
                <a:latin typeface="DLRG Univers 55 Roman" panose="02000503040000020003" pitchFamily="2" charset="0"/>
              </a:rPr>
              <a:t>Chemisch:</a:t>
            </a:r>
            <a:r>
              <a:rPr lang="de-DE" altLang="de-DE" sz="2000">
                <a:solidFill>
                  <a:srgbClr val="FF9900"/>
                </a:solidFill>
                <a:latin typeface="DLRG Univers 55 Roman" panose="02000503040000020003" pitchFamily="2" charset="0"/>
              </a:rPr>
              <a:t> 	</a:t>
            </a: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Schadstoffe und Gefahrgüter aus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	überfluteten Gebäuden, Betrieben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	und Deponien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FF9900"/>
                </a:solidFill>
                <a:latin typeface="DLRG Univers 55 Roman" panose="02000503040000020003" pitchFamily="2" charset="0"/>
              </a:rPr>
              <a:t>Mechanisch:</a:t>
            </a: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Treibgut von klein bis groß wird mit dem Strom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	transportiert und gefährdet Helfer am Wasser, 		Boote und Taucher unter Wasser.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FF9900"/>
                </a:solidFill>
                <a:latin typeface="DLRG Univers 55 Roman" panose="02000503040000020003" pitchFamily="2" charset="0"/>
              </a:rPr>
              <a:t>Deichbruch:</a:t>
            </a: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Erhebliche Gefahr für Einsatzkräfte auf dem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336699"/>
                </a:solidFill>
                <a:latin typeface="DLRG Univers 55 Roman" panose="02000503040000020003" pitchFamily="2" charset="0"/>
              </a:rPr>
              <a:t>		Deich und in unmittelbarer Nähe</a:t>
            </a: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16113"/>
            <a:ext cx="12477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4175"/>
            <a:ext cx="11874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8062"/>
          </a:xfrm>
        </p:spPr>
        <p:txBody>
          <a:bodyPr/>
          <a:lstStyle/>
          <a:p>
            <a:r>
              <a:rPr lang="de-DE" altLang="de-DE" b="1" smtClean="0"/>
              <a:t>Gefahren insbesondere bei </a:t>
            </a:r>
            <a:br>
              <a:rPr lang="de-DE" altLang="de-DE" b="1" smtClean="0"/>
            </a:br>
            <a:r>
              <a:rPr lang="de-DE" altLang="de-DE" b="1" smtClean="0"/>
              <a:t>Hochwassergefahren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5181600"/>
          </a:xfrm>
        </p:spPr>
        <p:txBody>
          <a:bodyPr/>
          <a:lstStyle/>
          <a:p>
            <a:pPr eaLnBrk="1" hangingPunct="1"/>
            <a:r>
              <a:rPr lang="de-DE" altLang="de-DE" sz="2000" smtClean="0">
                <a:solidFill>
                  <a:srgbClr val="FF9900"/>
                </a:solidFill>
              </a:rPr>
              <a:t>Strömung:</a:t>
            </a:r>
            <a:r>
              <a:rPr lang="de-DE" altLang="de-DE" sz="2000" smtClean="0"/>
              <a:t>	Starke Strömung bei Hochwasserlagen. 				Personen können sich nicht aus                    			eigener Kraft retten</a:t>
            </a:r>
          </a:p>
          <a:p>
            <a:pPr eaLnBrk="1" hangingPunct="1"/>
            <a:r>
              <a:rPr lang="de-DE" altLang="de-DE" sz="2000" smtClean="0">
                <a:solidFill>
                  <a:srgbClr val="FF9900"/>
                </a:solidFill>
              </a:rPr>
              <a:t>Brand/Explosionsgefahr:</a:t>
            </a:r>
            <a:r>
              <a:rPr lang="de-DE" altLang="de-DE" sz="2000" smtClean="0"/>
              <a:t>	                                               			Austreten von Gas und brennbaren Flüssig-    			keiten aus Tanks und lecken Leitungen.</a:t>
            </a:r>
          </a:p>
          <a:p>
            <a:pPr eaLnBrk="1" hangingPunct="1"/>
            <a:r>
              <a:rPr lang="de-DE" altLang="de-DE" sz="2000" smtClean="0">
                <a:solidFill>
                  <a:srgbClr val="FF9900"/>
                </a:solidFill>
              </a:rPr>
              <a:t>Elektrizität:</a:t>
            </a:r>
            <a:r>
              <a:rPr lang="de-DE" altLang="de-DE" sz="2000" smtClean="0"/>
              <a:t>	Kurzschlüsse bei Überflutungen im Bereich 			von Gebäuden. Leitfähigkeit durch Schmutz!   </a:t>
            </a:r>
          </a:p>
          <a:p>
            <a:pPr eaLnBrk="1" hangingPunct="1"/>
            <a:r>
              <a:rPr lang="de-DE" altLang="de-DE" sz="2000" smtClean="0">
                <a:solidFill>
                  <a:srgbClr val="FF9900"/>
                </a:solidFill>
              </a:rPr>
              <a:t>Panik: 	</a:t>
            </a:r>
            <a:r>
              <a:rPr lang="de-DE" altLang="de-DE" sz="2000" smtClean="0"/>
              <a:t>Einsatz von Wasserrettungskräften - Panik 	 		bei der Bevölkerung bzgl. bevorstehender 			Lebensgefahr durch Überschwemmung? </a:t>
            </a:r>
          </a:p>
          <a:p>
            <a:pPr eaLnBrk="1" hangingPunct="1"/>
            <a:r>
              <a:rPr lang="de-DE" altLang="de-DE" sz="2000" smtClean="0">
                <a:solidFill>
                  <a:srgbClr val="FF9900"/>
                </a:solidFill>
              </a:rPr>
              <a:t>Druck:	</a:t>
            </a:r>
            <a:r>
              <a:rPr lang="de-DE" altLang="de-DE" sz="2000" smtClean="0"/>
              <a:t>Ständiges Auf- und Abtauchen erhöht			 	Gefahr von Tauchunfällen. 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111500"/>
            <a:ext cx="9001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76475"/>
            <a:ext cx="9715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74650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Gefahrengruppen (6 A, B, C, 6 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295400"/>
            <a:ext cx="7162800" cy="5181600"/>
          </a:xfrm>
        </p:spPr>
        <p:txBody>
          <a:bodyPr/>
          <a:lstStyle/>
          <a:p>
            <a:pPr eaLnBrk="1" hangingPunct="1"/>
            <a:r>
              <a:rPr lang="de-DE" altLang="de-DE" sz="1800" smtClean="0"/>
              <a:t>A – Absturz</a:t>
            </a:r>
          </a:p>
          <a:p>
            <a:pPr eaLnBrk="1" hangingPunct="1"/>
            <a:r>
              <a:rPr lang="de-DE" altLang="de-DE" sz="1800" smtClean="0"/>
              <a:t>A – Angstreaktion</a:t>
            </a:r>
          </a:p>
          <a:p>
            <a:pPr eaLnBrk="1" hangingPunct="1"/>
            <a:r>
              <a:rPr lang="de-DE" altLang="de-DE" sz="1800" smtClean="0"/>
              <a:t>A – Anschlag</a:t>
            </a:r>
          </a:p>
          <a:p>
            <a:pPr eaLnBrk="1" hangingPunct="1"/>
            <a:r>
              <a:rPr lang="de-DE" altLang="de-DE" sz="1800" smtClean="0"/>
              <a:t>A – Atemgifte</a:t>
            </a:r>
          </a:p>
          <a:p>
            <a:pPr eaLnBrk="1" hangingPunct="1"/>
            <a:r>
              <a:rPr lang="de-DE" altLang="de-DE" sz="1800" smtClean="0"/>
              <a:t>A – Ausbreitung der Gefahr</a:t>
            </a:r>
          </a:p>
          <a:p>
            <a:pPr eaLnBrk="1" hangingPunct="1"/>
            <a:r>
              <a:rPr lang="de-DE" altLang="de-DE" sz="1800" smtClean="0"/>
              <a:t>A – Atomare Strahlung</a:t>
            </a:r>
          </a:p>
          <a:p>
            <a:pPr eaLnBrk="1" hangingPunct="1"/>
            <a:r>
              <a:rPr lang="de-DE" altLang="de-DE" sz="1800" smtClean="0"/>
              <a:t>B – Biologische Stoffe</a:t>
            </a:r>
          </a:p>
          <a:p>
            <a:pPr eaLnBrk="1" hangingPunct="1"/>
            <a:r>
              <a:rPr lang="de-DE" altLang="de-DE" sz="1800" smtClean="0"/>
              <a:t>C – Chemische Stoffe</a:t>
            </a:r>
          </a:p>
          <a:p>
            <a:pPr eaLnBrk="1" hangingPunct="1"/>
            <a:r>
              <a:rPr lang="de-DE" altLang="de-DE" sz="1800" smtClean="0"/>
              <a:t>E – Einsturz</a:t>
            </a:r>
          </a:p>
          <a:p>
            <a:pPr eaLnBrk="1" hangingPunct="1"/>
            <a:r>
              <a:rPr lang="de-DE" altLang="de-DE" sz="1800" smtClean="0"/>
              <a:t>E – Elektrizität</a:t>
            </a:r>
          </a:p>
          <a:p>
            <a:pPr eaLnBrk="1" hangingPunct="1"/>
            <a:r>
              <a:rPr lang="de-DE" altLang="de-DE" sz="1800" smtClean="0"/>
              <a:t>E – Entzündung / Brand</a:t>
            </a:r>
          </a:p>
          <a:p>
            <a:pPr eaLnBrk="1" hangingPunct="1"/>
            <a:r>
              <a:rPr lang="de-DE" altLang="de-DE" sz="1800" smtClean="0"/>
              <a:t>E – Erkrankung / Verletzung</a:t>
            </a:r>
          </a:p>
          <a:p>
            <a:pPr eaLnBrk="1" hangingPunct="1"/>
            <a:r>
              <a:rPr lang="de-DE" altLang="de-DE" sz="1800" smtClean="0"/>
              <a:t>E – Ertrinken / Wasser</a:t>
            </a:r>
          </a:p>
          <a:p>
            <a:pPr eaLnBrk="1" hangingPunct="1"/>
            <a:r>
              <a:rPr lang="de-DE" altLang="de-DE" sz="1800" smtClean="0"/>
              <a:t>E – Explosion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74650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Welche Gefahren sind erkannt?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295400"/>
            <a:ext cx="7162800" cy="5181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000" dirty="0" smtClean="0"/>
              <a:t>… für:</a:t>
            </a:r>
          </a:p>
          <a:p>
            <a:pPr eaLnBrk="1" hangingPunct="1">
              <a:defRPr/>
            </a:pPr>
            <a:r>
              <a:rPr lang="de-DE" altLang="de-DE" sz="2000" dirty="0" smtClean="0"/>
              <a:t>Menschen</a:t>
            </a:r>
          </a:p>
          <a:p>
            <a:pPr eaLnBrk="1" hangingPunct="1">
              <a:defRPr/>
            </a:pPr>
            <a:r>
              <a:rPr lang="de-DE" altLang="de-DE" sz="2000" dirty="0" smtClean="0"/>
              <a:t>Tiere</a:t>
            </a:r>
          </a:p>
          <a:p>
            <a:pPr eaLnBrk="1" hangingPunct="1">
              <a:defRPr/>
            </a:pPr>
            <a:r>
              <a:rPr lang="de-DE" altLang="de-DE" sz="2000" dirty="0" smtClean="0"/>
              <a:t>Umwelt</a:t>
            </a:r>
          </a:p>
          <a:p>
            <a:pPr eaLnBrk="1" hangingPunct="1">
              <a:defRPr/>
            </a:pPr>
            <a:r>
              <a:rPr lang="de-DE" altLang="de-DE" sz="2000" dirty="0" smtClean="0"/>
              <a:t>Sachwerte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0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000" dirty="0" smtClean="0"/>
              <a:t>… aber auch:</a:t>
            </a:r>
          </a:p>
          <a:p>
            <a:pPr eaLnBrk="1" hangingPunct="1">
              <a:defRPr/>
            </a:pPr>
            <a:r>
              <a:rPr lang="de-DE" altLang="de-DE" sz="2000" dirty="0" smtClean="0"/>
              <a:t>Einsatzkräfte (Mannschaft)</a:t>
            </a:r>
          </a:p>
          <a:p>
            <a:pPr eaLnBrk="1" hangingPunct="1">
              <a:defRPr/>
            </a:pPr>
            <a:r>
              <a:rPr lang="de-DE" altLang="de-DE" sz="2000" dirty="0" smtClean="0"/>
              <a:t>Einsatzmittel (Gerät)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Absturz</a:t>
            </a:r>
          </a:p>
        </p:txBody>
      </p:sp>
      <p:pic>
        <p:nvPicPr>
          <p:cNvPr id="13315" name="Picture 10" descr="SR freigestel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8008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0050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Angstreaktion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550988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14340" name="Picture 5" descr="A2%20Angstreak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58888"/>
            <a:ext cx="51181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DSCN4234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58888"/>
            <a:ext cx="37274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Anschlag</a:t>
            </a:r>
          </a:p>
        </p:txBody>
      </p:sp>
      <p:pic>
        <p:nvPicPr>
          <p:cNvPr id="15363" name="Picture 2053" descr="C:\Dokumente und Einstellungen\Sven\Eigene Dateien\DLRG\Bilder\Unterführer\Ansch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7437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Atemgifte</a:t>
            </a:r>
          </a:p>
        </p:txBody>
      </p:sp>
      <p:pic>
        <p:nvPicPr>
          <p:cNvPr id="16387" name="Picture 1030" descr="C:\Dokumente und Einstellungen\Sven\Eigene Dateien\DLRG\Bilder\Unterführer\Atemgif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421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9275" y="319088"/>
            <a:ext cx="7162800" cy="5334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Ausbreitung der Gefahr</a:t>
            </a:r>
          </a:p>
        </p:txBody>
      </p:sp>
      <p:sp>
        <p:nvSpPr>
          <p:cNvPr id="17411" name="Rectangle 1030"/>
          <p:cNvSpPr>
            <a:spLocks noChangeArrowheads="1"/>
          </p:cNvSpPr>
          <p:nvPr/>
        </p:nvSpPr>
        <p:spPr bwMode="auto">
          <a:xfrm>
            <a:off x="1033463" y="77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latin typeface="DLRG Univers 55 Roman" panose="02000503040000020003" pitchFamily="2" charset="0"/>
            </a:endParaRPr>
          </a:p>
        </p:txBody>
      </p:sp>
      <p:pic>
        <p:nvPicPr>
          <p:cNvPr id="17412" name="Picture 1029" descr="IMG_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70000"/>
            <a:ext cx="6235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1"/>
          <p:cNvSpPr txBox="1">
            <a:spLocks noChangeArrowheads="1"/>
          </p:cNvSpPr>
          <p:nvPr/>
        </p:nvSpPr>
        <p:spPr bwMode="auto">
          <a:xfrm>
            <a:off x="1547813" y="5476875"/>
            <a:ext cx="461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LRG Univers 55 Roman" panose="02000503040000020003" pitchFamily="2" charset="0"/>
              </a:defRPr>
            </a:lvl9pPr>
          </a:lstStyle>
          <a:p>
            <a:r>
              <a:rPr lang="de-DE" altLang="de-DE" sz="2000">
                <a:solidFill>
                  <a:schemeClr val="bg1"/>
                </a:solidFill>
              </a:rPr>
              <a:t>Rückzugsweg? Fahrzeugabstellplatz?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rlage_ppt_dlrg201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DLRG-Vorlage_2013</Template>
  <TotalTime>0</TotalTime>
  <Words>182</Words>
  <Application>Microsoft Office PowerPoint</Application>
  <PresentationFormat>Bildschirmpräsentation (4:3)</PresentationFormat>
  <Paragraphs>93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DLRG Univers 55 Roman</vt:lpstr>
      <vt:lpstr>Arial</vt:lpstr>
      <vt:lpstr>Vorlage_ppt_dlrg2013</vt:lpstr>
      <vt:lpstr>Microsoft Word-Dokument</vt:lpstr>
      <vt:lpstr>Grundausbildung WR im KatS: Gefahren an der Einsatzstelle</vt:lpstr>
      <vt:lpstr>Elemente einer Gefahr</vt:lpstr>
      <vt:lpstr>Gefahrengruppen (6 A, B, C, 6 E)</vt:lpstr>
      <vt:lpstr>Welche Gefahren sind erkannt?</vt:lpstr>
      <vt:lpstr>Absturz</vt:lpstr>
      <vt:lpstr>Angstreaktion</vt:lpstr>
      <vt:lpstr>Anschlag</vt:lpstr>
      <vt:lpstr>Atemgifte</vt:lpstr>
      <vt:lpstr>Ausbreitung der Gefahr</vt:lpstr>
      <vt:lpstr>Atomare Strahlung, Biologische Stoffe, Chemische Stoffe</vt:lpstr>
      <vt:lpstr>Kennzeichnung von Versandstücken (Gefahrzettel)</vt:lpstr>
      <vt:lpstr>Kennzeichnung von Straßenfahrzeugen</vt:lpstr>
      <vt:lpstr>Warntafeln</vt:lpstr>
      <vt:lpstr>Kennzeichnung von Schiffen</vt:lpstr>
      <vt:lpstr>FwDV 500 „Einheiten im ABC-Einsatz“</vt:lpstr>
      <vt:lpstr>Einsturz</vt:lpstr>
      <vt:lpstr>Elektrizität</vt:lpstr>
      <vt:lpstr>Entzündung / Brand</vt:lpstr>
      <vt:lpstr>Erkrankung / Verletzung</vt:lpstr>
      <vt:lpstr>Ertrinken / Wasser</vt:lpstr>
      <vt:lpstr>Explosion</vt:lpstr>
      <vt:lpstr>Gefahrenmatrix</vt:lpstr>
      <vt:lpstr>PowerPoint-Präsentation</vt:lpstr>
      <vt:lpstr>Gefahren insbesondere bei  Hochwassergefahren</vt:lpstr>
    </vt:vector>
  </TitlesOfParts>
  <Company>DLRG LV Hessen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Unterführer KatS</dc:title>
  <dc:subject>Gefahren an der Einsatzstelle</dc:subject>
  <dc:creator>Janssen, Sven</dc:creator>
  <cp:lastModifiedBy>Sven Janssen</cp:lastModifiedBy>
  <cp:revision>41</cp:revision>
  <dcterms:created xsi:type="dcterms:W3CDTF">2003-12-23T09:23:40Z</dcterms:created>
  <dcterms:modified xsi:type="dcterms:W3CDTF">2015-05-18T21:39:50Z</dcterms:modified>
</cp:coreProperties>
</file>